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74" r:id="rId2"/>
    <p:sldMasterId id="2147483699" r:id="rId3"/>
    <p:sldMasterId id="2147483724" r:id="rId4"/>
  </p:sldMasterIdLst>
  <p:notesMasterIdLst>
    <p:notesMasterId r:id="rId88"/>
  </p:notesMasterIdLst>
  <p:sldIdLst>
    <p:sldId id="285" r:id="rId5"/>
    <p:sldId id="332" r:id="rId6"/>
    <p:sldId id="358" r:id="rId7"/>
    <p:sldId id="351" r:id="rId8"/>
    <p:sldId id="337" r:id="rId9"/>
    <p:sldId id="257" r:id="rId10"/>
    <p:sldId id="295" r:id="rId11"/>
    <p:sldId id="301" r:id="rId12"/>
    <p:sldId id="260" r:id="rId13"/>
    <p:sldId id="269" r:id="rId14"/>
    <p:sldId id="264" r:id="rId15"/>
    <p:sldId id="265" r:id="rId16"/>
    <p:sldId id="342" r:id="rId17"/>
    <p:sldId id="262" r:id="rId18"/>
    <p:sldId id="266" r:id="rId19"/>
    <p:sldId id="299" r:id="rId20"/>
    <p:sldId id="298" r:id="rId21"/>
    <p:sldId id="296" r:id="rId22"/>
    <p:sldId id="290" r:id="rId23"/>
    <p:sldId id="347" r:id="rId24"/>
    <p:sldId id="348" r:id="rId25"/>
    <p:sldId id="286" r:id="rId26"/>
    <p:sldId id="287" r:id="rId27"/>
    <p:sldId id="293" r:id="rId28"/>
    <p:sldId id="281" r:id="rId29"/>
    <p:sldId id="274" r:id="rId30"/>
    <p:sldId id="276" r:id="rId31"/>
    <p:sldId id="277" r:id="rId32"/>
    <p:sldId id="353" r:id="rId33"/>
    <p:sldId id="300" r:id="rId34"/>
    <p:sldId id="359" r:id="rId35"/>
    <p:sldId id="267" r:id="rId36"/>
    <p:sldId id="362" r:id="rId37"/>
    <p:sldId id="363" r:id="rId38"/>
    <p:sldId id="364" r:id="rId39"/>
    <p:sldId id="365" r:id="rId40"/>
    <p:sldId id="356" r:id="rId41"/>
    <p:sldId id="355" r:id="rId42"/>
    <p:sldId id="354" r:id="rId43"/>
    <p:sldId id="315" r:id="rId44"/>
    <p:sldId id="318" r:id="rId45"/>
    <p:sldId id="345" r:id="rId46"/>
    <p:sldId id="319" r:id="rId47"/>
    <p:sldId id="313" r:id="rId48"/>
    <p:sldId id="314" r:id="rId49"/>
    <p:sldId id="316" r:id="rId50"/>
    <p:sldId id="311" r:id="rId51"/>
    <p:sldId id="341" r:id="rId52"/>
    <p:sldId id="317" r:id="rId53"/>
    <p:sldId id="331" r:id="rId54"/>
    <p:sldId id="324" r:id="rId55"/>
    <p:sldId id="322" r:id="rId56"/>
    <p:sldId id="323" r:id="rId57"/>
    <p:sldId id="338" r:id="rId58"/>
    <p:sldId id="339" r:id="rId59"/>
    <p:sldId id="325" r:id="rId60"/>
    <p:sldId id="326" r:id="rId61"/>
    <p:sldId id="333" r:id="rId62"/>
    <p:sldId id="303" r:id="rId63"/>
    <p:sldId id="304" r:id="rId64"/>
    <p:sldId id="352" r:id="rId65"/>
    <p:sldId id="329" r:id="rId66"/>
    <p:sldId id="328" r:id="rId67"/>
    <p:sldId id="335" r:id="rId68"/>
    <p:sldId id="305" r:id="rId69"/>
    <p:sldId id="306" r:id="rId70"/>
    <p:sldId id="312" r:id="rId71"/>
    <p:sldId id="307" r:id="rId72"/>
    <p:sldId id="308" r:id="rId73"/>
    <p:sldId id="310" r:id="rId74"/>
    <p:sldId id="309" r:id="rId75"/>
    <p:sldId id="320" r:id="rId76"/>
    <p:sldId id="321" r:id="rId77"/>
    <p:sldId id="343" r:id="rId78"/>
    <p:sldId id="357" r:id="rId79"/>
    <p:sldId id="349" r:id="rId80"/>
    <p:sldId id="350" r:id="rId81"/>
    <p:sldId id="346" r:id="rId82"/>
    <p:sldId id="330" r:id="rId83"/>
    <p:sldId id="327" r:id="rId84"/>
    <p:sldId id="292" r:id="rId85"/>
    <p:sldId id="291" r:id="rId86"/>
    <p:sldId id="340"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ogl,Greg" initials="V" lastIdx="1" clrIdx="0">
    <p:extLst>
      <p:ext uri="{19B8F6BF-5375-455C-9EA6-DF929625EA0E}">
        <p15:presenceInfo xmlns:p15="http://schemas.microsoft.com/office/powerpoint/2012/main" userId="S::gvogl@colostate.edu::1925ea9b-82d5-43c3-9584-66b3144e8a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777" autoAdjust="0"/>
    <p:restoredTop sz="80844" autoAdjust="0"/>
  </p:normalViewPr>
  <p:slideViewPr>
    <p:cSldViewPr snapToGrid="0">
      <p:cViewPr varScale="1">
        <p:scale>
          <a:sx n="107" d="100"/>
          <a:sy n="107" d="100"/>
        </p:scale>
        <p:origin x="1709" y="8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4.xml"/><Relationship Id="rId9" Type="http://schemas.openxmlformats.org/officeDocument/2006/relationships/slide" Target="slides/slide5.xml"/></Relationships>
</file>

<file path=ppt/diagrams/_rels/data1.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1CF912-AFAD-46D8-A9DA-E21B7A42E33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DEB9DF3-2A9F-4A6A-8F2C-9AC708849747}">
      <dgm:prSet/>
      <dgm:spPr/>
      <dgm:t>
        <a:bodyPr/>
        <a:lstStyle/>
        <a:p>
          <a:r>
            <a:rPr lang="en-US" dirty="0"/>
            <a:t>There is no charge to have a scan performed.</a:t>
          </a:r>
        </a:p>
      </dgm:t>
    </dgm:pt>
    <dgm:pt modelId="{20A996D3-9565-4B1A-8813-C5CD995F379D}" type="parTrans" cxnId="{87749976-C519-4D4B-869C-912C4BEA37EF}">
      <dgm:prSet/>
      <dgm:spPr/>
      <dgm:t>
        <a:bodyPr/>
        <a:lstStyle/>
        <a:p>
          <a:endParaRPr lang="en-US"/>
        </a:p>
      </dgm:t>
    </dgm:pt>
    <dgm:pt modelId="{6167FC85-7E16-494A-97EB-4D9D88C07D33}" type="sibTrans" cxnId="{87749976-C519-4D4B-869C-912C4BEA37EF}">
      <dgm:prSet/>
      <dgm:spPr/>
      <dgm:t>
        <a:bodyPr/>
        <a:lstStyle/>
        <a:p>
          <a:endParaRPr lang="en-US"/>
        </a:p>
      </dgm:t>
    </dgm:pt>
    <dgm:pt modelId="{296D2FDC-0098-4C10-853D-2E975A9544D2}">
      <dgm:prSet/>
      <dgm:spPr/>
      <dgm:t>
        <a:bodyPr/>
        <a:lstStyle/>
        <a:p>
          <a:r>
            <a:rPr lang="en-US" dirty="0"/>
            <a:t>Scans can be performed any time or can be scheduled.</a:t>
          </a:r>
        </a:p>
      </dgm:t>
    </dgm:pt>
    <dgm:pt modelId="{0213940B-63F6-40FB-86DA-37117D352F02}" type="parTrans" cxnId="{F3D628F1-48B2-4335-B79D-2F8128EFFF38}">
      <dgm:prSet/>
      <dgm:spPr/>
      <dgm:t>
        <a:bodyPr/>
        <a:lstStyle/>
        <a:p>
          <a:endParaRPr lang="en-US"/>
        </a:p>
      </dgm:t>
    </dgm:pt>
    <dgm:pt modelId="{AA4E130B-6F98-49D7-9891-D9814C1BABAF}" type="sibTrans" cxnId="{F3D628F1-48B2-4335-B79D-2F8128EFFF38}">
      <dgm:prSet/>
      <dgm:spPr/>
      <dgm:t>
        <a:bodyPr/>
        <a:lstStyle/>
        <a:p>
          <a:endParaRPr lang="en-US"/>
        </a:p>
      </dgm:t>
    </dgm:pt>
    <dgm:pt modelId="{29AF6FC9-5C7C-45E1-8A71-39DCB2899894}">
      <dgm:prSet/>
      <dgm:spPr/>
      <dgm:t>
        <a:bodyPr/>
        <a:lstStyle/>
        <a:p>
          <a:r>
            <a:rPr lang="en-US" dirty="0"/>
            <a:t>Scan can take anywhere from :01 to 24 hours.  </a:t>
          </a:r>
        </a:p>
      </dgm:t>
    </dgm:pt>
    <dgm:pt modelId="{2FFD132B-5B92-407B-97D6-EBDA4F3AE601}" type="parTrans" cxnId="{A8C3C0EC-8F90-4FA5-A125-A0DD924BAB1D}">
      <dgm:prSet/>
      <dgm:spPr/>
      <dgm:t>
        <a:bodyPr/>
        <a:lstStyle/>
        <a:p>
          <a:endParaRPr lang="en-US"/>
        </a:p>
      </dgm:t>
    </dgm:pt>
    <dgm:pt modelId="{B467DC67-1E2E-45B7-9D34-52BDD8C5EDA8}" type="sibTrans" cxnId="{A8C3C0EC-8F90-4FA5-A125-A0DD924BAB1D}">
      <dgm:prSet/>
      <dgm:spPr/>
      <dgm:t>
        <a:bodyPr/>
        <a:lstStyle/>
        <a:p>
          <a:endParaRPr lang="en-US"/>
        </a:p>
      </dgm:t>
    </dgm:pt>
    <dgm:pt modelId="{AA2F71AF-9ECA-4ADA-81B2-FDE48D577B70}">
      <dgm:prSet/>
      <dgm:spPr/>
      <dgm:t>
        <a:bodyPr/>
        <a:lstStyle/>
        <a:p>
          <a:r>
            <a:rPr lang="en-US" dirty="0"/>
            <a:t>Scan requests can be made through </a:t>
          </a:r>
          <a:r>
            <a:rPr lang="en-US"/>
            <a:t>the Division of IT. </a:t>
          </a:r>
          <a:endParaRPr lang="en-US" dirty="0"/>
        </a:p>
      </dgm:t>
    </dgm:pt>
    <dgm:pt modelId="{E263363B-1281-411C-91A1-64C889AAECB0}" type="parTrans" cxnId="{AB7DBB0D-471C-4E4E-B17D-2882143CD9C5}">
      <dgm:prSet/>
      <dgm:spPr/>
      <dgm:t>
        <a:bodyPr/>
        <a:lstStyle/>
        <a:p>
          <a:endParaRPr lang="en-US"/>
        </a:p>
      </dgm:t>
    </dgm:pt>
    <dgm:pt modelId="{5AC9483E-BCA8-4776-A7DA-4D5DBD24E2E5}" type="sibTrans" cxnId="{AB7DBB0D-471C-4E4E-B17D-2882143CD9C5}">
      <dgm:prSet/>
      <dgm:spPr/>
      <dgm:t>
        <a:bodyPr/>
        <a:lstStyle/>
        <a:p>
          <a:endParaRPr lang="en-US"/>
        </a:p>
      </dgm:t>
    </dgm:pt>
    <dgm:pt modelId="{E3ED7C26-18F9-409A-AC1C-B8E8EB5B4BDC}" type="pres">
      <dgm:prSet presAssocID="{1B1CF912-AFAD-46D8-A9DA-E21B7A42E33D}" presName="root" presStyleCnt="0">
        <dgm:presLayoutVars>
          <dgm:dir/>
          <dgm:resizeHandles val="exact"/>
        </dgm:presLayoutVars>
      </dgm:prSet>
      <dgm:spPr/>
    </dgm:pt>
    <dgm:pt modelId="{B442BA31-D2D8-47FD-BED8-0585789C5350}" type="pres">
      <dgm:prSet presAssocID="{CDEB9DF3-2A9F-4A6A-8F2C-9AC708849747}" presName="compNode" presStyleCnt="0"/>
      <dgm:spPr/>
    </dgm:pt>
    <dgm:pt modelId="{5153E481-A0A3-42F1-9F92-ABCD42609D96}" type="pres">
      <dgm:prSet presAssocID="{CDEB9DF3-2A9F-4A6A-8F2C-9AC708849747}" presName="bgRect" presStyleLbl="bgShp" presStyleIdx="0" presStyleCnt="4"/>
      <dgm:spPr/>
    </dgm:pt>
    <dgm:pt modelId="{EED7AB4B-7685-4967-9F44-BC480C0B66A7}" type="pres">
      <dgm:prSet presAssocID="{CDEB9DF3-2A9F-4A6A-8F2C-9AC70884974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Check"/>
        </a:ext>
      </dgm:extLst>
    </dgm:pt>
    <dgm:pt modelId="{0D1FA89E-55ED-4EC3-B6C9-2A7ADA783755}" type="pres">
      <dgm:prSet presAssocID="{CDEB9DF3-2A9F-4A6A-8F2C-9AC708849747}" presName="spaceRect" presStyleCnt="0"/>
      <dgm:spPr/>
    </dgm:pt>
    <dgm:pt modelId="{2F631C62-C4C2-4279-B682-161D2722C609}" type="pres">
      <dgm:prSet presAssocID="{CDEB9DF3-2A9F-4A6A-8F2C-9AC708849747}" presName="parTx" presStyleLbl="revTx" presStyleIdx="0" presStyleCnt="4">
        <dgm:presLayoutVars>
          <dgm:chMax val="0"/>
          <dgm:chPref val="0"/>
        </dgm:presLayoutVars>
      </dgm:prSet>
      <dgm:spPr/>
    </dgm:pt>
    <dgm:pt modelId="{1087601B-29BC-4663-9EDA-571A510C95CF}" type="pres">
      <dgm:prSet presAssocID="{6167FC85-7E16-494A-97EB-4D9D88C07D33}" presName="sibTrans" presStyleCnt="0"/>
      <dgm:spPr/>
    </dgm:pt>
    <dgm:pt modelId="{38C83E99-57C0-4B0E-BF43-592B30E15C90}" type="pres">
      <dgm:prSet presAssocID="{296D2FDC-0098-4C10-853D-2E975A9544D2}" presName="compNode" presStyleCnt="0"/>
      <dgm:spPr/>
    </dgm:pt>
    <dgm:pt modelId="{F05153B2-49D3-48A8-A7B3-198EE81FD3FF}" type="pres">
      <dgm:prSet presAssocID="{296D2FDC-0098-4C10-853D-2E975A9544D2}" presName="bgRect" presStyleLbl="bgShp" presStyleIdx="1" presStyleCnt="4"/>
      <dgm:spPr/>
    </dgm:pt>
    <dgm:pt modelId="{33C03E9F-DF31-40F8-BFF0-1437954251FB}" type="pres">
      <dgm:prSet presAssocID="{296D2FDC-0098-4C10-853D-2E975A9544D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5B9EAEEB-B2FB-4072-A18B-D616F6A461A9}" type="pres">
      <dgm:prSet presAssocID="{296D2FDC-0098-4C10-853D-2E975A9544D2}" presName="spaceRect" presStyleCnt="0"/>
      <dgm:spPr/>
    </dgm:pt>
    <dgm:pt modelId="{A8B1C241-E96F-45F1-9C83-9ACE44F91B9C}" type="pres">
      <dgm:prSet presAssocID="{296D2FDC-0098-4C10-853D-2E975A9544D2}" presName="parTx" presStyleLbl="revTx" presStyleIdx="1" presStyleCnt="4">
        <dgm:presLayoutVars>
          <dgm:chMax val="0"/>
          <dgm:chPref val="0"/>
        </dgm:presLayoutVars>
      </dgm:prSet>
      <dgm:spPr/>
    </dgm:pt>
    <dgm:pt modelId="{525EFB29-6D9E-42A8-8B6E-C5F8A7D2E8CA}" type="pres">
      <dgm:prSet presAssocID="{AA4E130B-6F98-49D7-9891-D9814C1BABAF}" presName="sibTrans" presStyleCnt="0"/>
      <dgm:spPr/>
    </dgm:pt>
    <dgm:pt modelId="{FBDF7B74-7964-4022-A58A-9C9CF1302F5A}" type="pres">
      <dgm:prSet presAssocID="{29AF6FC9-5C7C-45E1-8A71-39DCB2899894}" presName="compNode" presStyleCnt="0"/>
      <dgm:spPr/>
    </dgm:pt>
    <dgm:pt modelId="{EE9BAF61-FF80-4745-87B4-F9055BDD20AE}" type="pres">
      <dgm:prSet presAssocID="{29AF6FC9-5C7C-45E1-8A71-39DCB2899894}" presName="bgRect" presStyleLbl="bgShp" presStyleIdx="2" presStyleCnt="4"/>
      <dgm:spPr/>
    </dgm:pt>
    <dgm:pt modelId="{570E50C7-BA25-4F9C-8451-5EF2489958B9}" type="pres">
      <dgm:prSet presAssocID="{29AF6FC9-5C7C-45E1-8A71-39DCB289989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nner"/>
        </a:ext>
      </dgm:extLst>
    </dgm:pt>
    <dgm:pt modelId="{F5547013-067E-4F47-B876-80FBB38134C5}" type="pres">
      <dgm:prSet presAssocID="{29AF6FC9-5C7C-45E1-8A71-39DCB2899894}" presName="spaceRect" presStyleCnt="0"/>
      <dgm:spPr/>
    </dgm:pt>
    <dgm:pt modelId="{92D3774E-D31C-4725-9851-3E7B00B6BA32}" type="pres">
      <dgm:prSet presAssocID="{29AF6FC9-5C7C-45E1-8A71-39DCB2899894}" presName="parTx" presStyleLbl="revTx" presStyleIdx="2" presStyleCnt="4">
        <dgm:presLayoutVars>
          <dgm:chMax val="0"/>
          <dgm:chPref val="0"/>
        </dgm:presLayoutVars>
      </dgm:prSet>
      <dgm:spPr/>
    </dgm:pt>
    <dgm:pt modelId="{1716C27D-A2AC-4D89-AD28-9B8EA306760C}" type="pres">
      <dgm:prSet presAssocID="{B467DC67-1E2E-45B7-9D34-52BDD8C5EDA8}" presName="sibTrans" presStyleCnt="0"/>
      <dgm:spPr/>
    </dgm:pt>
    <dgm:pt modelId="{D3AACADF-6B1D-462A-BE0A-5F4BE9139A1A}" type="pres">
      <dgm:prSet presAssocID="{AA2F71AF-9ECA-4ADA-81B2-FDE48D577B70}" presName="compNode" presStyleCnt="0"/>
      <dgm:spPr/>
    </dgm:pt>
    <dgm:pt modelId="{6DEB0193-053F-4D6D-90E2-FDEE3AAD9AAC}" type="pres">
      <dgm:prSet presAssocID="{AA2F71AF-9ECA-4ADA-81B2-FDE48D577B70}" presName="bgRect" presStyleLbl="bgShp" presStyleIdx="3" presStyleCnt="4" custLinFactNeighborX="-2399" custLinFactNeighborY="197"/>
      <dgm:spPr/>
    </dgm:pt>
    <dgm:pt modelId="{4385B250-92CE-43BB-B41F-029AAC357A26}" type="pres">
      <dgm:prSet presAssocID="{AA2F71AF-9ECA-4ADA-81B2-FDE48D577B7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ogrammer"/>
        </a:ext>
      </dgm:extLst>
    </dgm:pt>
    <dgm:pt modelId="{36D72576-47B4-4293-9343-A3D0918960DB}" type="pres">
      <dgm:prSet presAssocID="{AA2F71AF-9ECA-4ADA-81B2-FDE48D577B70}" presName="spaceRect" presStyleCnt="0"/>
      <dgm:spPr/>
    </dgm:pt>
    <dgm:pt modelId="{030A58C4-3B21-44F1-9F9A-AB6880716098}" type="pres">
      <dgm:prSet presAssocID="{AA2F71AF-9ECA-4ADA-81B2-FDE48D577B70}" presName="parTx" presStyleLbl="revTx" presStyleIdx="3" presStyleCnt="4">
        <dgm:presLayoutVars>
          <dgm:chMax val="0"/>
          <dgm:chPref val="0"/>
        </dgm:presLayoutVars>
      </dgm:prSet>
      <dgm:spPr/>
    </dgm:pt>
  </dgm:ptLst>
  <dgm:cxnLst>
    <dgm:cxn modelId="{AB7DBB0D-471C-4E4E-B17D-2882143CD9C5}" srcId="{1B1CF912-AFAD-46D8-A9DA-E21B7A42E33D}" destId="{AA2F71AF-9ECA-4ADA-81B2-FDE48D577B70}" srcOrd="3" destOrd="0" parTransId="{E263363B-1281-411C-91A1-64C889AAECB0}" sibTransId="{5AC9483E-BCA8-4776-A7DA-4D5DBD24E2E5}"/>
    <dgm:cxn modelId="{8527EE11-BF5D-4E10-8055-E14CC86B2AFF}" type="presOf" srcId="{29AF6FC9-5C7C-45E1-8A71-39DCB2899894}" destId="{92D3774E-D31C-4725-9851-3E7B00B6BA32}" srcOrd="0" destOrd="0" presId="urn:microsoft.com/office/officeart/2018/2/layout/IconVerticalSolidList"/>
    <dgm:cxn modelId="{94D2735B-5644-4E51-BB32-548979936CF7}" type="presOf" srcId="{CDEB9DF3-2A9F-4A6A-8F2C-9AC708849747}" destId="{2F631C62-C4C2-4279-B682-161D2722C609}" srcOrd="0" destOrd="0" presId="urn:microsoft.com/office/officeart/2018/2/layout/IconVerticalSolidList"/>
    <dgm:cxn modelId="{CF48D444-DD1B-49A2-9DFE-B7FEAEAD4B23}" type="presOf" srcId="{1B1CF912-AFAD-46D8-A9DA-E21B7A42E33D}" destId="{E3ED7C26-18F9-409A-AC1C-B8E8EB5B4BDC}" srcOrd="0" destOrd="0" presId="urn:microsoft.com/office/officeart/2018/2/layout/IconVerticalSolidList"/>
    <dgm:cxn modelId="{87749976-C519-4D4B-869C-912C4BEA37EF}" srcId="{1B1CF912-AFAD-46D8-A9DA-E21B7A42E33D}" destId="{CDEB9DF3-2A9F-4A6A-8F2C-9AC708849747}" srcOrd="0" destOrd="0" parTransId="{20A996D3-9565-4B1A-8813-C5CD995F379D}" sibTransId="{6167FC85-7E16-494A-97EB-4D9D88C07D33}"/>
    <dgm:cxn modelId="{C62956A4-51E5-4B64-A75F-834C80A65232}" type="presOf" srcId="{296D2FDC-0098-4C10-853D-2E975A9544D2}" destId="{A8B1C241-E96F-45F1-9C83-9ACE44F91B9C}" srcOrd="0" destOrd="0" presId="urn:microsoft.com/office/officeart/2018/2/layout/IconVerticalSolidList"/>
    <dgm:cxn modelId="{6649DCD9-7D16-49CC-86DE-01257DB4A710}" type="presOf" srcId="{AA2F71AF-9ECA-4ADA-81B2-FDE48D577B70}" destId="{030A58C4-3B21-44F1-9F9A-AB6880716098}" srcOrd="0" destOrd="0" presId="urn:microsoft.com/office/officeart/2018/2/layout/IconVerticalSolidList"/>
    <dgm:cxn modelId="{A8C3C0EC-8F90-4FA5-A125-A0DD924BAB1D}" srcId="{1B1CF912-AFAD-46D8-A9DA-E21B7A42E33D}" destId="{29AF6FC9-5C7C-45E1-8A71-39DCB2899894}" srcOrd="2" destOrd="0" parTransId="{2FFD132B-5B92-407B-97D6-EBDA4F3AE601}" sibTransId="{B467DC67-1E2E-45B7-9D34-52BDD8C5EDA8}"/>
    <dgm:cxn modelId="{F3D628F1-48B2-4335-B79D-2F8128EFFF38}" srcId="{1B1CF912-AFAD-46D8-A9DA-E21B7A42E33D}" destId="{296D2FDC-0098-4C10-853D-2E975A9544D2}" srcOrd="1" destOrd="0" parTransId="{0213940B-63F6-40FB-86DA-37117D352F02}" sibTransId="{AA4E130B-6F98-49D7-9891-D9814C1BABAF}"/>
    <dgm:cxn modelId="{A4CC7D79-73F9-4E26-84C5-6607519217B6}" type="presParOf" srcId="{E3ED7C26-18F9-409A-AC1C-B8E8EB5B4BDC}" destId="{B442BA31-D2D8-47FD-BED8-0585789C5350}" srcOrd="0" destOrd="0" presId="urn:microsoft.com/office/officeart/2018/2/layout/IconVerticalSolidList"/>
    <dgm:cxn modelId="{4CDD5151-C77E-43C2-AF32-79981AD25B71}" type="presParOf" srcId="{B442BA31-D2D8-47FD-BED8-0585789C5350}" destId="{5153E481-A0A3-42F1-9F92-ABCD42609D96}" srcOrd="0" destOrd="0" presId="urn:microsoft.com/office/officeart/2018/2/layout/IconVerticalSolidList"/>
    <dgm:cxn modelId="{360C2966-AEEC-4844-AF8A-AB75F423B87B}" type="presParOf" srcId="{B442BA31-D2D8-47FD-BED8-0585789C5350}" destId="{EED7AB4B-7685-4967-9F44-BC480C0B66A7}" srcOrd="1" destOrd="0" presId="urn:microsoft.com/office/officeart/2018/2/layout/IconVerticalSolidList"/>
    <dgm:cxn modelId="{62268AAD-5823-4BA1-AA2E-197F40149B45}" type="presParOf" srcId="{B442BA31-D2D8-47FD-BED8-0585789C5350}" destId="{0D1FA89E-55ED-4EC3-B6C9-2A7ADA783755}" srcOrd="2" destOrd="0" presId="urn:microsoft.com/office/officeart/2018/2/layout/IconVerticalSolidList"/>
    <dgm:cxn modelId="{035239D4-A5A3-4764-9E77-F086EC2A4D4C}" type="presParOf" srcId="{B442BA31-D2D8-47FD-BED8-0585789C5350}" destId="{2F631C62-C4C2-4279-B682-161D2722C609}" srcOrd="3" destOrd="0" presId="urn:microsoft.com/office/officeart/2018/2/layout/IconVerticalSolidList"/>
    <dgm:cxn modelId="{74CD3FB7-8615-45EC-A5D8-0AEAF8282273}" type="presParOf" srcId="{E3ED7C26-18F9-409A-AC1C-B8E8EB5B4BDC}" destId="{1087601B-29BC-4663-9EDA-571A510C95CF}" srcOrd="1" destOrd="0" presId="urn:microsoft.com/office/officeart/2018/2/layout/IconVerticalSolidList"/>
    <dgm:cxn modelId="{4CB45AF7-10E2-4BEF-9E01-AD8A4A8CD725}" type="presParOf" srcId="{E3ED7C26-18F9-409A-AC1C-B8E8EB5B4BDC}" destId="{38C83E99-57C0-4B0E-BF43-592B30E15C90}" srcOrd="2" destOrd="0" presId="urn:microsoft.com/office/officeart/2018/2/layout/IconVerticalSolidList"/>
    <dgm:cxn modelId="{2A6831B4-B787-4AE9-894B-4DF6E3D3AD56}" type="presParOf" srcId="{38C83E99-57C0-4B0E-BF43-592B30E15C90}" destId="{F05153B2-49D3-48A8-A7B3-198EE81FD3FF}" srcOrd="0" destOrd="0" presId="urn:microsoft.com/office/officeart/2018/2/layout/IconVerticalSolidList"/>
    <dgm:cxn modelId="{53A8341A-47D9-47E5-BF30-AC39C5D0F412}" type="presParOf" srcId="{38C83E99-57C0-4B0E-BF43-592B30E15C90}" destId="{33C03E9F-DF31-40F8-BFF0-1437954251FB}" srcOrd="1" destOrd="0" presId="urn:microsoft.com/office/officeart/2018/2/layout/IconVerticalSolidList"/>
    <dgm:cxn modelId="{CD8CAF41-E619-404F-B034-2D2A1C72BA7B}" type="presParOf" srcId="{38C83E99-57C0-4B0E-BF43-592B30E15C90}" destId="{5B9EAEEB-B2FB-4072-A18B-D616F6A461A9}" srcOrd="2" destOrd="0" presId="urn:microsoft.com/office/officeart/2018/2/layout/IconVerticalSolidList"/>
    <dgm:cxn modelId="{BE1143C1-2A0B-4D5F-AE80-8174B156C147}" type="presParOf" srcId="{38C83E99-57C0-4B0E-BF43-592B30E15C90}" destId="{A8B1C241-E96F-45F1-9C83-9ACE44F91B9C}" srcOrd="3" destOrd="0" presId="urn:microsoft.com/office/officeart/2018/2/layout/IconVerticalSolidList"/>
    <dgm:cxn modelId="{EA497B44-26D7-482D-8B7B-1466233CC685}" type="presParOf" srcId="{E3ED7C26-18F9-409A-AC1C-B8E8EB5B4BDC}" destId="{525EFB29-6D9E-42A8-8B6E-C5F8A7D2E8CA}" srcOrd="3" destOrd="0" presId="urn:microsoft.com/office/officeart/2018/2/layout/IconVerticalSolidList"/>
    <dgm:cxn modelId="{6ECF5337-87D9-4859-96BB-32E8DFDFACD8}" type="presParOf" srcId="{E3ED7C26-18F9-409A-AC1C-B8E8EB5B4BDC}" destId="{FBDF7B74-7964-4022-A58A-9C9CF1302F5A}" srcOrd="4" destOrd="0" presId="urn:microsoft.com/office/officeart/2018/2/layout/IconVerticalSolidList"/>
    <dgm:cxn modelId="{5DAA95D7-5453-41F3-AA32-3DFDDBDE131F}" type="presParOf" srcId="{FBDF7B74-7964-4022-A58A-9C9CF1302F5A}" destId="{EE9BAF61-FF80-4745-87B4-F9055BDD20AE}" srcOrd="0" destOrd="0" presId="urn:microsoft.com/office/officeart/2018/2/layout/IconVerticalSolidList"/>
    <dgm:cxn modelId="{BC10FBB1-D2C5-47C2-BA86-50E76070BBD9}" type="presParOf" srcId="{FBDF7B74-7964-4022-A58A-9C9CF1302F5A}" destId="{570E50C7-BA25-4F9C-8451-5EF2489958B9}" srcOrd="1" destOrd="0" presId="urn:microsoft.com/office/officeart/2018/2/layout/IconVerticalSolidList"/>
    <dgm:cxn modelId="{827914F0-1EFA-42F2-A0CA-7A078B437B1A}" type="presParOf" srcId="{FBDF7B74-7964-4022-A58A-9C9CF1302F5A}" destId="{F5547013-067E-4F47-B876-80FBB38134C5}" srcOrd="2" destOrd="0" presId="urn:microsoft.com/office/officeart/2018/2/layout/IconVerticalSolidList"/>
    <dgm:cxn modelId="{DE5EA665-2063-4634-ABE8-21FC11729C4C}" type="presParOf" srcId="{FBDF7B74-7964-4022-A58A-9C9CF1302F5A}" destId="{92D3774E-D31C-4725-9851-3E7B00B6BA32}" srcOrd="3" destOrd="0" presId="urn:microsoft.com/office/officeart/2018/2/layout/IconVerticalSolidList"/>
    <dgm:cxn modelId="{972AF189-24B2-442B-8249-A65C1EA7C15B}" type="presParOf" srcId="{E3ED7C26-18F9-409A-AC1C-B8E8EB5B4BDC}" destId="{1716C27D-A2AC-4D89-AD28-9B8EA306760C}" srcOrd="5" destOrd="0" presId="urn:microsoft.com/office/officeart/2018/2/layout/IconVerticalSolidList"/>
    <dgm:cxn modelId="{2CD4E794-A70C-41F6-8F9D-2D10B0E1A304}" type="presParOf" srcId="{E3ED7C26-18F9-409A-AC1C-B8E8EB5B4BDC}" destId="{D3AACADF-6B1D-462A-BE0A-5F4BE9139A1A}" srcOrd="6" destOrd="0" presId="urn:microsoft.com/office/officeart/2018/2/layout/IconVerticalSolidList"/>
    <dgm:cxn modelId="{813DF622-0D91-44CA-9360-BB86DD3F51F2}" type="presParOf" srcId="{D3AACADF-6B1D-462A-BE0A-5F4BE9139A1A}" destId="{6DEB0193-053F-4D6D-90E2-FDEE3AAD9AAC}" srcOrd="0" destOrd="0" presId="urn:microsoft.com/office/officeart/2018/2/layout/IconVerticalSolidList"/>
    <dgm:cxn modelId="{DEE96D71-4CB6-40C8-8A34-5A35E8E7EB2E}" type="presParOf" srcId="{D3AACADF-6B1D-462A-BE0A-5F4BE9139A1A}" destId="{4385B250-92CE-43BB-B41F-029AAC357A26}" srcOrd="1" destOrd="0" presId="urn:microsoft.com/office/officeart/2018/2/layout/IconVerticalSolidList"/>
    <dgm:cxn modelId="{A7AF01EE-9706-4BDF-A905-FA52CEADDD87}" type="presParOf" srcId="{D3AACADF-6B1D-462A-BE0A-5F4BE9139A1A}" destId="{36D72576-47B4-4293-9343-A3D0918960DB}" srcOrd="2" destOrd="0" presId="urn:microsoft.com/office/officeart/2018/2/layout/IconVerticalSolidList"/>
    <dgm:cxn modelId="{A277B5B9-7D43-492F-873F-457C9341D577}" type="presParOf" srcId="{D3AACADF-6B1D-462A-BE0A-5F4BE9139A1A}" destId="{030A58C4-3B21-44F1-9F9A-AB688071609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53E481-A0A3-42F1-9F92-ABCD42609D96}">
      <dsp:nvSpPr>
        <dsp:cNvPr id="0" name=""/>
        <dsp:cNvSpPr/>
      </dsp:nvSpPr>
      <dsp:spPr>
        <a:xfrm>
          <a:off x="0" y="1835"/>
          <a:ext cx="4941518" cy="9302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D7AB4B-7685-4967-9F44-BC480C0B66A7}">
      <dsp:nvSpPr>
        <dsp:cNvPr id="0" name=""/>
        <dsp:cNvSpPr/>
      </dsp:nvSpPr>
      <dsp:spPr>
        <a:xfrm>
          <a:off x="281413" y="211151"/>
          <a:ext cx="511660" cy="5116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631C62-C4C2-4279-B682-161D2722C609}">
      <dsp:nvSpPr>
        <dsp:cNvPr id="0" name=""/>
        <dsp:cNvSpPr/>
      </dsp:nvSpPr>
      <dsp:spPr>
        <a:xfrm>
          <a:off x="1074487" y="1835"/>
          <a:ext cx="3867030" cy="930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56" tIns="98456" rIns="98456" bIns="98456" numCol="1" spcCol="1270" anchor="ctr" anchorCtr="0">
          <a:noAutofit/>
        </a:bodyPr>
        <a:lstStyle/>
        <a:p>
          <a:pPr marL="0" lvl="0" indent="0" algn="l" defTabSz="977900">
            <a:lnSpc>
              <a:spcPct val="90000"/>
            </a:lnSpc>
            <a:spcBef>
              <a:spcPct val="0"/>
            </a:spcBef>
            <a:spcAft>
              <a:spcPct val="35000"/>
            </a:spcAft>
            <a:buNone/>
          </a:pPr>
          <a:r>
            <a:rPr lang="en-US" sz="2200" kern="1200" dirty="0"/>
            <a:t>There is no charge to have a scan performed.</a:t>
          </a:r>
        </a:p>
      </dsp:txBody>
      <dsp:txXfrm>
        <a:off x="1074487" y="1835"/>
        <a:ext cx="3867030" cy="930291"/>
      </dsp:txXfrm>
    </dsp:sp>
    <dsp:sp modelId="{F05153B2-49D3-48A8-A7B3-198EE81FD3FF}">
      <dsp:nvSpPr>
        <dsp:cNvPr id="0" name=""/>
        <dsp:cNvSpPr/>
      </dsp:nvSpPr>
      <dsp:spPr>
        <a:xfrm>
          <a:off x="0" y="1164700"/>
          <a:ext cx="4941518" cy="9302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C03E9F-DF31-40F8-BFF0-1437954251FB}">
      <dsp:nvSpPr>
        <dsp:cNvPr id="0" name=""/>
        <dsp:cNvSpPr/>
      </dsp:nvSpPr>
      <dsp:spPr>
        <a:xfrm>
          <a:off x="281413" y="1374015"/>
          <a:ext cx="511660" cy="5116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B1C241-E96F-45F1-9C83-9ACE44F91B9C}">
      <dsp:nvSpPr>
        <dsp:cNvPr id="0" name=""/>
        <dsp:cNvSpPr/>
      </dsp:nvSpPr>
      <dsp:spPr>
        <a:xfrm>
          <a:off x="1074487" y="1164700"/>
          <a:ext cx="3867030" cy="930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56" tIns="98456" rIns="98456" bIns="98456" numCol="1" spcCol="1270" anchor="ctr" anchorCtr="0">
          <a:noAutofit/>
        </a:bodyPr>
        <a:lstStyle/>
        <a:p>
          <a:pPr marL="0" lvl="0" indent="0" algn="l" defTabSz="977900">
            <a:lnSpc>
              <a:spcPct val="90000"/>
            </a:lnSpc>
            <a:spcBef>
              <a:spcPct val="0"/>
            </a:spcBef>
            <a:spcAft>
              <a:spcPct val="35000"/>
            </a:spcAft>
            <a:buNone/>
          </a:pPr>
          <a:r>
            <a:rPr lang="en-US" sz="2200" kern="1200" dirty="0"/>
            <a:t>Scans can be performed any time or can be scheduled.</a:t>
          </a:r>
        </a:p>
      </dsp:txBody>
      <dsp:txXfrm>
        <a:off x="1074487" y="1164700"/>
        <a:ext cx="3867030" cy="930291"/>
      </dsp:txXfrm>
    </dsp:sp>
    <dsp:sp modelId="{EE9BAF61-FF80-4745-87B4-F9055BDD20AE}">
      <dsp:nvSpPr>
        <dsp:cNvPr id="0" name=""/>
        <dsp:cNvSpPr/>
      </dsp:nvSpPr>
      <dsp:spPr>
        <a:xfrm>
          <a:off x="0" y="2327564"/>
          <a:ext cx="4941518" cy="9302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0E50C7-BA25-4F9C-8451-5EF2489958B9}">
      <dsp:nvSpPr>
        <dsp:cNvPr id="0" name=""/>
        <dsp:cNvSpPr/>
      </dsp:nvSpPr>
      <dsp:spPr>
        <a:xfrm>
          <a:off x="281413" y="2536880"/>
          <a:ext cx="511660" cy="5116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D3774E-D31C-4725-9851-3E7B00B6BA32}">
      <dsp:nvSpPr>
        <dsp:cNvPr id="0" name=""/>
        <dsp:cNvSpPr/>
      </dsp:nvSpPr>
      <dsp:spPr>
        <a:xfrm>
          <a:off x="1074487" y="2327564"/>
          <a:ext cx="3867030" cy="930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56" tIns="98456" rIns="98456" bIns="98456" numCol="1" spcCol="1270" anchor="ctr" anchorCtr="0">
          <a:noAutofit/>
        </a:bodyPr>
        <a:lstStyle/>
        <a:p>
          <a:pPr marL="0" lvl="0" indent="0" algn="l" defTabSz="977900">
            <a:lnSpc>
              <a:spcPct val="90000"/>
            </a:lnSpc>
            <a:spcBef>
              <a:spcPct val="0"/>
            </a:spcBef>
            <a:spcAft>
              <a:spcPct val="35000"/>
            </a:spcAft>
            <a:buNone/>
          </a:pPr>
          <a:r>
            <a:rPr lang="en-US" sz="2200" kern="1200" dirty="0"/>
            <a:t>Scan can take anywhere from :01 to 24 hours.  </a:t>
          </a:r>
        </a:p>
      </dsp:txBody>
      <dsp:txXfrm>
        <a:off x="1074487" y="2327564"/>
        <a:ext cx="3867030" cy="930291"/>
      </dsp:txXfrm>
    </dsp:sp>
    <dsp:sp modelId="{6DEB0193-053F-4D6D-90E2-FDEE3AAD9AAC}">
      <dsp:nvSpPr>
        <dsp:cNvPr id="0" name=""/>
        <dsp:cNvSpPr/>
      </dsp:nvSpPr>
      <dsp:spPr>
        <a:xfrm>
          <a:off x="0" y="3492262"/>
          <a:ext cx="4941518" cy="9302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85B250-92CE-43BB-B41F-029AAC357A26}">
      <dsp:nvSpPr>
        <dsp:cNvPr id="0" name=""/>
        <dsp:cNvSpPr/>
      </dsp:nvSpPr>
      <dsp:spPr>
        <a:xfrm>
          <a:off x="281413" y="3699745"/>
          <a:ext cx="511660" cy="5116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0A58C4-3B21-44F1-9F9A-AB6880716098}">
      <dsp:nvSpPr>
        <dsp:cNvPr id="0" name=""/>
        <dsp:cNvSpPr/>
      </dsp:nvSpPr>
      <dsp:spPr>
        <a:xfrm>
          <a:off x="1074487" y="3490429"/>
          <a:ext cx="3867030" cy="930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56" tIns="98456" rIns="98456" bIns="98456" numCol="1" spcCol="1270" anchor="ctr" anchorCtr="0">
          <a:noAutofit/>
        </a:bodyPr>
        <a:lstStyle/>
        <a:p>
          <a:pPr marL="0" lvl="0" indent="0" algn="l" defTabSz="977900">
            <a:lnSpc>
              <a:spcPct val="90000"/>
            </a:lnSpc>
            <a:spcBef>
              <a:spcPct val="0"/>
            </a:spcBef>
            <a:spcAft>
              <a:spcPct val="35000"/>
            </a:spcAft>
            <a:buNone/>
          </a:pPr>
          <a:r>
            <a:rPr lang="en-US" sz="2200" kern="1200" dirty="0"/>
            <a:t>Scan requests can be made through </a:t>
          </a:r>
          <a:r>
            <a:rPr lang="en-US" sz="2200" kern="1200"/>
            <a:t>the Division of IT. </a:t>
          </a:r>
          <a:endParaRPr lang="en-US" sz="2200" kern="1200" dirty="0"/>
        </a:p>
      </dsp:txBody>
      <dsp:txXfrm>
        <a:off x="1074487" y="3490429"/>
        <a:ext cx="3867030" cy="93029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D9FE9A-F916-4682-BC71-8CC0F5D62BCC}" type="datetimeFigureOut">
              <a:rPr lang="en-US" smtClean="0"/>
              <a:t>1/12/2022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9D159E-DB40-4BA3-ACF2-2DF4BD5F37FE}" type="slidenum">
              <a:rPr lang="en-US" smtClean="0"/>
              <a:t>‹#›</a:t>
            </a:fld>
            <a:endParaRPr lang="en-US"/>
          </a:p>
        </p:txBody>
      </p:sp>
    </p:spTree>
    <p:extLst>
      <p:ext uri="{BB962C8B-B14F-4D97-AF65-F5344CB8AC3E}">
        <p14:creationId xmlns:p14="http://schemas.microsoft.com/office/powerpoint/2010/main" val="267004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presentation will be recorded, and the recording and slides will be available in Teams after the presentation. Feel free to distribute to others at CSU.</a:t>
            </a:r>
          </a:p>
          <a:p>
            <a:endParaRPr lang="en-US" dirty="0"/>
          </a:p>
          <a:p>
            <a:r>
              <a:rPr lang="en-US" dirty="0"/>
              <a:t>Identity and Access Management (formerly ACNS Middleware) is a team in the Cybersecurity and Privacy department and Cybersecurity Services unit in the IT division at CSU.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am a developer and systems administrator, and I help maintain several division web applications.</a:t>
            </a:r>
          </a:p>
          <a:p>
            <a:endParaRPr lang="en-US" dirty="0"/>
          </a:p>
          <a:p>
            <a:r>
              <a:rPr lang="en-US" dirty="0"/>
              <a:t>Although web application security is only one of my responsibilities, I have learned more since our team changed focus, and attending the OWASP AppSec 2021 conference.</a:t>
            </a:r>
          </a:p>
          <a:p>
            <a:r>
              <a:rPr lang="en-US" dirty="0"/>
              <a:t>If my information is incorrect, outdated or incomplete, I encourage you to share your corrections, knowledge and tips with us. Feel free to ask questions and make comments throughout the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Kelly </a:t>
            </a:r>
            <a:r>
              <a:rPr lang="en-US" dirty="0" err="1"/>
              <a:t>Poto</a:t>
            </a:r>
            <a:r>
              <a:rPr lang="en-US" dirty="0"/>
              <a:t> is responsible for end user security awareness and training, and supervising the cybersecurity interns, who perform web application vulnerability scans.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509292" rtl="0" eaLnBrk="1" fontAlgn="auto" latinLnBrk="0" hangingPunct="1">
              <a:lnSpc>
                <a:spcPct val="100000"/>
              </a:lnSpc>
              <a:spcBef>
                <a:spcPts val="0"/>
              </a:spcBef>
              <a:spcAft>
                <a:spcPts val="0"/>
              </a:spcAft>
              <a:buClrTx/>
              <a:buSzTx/>
              <a:buFontTx/>
              <a:buNone/>
              <a:tabLst/>
              <a:defRPr/>
            </a:pPr>
            <a:fld id="{1A032F50-0B60-B34B-8422-4E195A5AE2C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0929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7739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Attack vectors are parts of the system that must be secured.</a:t>
            </a:r>
          </a:p>
        </p:txBody>
      </p:sp>
      <p:sp>
        <p:nvSpPr>
          <p:cNvPr id="4" name="Slide Number Placeholder 3"/>
          <p:cNvSpPr>
            <a:spLocks noGrp="1"/>
          </p:cNvSpPr>
          <p:nvPr>
            <p:ph type="sldNum" sz="quarter" idx="5"/>
          </p:nvPr>
        </p:nvSpPr>
        <p:spPr/>
        <p:txBody>
          <a:bodyPr/>
          <a:lstStyle/>
          <a:p>
            <a:fld id="{319D159E-DB40-4BA3-ACF2-2DF4BD5F37FE}" type="slidenum">
              <a:rPr lang="en-US" smtClean="0"/>
              <a:t>11</a:t>
            </a:fld>
            <a:endParaRPr lang="en-US"/>
          </a:p>
        </p:txBody>
      </p:sp>
    </p:spTree>
    <p:extLst>
      <p:ext uri="{BB962C8B-B14F-4D97-AF65-F5344CB8AC3E}">
        <p14:creationId xmlns:p14="http://schemas.microsoft.com/office/powerpoint/2010/main" val="4218915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ways to classify attacks. These are just a few types to be prepared for.</a:t>
            </a:r>
          </a:p>
        </p:txBody>
      </p:sp>
      <p:sp>
        <p:nvSpPr>
          <p:cNvPr id="4" name="Slide Number Placeholder 3"/>
          <p:cNvSpPr>
            <a:spLocks noGrp="1"/>
          </p:cNvSpPr>
          <p:nvPr>
            <p:ph type="sldNum" sz="quarter" idx="5"/>
          </p:nvPr>
        </p:nvSpPr>
        <p:spPr/>
        <p:txBody>
          <a:bodyPr/>
          <a:lstStyle/>
          <a:p>
            <a:fld id="{319D159E-DB40-4BA3-ACF2-2DF4BD5F37FE}" type="slidenum">
              <a:rPr lang="en-US" smtClean="0"/>
              <a:t>12</a:t>
            </a:fld>
            <a:endParaRPr lang="en-US"/>
          </a:p>
        </p:txBody>
      </p:sp>
    </p:spTree>
    <p:extLst>
      <p:ext uri="{BB962C8B-B14F-4D97-AF65-F5344CB8AC3E}">
        <p14:creationId xmlns:p14="http://schemas.microsoft.com/office/powerpoint/2010/main" val="774115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Open Web Application Security Project has a wealth of free information on web application security.</a:t>
            </a:r>
          </a:p>
          <a:p>
            <a:r>
              <a:rPr lang="en-US" dirty="0"/>
              <a:t>It has been updating its Top 10 list every few years based on the most frequently logged problems.</a:t>
            </a:r>
          </a:p>
          <a:p>
            <a:r>
              <a:rPr lang="en-US" dirty="0"/>
              <a:t>The latest list is less focused on specific attacks and more on general categories of security failures, weaknesses, and design and process issues.</a:t>
            </a:r>
          </a:p>
          <a:p>
            <a:r>
              <a:rPr lang="en-US" dirty="0"/>
              <a:t>The list should be considered a starting point before developing a more comprehensive security program.</a:t>
            </a:r>
          </a:p>
        </p:txBody>
      </p:sp>
      <p:sp>
        <p:nvSpPr>
          <p:cNvPr id="4" name="Slide Number Placeholder 3"/>
          <p:cNvSpPr>
            <a:spLocks noGrp="1"/>
          </p:cNvSpPr>
          <p:nvPr>
            <p:ph type="sldNum" sz="quarter" idx="5"/>
          </p:nvPr>
        </p:nvSpPr>
        <p:spPr/>
        <p:txBody>
          <a:bodyPr/>
          <a:lstStyle/>
          <a:p>
            <a:fld id="{319D159E-DB40-4BA3-ACF2-2DF4BD5F37FE}" type="slidenum">
              <a:rPr lang="en-US" smtClean="0"/>
              <a:t>14</a:t>
            </a:fld>
            <a:endParaRPr lang="en-US"/>
          </a:p>
        </p:txBody>
      </p:sp>
    </p:spTree>
    <p:extLst>
      <p:ext uri="{BB962C8B-B14F-4D97-AF65-F5344CB8AC3E}">
        <p14:creationId xmlns:p14="http://schemas.microsoft.com/office/powerpoint/2010/main" val="4038332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Common Weakness Enumeration (CWE) list is a more specific list of attacks and weaknesses. </a:t>
            </a:r>
          </a:p>
          <a:p>
            <a:r>
              <a:rPr lang="en-US" dirty="0"/>
              <a:t>It is a very long list, and these are just the top 25.</a:t>
            </a:r>
          </a:p>
          <a:p>
            <a:r>
              <a:rPr lang="en-US" dirty="0"/>
              <a:t>Each of the OWASP Top 10 is linked to several CWEs. Broken Access Control is mapped to 34 CWEs.</a:t>
            </a:r>
          </a:p>
        </p:txBody>
      </p:sp>
      <p:sp>
        <p:nvSpPr>
          <p:cNvPr id="4" name="Slide Number Placeholder 3"/>
          <p:cNvSpPr>
            <a:spLocks noGrp="1"/>
          </p:cNvSpPr>
          <p:nvPr>
            <p:ph type="sldNum" sz="quarter" idx="5"/>
          </p:nvPr>
        </p:nvSpPr>
        <p:spPr/>
        <p:txBody>
          <a:bodyPr/>
          <a:lstStyle/>
          <a:p>
            <a:fld id="{319D159E-DB40-4BA3-ACF2-2DF4BD5F37FE}" type="slidenum">
              <a:rPr lang="en-US" smtClean="0"/>
              <a:t>16</a:t>
            </a:fld>
            <a:endParaRPr lang="en-US"/>
          </a:p>
        </p:txBody>
      </p:sp>
    </p:spTree>
    <p:extLst>
      <p:ext uri="{BB962C8B-B14F-4D97-AF65-F5344CB8AC3E}">
        <p14:creationId xmlns:p14="http://schemas.microsoft.com/office/powerpoint/2010/main" val="985942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9D159E-DB40-4BA3-ACF2-2DF4BD5F37FE}" type="slidenum">
              <a:rPr lang="en-US" smtClean="0"/>
              <a:t>17</a:t>
            </a:fld>
            <a:endParaRPr lang="en-US"/>
          </a:p>
        </p:txBody>
      </p:sp>
    </p:spTree>
    <p:extLst>
      <p:ext uri="{BB962C8B-B14F-4D97-AF65-F5344CB8AC3E}">
        <p14:creationId xmlns:p14="http://schemas.microsoft.com/office/powerpoint/2010/main" val="3836344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organizations and companies group security issues into general principles and practices. </a:t>
            </a:r>
          </a:p>
          <a:p>
            <a:r>
              <a:rPr lang="en-US" dirty="0"/>
              <a:t>They serve as checklists for a minimum standard of security.</a:t>
            </a:r>
          </a:p>
          <a:p>
            <a:r>
              <a:rPr lang="en-US" dirty="0"/>
              <a:t>Building in security when designing and developing the system saves time and improves security over trying to add it on just before (or after) release.</a:t>
            </a:r>
          </a:p>
          <a:p>
            <a:endParaRPr lang="en-US" dirty="0"/>
          </a:p>
        </p:txBody>
      </p:sp>
      <p:sp>
        <p:nvSpPr>
          <p:cNvPr id="4" name="Slide Number Placeholder 3"/>
          <p:cNvSpPr>
            <a:spLocks noGrp="1"/>
          </p:cNvSpPr>
          <p:nvPr>
            <p:ph type="sldNum" sz="quarter" idx="5"/>
          </p:nvPr>
        </p:nvSpPr>
        <p:spPr/>
        <p:txBody>
          <a:bodyPr/>
          <a:lstStyle/>
          <a:p>
            <a:fld id="{319D159E-DB40-4BA3-ACF2-2DF4BD5F37FE}" type="slidenum">
              <a:rPr lang="en-US" smtClean="0"/>
              <a:t>18</a:t>
            </a:fld>
            <a:endParaRPr lang="en-US"/>
          </a:p>
        </p:txBody>
      </p:sp>
    </p:spTree>
    <p:extLst>
      <p:ext uri="{BB962C8B-B14F-4D97-AF65-F5344CB8AC3E}">
        <p14:creationId xmlns:p14="http://schemas.microsoft.com/office/powerpoint/2010/main" val="1503607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software security models to help managers create a security plan for their unit.</a:t>
            </a:r>
          </a:p>
          <a:p>
            <a:r>
              <a:rPr lang="en-US" dirty="0"/>
              <a:t>The OWASP testing framework indicates tasks at each step in the software development lifecycle.</a:t>
            </a:r>
          </a:p>
        </p:txBody>
      </p:sp>
      <p:sp>
        <p:nvSpPr>
          <p:cNvPr id="4" name="Slide Number Placeholder 3"/>
          <p:cNvSpPr>
            <a:spLocks noGrp="1"/>
          </p:cNvSpPr>
          <p:nvPr>
            <p:ph type="sldNum" sz="quarter" idx="5"/>
          </p:nvPr>
        </p:nvSpPr>
        <p:spPr/>
        <p:txBody>
          <a:bodyPr/>
          <a:lstStyle/>
          <a:p>
            <a:fld id="{319D159E-DB40-4BA3-ACF2-2DF4BD5F37FE}" type="slidenum">
              <a:rPr lang="en-US" smtClean="0"/>
              <a:t>25</a:t>
            </a:fld>
            <a:endParaRPr lang="en-US"/>
          </a:p>
        </p:txBody>
      </p:sp>
    </p:spTree>
    <p:extLst>
      <p:ext uri="{BB962C8B-B14F-4D97-AF65-F5344CB8AC3E}">
        <p14:creationId xmlns:p14="http://schemas.microsoft.com/office/powerpoint/2010/main" val="2996362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software assurance maturity model is useful for larger groups with different roles. Each cell in the model has detailed recommendations.</a:t>
            </a:r>
          </a:p>
        </p:txBody>
      </p:sp>
      <p:sp>
        <p:nvSpPr>
          <p:cNvPr id="4" name="Slide Number Placeholder 3"/>
          <p:cNvSpPr>
            <a:spLocks noGrp="1"/>
          </p:cNvSpPr>
          <p:nvPr>
            <p:ph type="sldNum" sz="quarter" idx="5"/>
          </p:nvPr>
        </p:nvSpPr>
        <p:spPr/>
        <p:txBody>
          <a:bodyPr/>
          <a:lstStyle/>
          <a:p>
            <a:fld id="{319D159E-DB40-4BA3-ACF2-2DF4BD5F37FE}" type="slidenum">
              <a:rPr lang="en-US" smtClean="0"/>
              <a:t>26</a:t>
            </a:fld>
            <a:endParaRPr lang="en-US"/>
          </a:p>
        </p:txBody>
      </p:sp>
    </p:spTree>
    <p:extLst>
      <p:ext uri="{BB962C8B-B14F-4D97-AF65-F5344CB8AC3E}">
        <p14:creationId xmlns:p14="http://schemas.microsoft.com/office/powerpoint/2010/main" val="2681789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9D159E-DB40-4BA3-ACF2-2DF4BD5F37FE}" type="slidenum">
              <a:rPr lang="en-US" smtClean="0"/>
              <a:t>29</a:t>
            </a:fld>
            <a:endParaRPr lang="en-US"/>
          </a:p>
        </p:txBody>
      </p:sp>
    </p:spTree>
    <p:extLst>
      <p:ext uri="{BB962C8B-B14F-4D97-AF65-F5344CB8AC3E}">
        <p14:creationId xmlns:p14="http://schemas.microsoft.com/office/powerpoint/2010/main" val="3899301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commercial and open-source analysis and testing tools.</a:t>
            </a:r>
          </a:p>
          <a:p>
            <a:r>
              <a:rPr lang="en-US" dirty="0"/>
              <a:t>CSU uses Burp Suite for scanning websites and Nessus for scanning other components in the system.</a:t>
            </a:r>
          </a:p>
          <a:p>
            <a:endParaRPr lang="en-US" dirty="0"/>
          </a:p>
        </p:txBody>
      </p:sp>
      <p:sp>
        <p:nvSpPr>
          <p:cNvPr id="4" name="Slide Number Placeholder 3"/>
          <p:cNvSpPr>
            <a:spLocks noGrp="1"/>
          </p:cNvSpPr>
          <p:nvPr>
            <p:ph type="sldNum" sz="quarter" idx="5"/>
          </p:nvPr>
        </p:nvSpPr>
        <p:spPr/>
        <p:txBody>
          <a:bodyPr/>
          <a:lstStyle/>
          <a:p>
            <a:fld id="{319D159E-DB40-4BA3-ACF2-2DF4BD5F37FE}" type="slidenum">
              <a:rPr lang="en-US" smtClean="0"/>
              <a:t>30</a:t>
            </a:fld>
            <a:endParaRPr lang="en-US"/>
          </a:p>
        </p:txBody>
      </p:sp>
    </p:spTree>
    <p:extLst>
      <p:ext uri="{BB962C8B-B14F-4D97-AF65-F5344CB8AC3E}">
        <p14:creationId xmlns:p14="http://schemas.microsoft.com/office/powerpoint/2010/main" val="545224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more practical version of a 2015 PDI presentation.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best to start with general web application security concepts and resources.</a:t>
            </a:r>
          </a:p>
          <a:p>
            <a:r>
              <a:rPr lang="en-US" dirty="0"/>
              <a:t>But most of the time will be focused on CSU requirements, tools and resources for securing your web applications.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 is an introduction but mostly technical.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intended for IT professionals who want to secure the web applications they create and maintain, including web application developers, system administrators, and managers.</a:t>
            </a:r>
          </a:p>
          <a:p>
            <a:r>
              <a:rPr lang="en-US" dirty="0"/>
              <a:t>I can see by the list of registered attendees that your job roles are diverse, and you will probably only use some of the content, but hopefully you will learn some useful concepts, practices, and resources.</a:t>
            </a:r>
          </a:p>
          <a:p>
            <a:endParaRPr lang="en-US" dirty="0"/>
          </a:p>
        </p:txBody>
      </p:sp>
      <p:sp>
        <p:nvSpPr>
          <p:cNvPr id="4" name="Slide Number Placeholder 3"/>
          <p:cNvSpPr>
            <a:spLocks noGrp="1"/>
          </p:cNvSpPr>
          <p:nvPr>
            <p:ph type="sldNum" sz="quarter" idx="5"/>
          </p:nvPr>
        </p:nvSpPr>
        <p:spPr/>
        <p:txBody>
          <a:bodyPr/>
          <a:lstStyle/>
          <a:p>
            <a:fld id="{319D159E-DB40-4BA3-ACF2-2DF4BD5F37FE}" type="slidenum">
              <a:rPr lang="en-US" smtClean="0"/>
              <a:t>2</a:t>
            </a:fld>
            <a:endParaRPr lang="en-US"/>
          </a:p>
        </p:txBody>
      </p:sp>
    </p:spTree>
    <p:extLst>
      <p:ext uri="{BB962C8B-B14F-4D97-AF65-F5344CB8AC3E}">
        <p14:creationId xmlns:p14="http://schemas.microsoft.com/office/powerpoint/2010/main" val="1893685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1969C-3D86-4687-93EF-B487098ED0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82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as the name suggestion, we are scanning a website application.  All that is needed is the target URL .  </a:t>
            </a:r>
          </a:p>
          <a:p>
            <a:endParaRPr lang="en-US" dirty="0"/>
          </a:p>
          <a:p>
            <a:r>
              <a:rPr lang="en-US" dirty="0"/>
              <a:t>Just as Zach as explained, you would want to have your site scanned to understand where there may be vulnerabilities.  Many vulnerabilities are common and not always new, simple vulnerabilities are tried over and over, because we don’t fix them.  Let’s take a quick look at this .  According to OWASP, of the top 10 vulnerabilities documented in 2021, 6 of them were in the top 10 in 2017.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989F6E-E23C-4270-B5FA-99DDC4FD8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2738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Essentially, it’s a penetration testing tool.  A target URL is provided, the site is crawled and then the site is audited, with credentials if required.  The configurations are set up from minimally invasive scans to scans that will attempt to break your site.  A detailed report is generated with scripts, mitigation strategies, and resources.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1969C-3D86-4687-93EF-B487098ED0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4021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1969C-3D86-4687-93EF-B487098ED0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376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1969C-3D86-4687-93EF-B487098ED0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6871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OWASP ZAP is a free, open-source tool that you can download and install on any computer. </a:t>
            </a:r>
          </a:p>
          <a:p>
            <a:r>
              <a:rPr lang="en-US" dirty="0"/>
              <a:t>It is not as comprehensive as the Burp Suite, but it is easy to use and a good starting point for detecting and learning about basic vulnerabilities.</a:t>
            </a:r>
          </a:p>
          <a:p>
            <a:endParaRPr lang="en-US" dirty="0"/>
          </a:p>
          <a:p>
            <a:r>
              <a:rPr lang="en-US" dirty="0"/>
              <a:t>It has a user interface that overlays on a web page in a browser to check a site and individual page for issues.</a:t>
            </a:r>
          </a:p>
          <a:p>
            <a:r>
              <a:rPr lang="en-US" dirty="0"/>
              <a:t>Page and site alerts have priorities from high to informational.</a:t>
            </a:r>
          </a:p>
          <a:p>
            <a:r>
              <a:rPr lang="en-US" dirty="0"/>
              <a:t>Clicking on an alert shows a URL, and clicking the URL shows details of the issue and links to details and mitigations.</a:t>
            </a:r>
          </a:p>
          <a:p>
            <a:endParaRPr lang="en-US" dirty="0"/>
          </a:p>
          <a:p>
            <a:r>
              <a:rPr lang="en-US" dirty="0"/>
              <a:t>Make sure to run in safe mode on a test or staging site so you don’t damage a production site.</a:t>
            </a:r>
          </a:p>
          <a:p>
            <a:r>
              <a:rPr lang="en-US" dirty="0"/>
              <a:t>Obtain permission for and schedule the scan with the site owner.</a:t>
            </a:r>
          </a:p>
        </p:txBody>
      </p:sp>
      <p:sp>
        <p:nvSpPr>
          <p:cNvPr id="4" name="Slide Number Placeholder 3"/>
          <p:cNvSpPr>
            <a:spLocks noGrp="1"/>
          </p:cNvSpPr>
          <p:nvPr>
            <p:ph type="sldNum" sz="quarter" idx="5"/>
          </p:nvPr>
        </p:nvSpPr>
        <p:spPr/>
        <p:txBody>
          <a:bodyPr/>
          <a:lstStyle/>
          <a:p>
            <a:fld id="{319D159E-DB40-4BA3-ACF2-2DF4BD5F37FE}" type="slidenum">
              <a:rPr lang="en-US" smtClean="0"/>
              <a:t>37</a:t>
            </a:fld>
            <a:endParaRPr lang="en-US"/>
          </a:p>
        </p:txBody>
      </p:sp>
    </p:spTree>
    <p:extLst>
      <p:ext uri="{BB962C8B-B14F-4D97-AF65-F5344CB8AC3E}">
        <p14:creationId xmlns:p14="http://schemas.microsoft.com/office/powerpoint/2010/main" val="2659510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CSU identity and access management ecosystem has many components to secure, including:</a:t>
            </a:r>
          </a:p>
          <a:p>
            <a:pPr marL="171450" indent="-171450">
              <a:buFont typeface="Arial" panose="020B0604020202020204" pitchFamily="34" charset="0"/>
              <a:buChar char="•"/>
            </a:pPr>
            <a:r>
              <a:rPr lang="en-US" b="1" dirty="0"/>
              <a:t>Identity management systems: </a:t>
            </a:r>
            <a:r>
              <a:rPr lang="en-US" dirty="0"/>
              <a:t>Banner, MidPoint and COmanage</a:t>
            </a:r>
          </a:p>
          <a:p>
            <a:pPr marL="171450" indent="-171450">
              <a:buFont typeface="Arial" panose="020B0604020202020204" pitchFamily="34" charset="0"/>
              <a:buChar char="•"/>
            </a:pPr>
            <a:r>
              <a:rPr lang="en-US" b="1" dirty="0"/>
              <a:t>Access management systems: </a:t>
            </a:r>
            <a:r>
              <a:rPr lang="en-US" dirty="0"/>
              <a:t>Grouper, </a:t>
            </a:r>
            <a:r>
              <a:rPr lang="en-US" dirty="0" err="1"/>
              <a:t>OpenLDAP</a:t>
            </a:r>
            <a:r>
              <a:rPr lang="en-US" dirty="0"/>
              <a:t> and Active Directory</a:t>
            </a:r>
          </a:p>
          <a:p>
            <a:pPr marL="171450" indent="-171450">
              <a:buFont typeface="Arial" panose="020B0604020202020204" pitchFamily="34" charset="0"/>
              <a:buChar char="•"/>
            </a:pPr>
            <a:r>
              <a:rPr lang="en-US" b="1" dirty="0"/>
              <a:t>Provisioning systems</a:t>
            </a:r>
            <a:r>
              <a:rPr lang="en-US" dirty="0"/>
              <a:t>: MidPoint, COmanage, Grouper</a:t>
            </a:r>
          </a:p>
          <a:p>
            <a:pPr marL="171450" indent="-171450">
              <a:buFont typeface="Arial" panose="020B0604020202020204" pitchFamily="34" charset="0"/>
              <a:buChar char="•"/>
            </a:pPr>
            <a:r>
              <a:rPr lang="en-US" b="1" dirty="0"/>
              <a:t>Authentication systems:</a:t>
            </a:r>
            <a:r>
              <a:rPr lang="en-US" dirty="0"/>
              <a:t> </a:t>
            </a:r>
            <a:r>
              <a:rPr lang="en-US" dirty="0" err="1"/>
              <a:t>WebAuth</a:t>
            </a:r>
            <a:r>
              <a:rPr lang="en-US" dirty="0"/>
              <a:t>, Shibboleth, Duo Mobile, Microsoft and social login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Account management websites: </a:t>
            </a:r>
            <a:r>
              <a:rPr lang="en-US" dirty="0"/>
              <a:t>eID, NetID and Invitation </a:t>
            </a:r>
          </a:p>
          <a:p>
            <a:pPr marL="171450" indent="-171450">
              <a:buFont typeface="Arial" panose="020B0604020202020204" pitchFamily="34" charset="0"/>
              <a:buChar char="•"/>
            </a:pPr>
            <a:r>
              <a:rPr lang="en-US" b="1" dirty="0"/>
              <a:t>Web applications:</a:t>
            </a:r>
            <a:r>
              <a:rPr lang="en-US" dirty="0"/>
              <a:t> Locally and remotely hosted, developed by CSU and third-party vendors</a:t>
            </a:r>
          </a:p>
          <a:p>
            <a:r>
              <a:rPr lang="en-US" dirty="0"/>
              <a:t>This diagram is grouped by the role of each component. </a:t>
            </a:r>
          </a:p>
          <a:p>
            <a:r>
              <a:rPr lang="en-US" dirty="0"/>
              <a:t>Most end users only see and directly interact with the front-end components on the right.</a:t>
            </a:r>
          </a:p>
          <a:p>
            <a:endParaRPr lang="en-US" dirty="0"/>
          </a:p>
        </p:txBody>
      </p:sp>
      <p:sp>
        <p:nvSpPr>
          <p:cNvPr id="4" name="Slide Number Placeholder 3"/>
          <p:cNvSpPr>
            <a:spLocks noGrp="1"/>
          </p:cNvSpPr>
          <p:nvPr>
            <p:ph type="sldNum" sz="quarter" idx="5"/>
          </p:nvPr>
        </p:nvSpPr>
        <p:spPr/>
        <p:txBody>
          <a:bodyPr/>
          <a:lstStyle/>
          <a:p>
            <a:fld id="{319D159E-DB40-4BA3-ACF2-2DF4BD5F37FE}" type="slidenum">
              <a:rPr lang="en-US" smtClean="0"/>
              <a:t>38</a:t>
            </a:fld>
            <a:endParaRPr lang="en-US"/>
          </a:p>
        </p:txBody>
      </p:sp>
    </p:spTree>
    <p:extLst>
      <p:ext uri="{BB962C8B-B14F-4D97-AF65-F5344CB8AC3E}">
        <p14:creationId xmlns:p14="http://schemas.microsoft.com/office/powerpoint/2010/main" val="6388989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shows the CSU IAM system when MidPoint has replaced eID.</a:t>
            </a:r>
          </a:p>
          <a:p>
            <a:r>
              <a:rPr lang="en-US" dirty="0"/>
              <a:t>It includes provisioning and the important role of Grouper in access management.</a:t>
            </a:r>
          </a:p>
        </p:txBody>
      </p:sp>
      <p:sp>
        <p:nvSpPr>
          <p:cNvPr id="4" name="Slide Number Placeholder 3"/>
          <p:cNvSpPr>
            <a:spLocks noGrp="1"/>
          </p:cNvSpPr>
          <p:nvPr>
            <p:ph type="sldNum" sz="quarter" idx="5"/>
          </p:nvPr>
        </p:nvSpPr>
        <p:spPr/>
        <p:txBody>
          <a:bodyPr/>
          <a:lstStyle/>
          <a:p>
            <a:fld id="{319D159E-DB40-4BA3-ACF2-2DF4BD5F37FE}" type="slidenum">
              <a:rPr lang="en-US" smtClean="0"/>
              <a:t>39</a:t>
            </a:fld>
            <a:endParaRPr lang="en-US"/>
          </a:p>
        </p:txBody>
      </p:sp>
    </p:spTree>
    <p:extLst>
      <p:ext uri="{BB962C8B-B14F-4D97-AF65-F5344CB8AC3E}">
        <p14:creationId xmlns:p14="http://schemas.microsoft.com/office/powerpoint/2010/main" val="1855934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InCommon Federation provides global single sign-on through Shibboleth, and SSL certificates for websites.</a:t>
            </a:r>
          </a:p>
          <a:p>
            <a:r>
              <a:rPr lang="en-US" dirty="0"/>
              <a:t>Its member organizations include CSU and many other education and research institutions.</a:t>
            </a:r>
          </a:p>
          <a:p>
            <a:r>
              <a:rPr lang="en-US" dirty="0"/>
              <a:t>Members enter information into a trust registry so they can securely collaborate and share resources using standard tools and practices.</a:t>
            </a:r>
          </a:p>
          <a:p>
            <a:endParaRPr lang="en-US" dirty="0"/>
          </a:p>
          <a:p>
            <a:r>
              <a:rPr lang="en-US" dirty="0"/>
              <a:t>CSU provides a service to generate SSL certificates through a third-party vendor (</a:t>
            </a:r>
            <a:r>
              <a:rPr lang="en-US" dirty="0" err="1"/>
              <a:t>Sectigo</a:t>
            </a:r>
            <a:r>
              <a:rPr lang="en-US" dirty="0"/>
              <a:t>) which are installed on web servers.</a:t>
            </a:r>
          </a:p>
          <a:p>
            <a:endParaRPr lang="en-US" dirty="0"/>
          </a:p>
        </p:txBody>
      </p:sp>
      <p:sp>
        <p:nvSpPr>
          <p:cNvPr id="4" name="Slide Number Placeholder 3"/>
          <p:cNvSpPr>
            <a:spLocks noGrp="1"/>
          </p:cNvSpPr>
          <p:nvPr>
            <p:ph type="sldNum" sz="quarter" idx="5"/>
          </p:nvPr>
        </p:nvSpPr>
        <p:spPr/>
        <p:txBody>
          <a:bodyPr/>
          <a:lstStyle/>
          <a:p>
            <a:fld id="{319D159E-DB40-4BA3-ACF2-2DF4BD5F37FE}" type="slidenum">
              <a:rPr lang="en-US" smtClean="0"/>
              <a:t>40</a:t>
            </a:fld>
            <a:endParaRPr lang="en-US"/>
          </a:p>
        </p:txBody>
      </p:sp>
    </p:spTree>
    <p:extLst>
      <p:ext uri="{BB962C8B-B14F-4D97-AF65-F5344CB8AC3E}">
        <p14:creationId xmlns:p14="http://schemas.microsoft.com/office/powerpoint/2010/main" val="377564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CSU web application needs password-based authentication, you have three options.</a:t>
            </a:r>
          </a:p>
          <a:p>
            <a:r>
              <a:rPr lang="en-US" dirty="0"/>
              <a:t>The first option is the most common and is recommended for most cases.</a:t>
            </a:r>
          </a:p>
        </p:txBody>
      </p:sp>
      <p:sp>
        <p:nvSpPr>
          <p:cNvPr id="4" name="Slide Number Placeholder 3"/>
          <p:cNvSpPr>
            <a:spLocks noGrp="1"/>
          </p:cNvSpPr>
          <p:nvPr>
            <p:ph type="sldNum" sz="quarter" idx="5"/>
          </p:nvPr>
        </p:nvSpPr>
        <p:spPr/>
        <p:txBody>
          <a:bodyPr/>
          <a:lstStyle/>
          <a:p>
            <a:fld id="{319D159E-DB40-4BA3-ACF2-2DF4BD5F37FE}" type="slidenum">
              <a:rPr lang="en-US" smtClean="0"/>
              <a:t>41</a:t>
            </a:fld>
            <a:endParaRPr lang="en-US"/>
          </a:p>
        </p:txBody>
      </p:sp>
    </p:spTree>
    <p:extLst>
      <p:ext uri="{BB962C8B-B14F-4D97-AF65-F5344CB8AC3E}">
        <p14:creationId xmlns:p14="http://schemas.microsoft.com/office/powerpoint/2010/main" val="3003274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rPr>
              <a:t>Other PDIs cover other aspects of online security for end users of online systems. </a:t>
            </a:r>
          </a:p>
          <a:p>
            <a:r>
              <a:rPr lang="en-US" sz="1800" dirty="0">
                <a:effectLst/>
                <a:latin typeface="Calibri" panose="020F0502020204030204" pitchFamily="34" charset="0"/>
              </a:rPr>
              <a:t>If you are too late to register or attend, you can click the presentation links to view and contact the presenters.</a:t>
            </a:r>
            <a:endParaRPr lang="en-US" dirty="0"/>
          </a:p>
        </p:txBody>
      </p:sp>
      <p:sp>
        <p:nvSpPr>
          <p:cNvPr id="4" name="Slide Number Placeholder 3"/>
          <p:cNvSpPr>
            <a:spLocks noGrp="1"/>
          </p:cNvSpPr>
          <p:nvPr>
            <p:ph type="sldNum" sz="quarter" idx="5"/>
          </p:nvPr>
        </p:nvSpPr>
        <p:spPr/>
        <p:txBody>
          <a:bodyPr/>
          <a:lstStyle/>
          <a:p>
            <a:fld id="{319D159E-DB40-4BA3-ACF2-2DF4BD5F37FE}" type="slidenum">
              <a:rPr lang="en-US" smtClean="0"/>
              <a:t>3</a:t>
            </a:fld>
            <a:endParaRPr lang="en-US"/>
          </a:p>
        </p:txBody>
      </p:sp>
    </p:spTree>
    <p:extLst>
      <p:ext uri="{BB962C8B-B14F-4D97-AF65-F5344CB8AC3E}">
        <p14:creationId xmlns:p14="http://schemas.microsoft.com/office/powerpoint/2010/main" val="3231761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web application must store passwords, follow OWASP recommendations about password encryption and storage.</a:t>
            </a:r>
          </a:p>
        </p:txBody>
      </p:sp>
      <p:sp>
        <p:nvSpPr>
          <p:cNvPr id="4" name="Slide Number Placeholder 3"/>
          <p:cNvSpPr>
            <a:spLocks noGrp="1"/>
          </p:cNvSpPr>
          <p:nvPr>
            <p:ph type="sldNum" sz="quarter" idx="5"/>
          </p:nvPr>
        </p:nvSpPr>
        <p:spPr/>
        <p:txBody>
          <a:bodyPr/>
          <a:lstStyle/>
          <a:p>
            <a:fld id="{319D159E-DB40-4BA3-ACF2-2DF4BD5F37FE}" type="slidenum">
              <a:rPr lang="en-US" smtClean="0"/>
              <a:t>42</a:t>
            </a:fld>
            <a:endParaRPr lang="en-US"/>
          </a:p>
        </p:txBody>
      </p:sp>
    </p:spTree>
    <p:extLst>
      <p:ext uri="{BB962C8B-B14F-4D97-AF65-F5344CB8AC3E}">
        <p14:creationId xmlns:p14="http://schemas.microsoft.com/office/powerpoint/2010/main" val="2883828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CSU IT policy has a section about CSU password format and protection requirements, as well as recommendations for end users.</a:t>
            </a:r>
          </a:p>
        </p:txBody>
      </p:sp>
      <p:sp>
        <p:nvSpPr>
          <p:cNvPr id="4" name="Slide Number Placeholder 3"/>
          <p:cNvSpPr>
            <a:spLocks noGrp="1"/>
          </p:cNvSpPr>
          <p:nvPr>
            <p:ph type="sldNum" sz="quarter" idx="5"/>
          </p:nvPr>
        </p:nvSpPr>
        <p:spPr/>
        <p:txBody>
          <a:bodyPr/>
          <a:lstStyle/>
          <a:p>
            <a:fld id="{319D159E-DB40-4BA3-ACF2-2DF4BD5F37FE}" type="slidenum">
              <a:rPr lang="en-US" smtClean="0"/>
              <a:t>43</a:t>
            </a:fld>
            <a:endParaRPr lang="en-US"/>
          </a:p>
        </p:txBody>
      </p:sp>
    </p:spTree>
    <p:extLst>
      <p:ext uri="{BB962C8B-B14F-4D97-AF65-F5344CB8AC3E}">
        <p14:creationId xmlns:p14="http://schemas.microsoft.com/office/powerpoint/2010/main" val="3484362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Identity Provider (IdP) – software on a central IT server to manage authentication and identities</a:t>
            </a:r>
          </a:p>
          <a:p>
            <a:r>
              <a:rPr lang="en-US" dirty="0"/>
              <a:t>Service Provider (SP) – software on an application server to send and receive requests to the identity provider</a:t>
            </a:r>
          </a:p>
          <a:p>
            <a:endParaRPr lang="en-US" dirty="0"/>
          </a:p>
          <a:p>
            <a:r>
              <a:rPr lang="en-US" dirty="0"/>
              <a:t>The CSU Federation website contains documentation about configuring your web application and service provider to use Shibboleth.</a:t>
            </a:r>
          </a:p>
          <a:p>
            <a:r>
              <a:rPr lang="en-US" dirty="0"/>
              <a:t>If you need help with setting up </a:t>
            </a:r>
          </a:p>
        </p:txBody>
      </p:sp>
      <p:sp>
        <p:nvSpPr>
          <p:cNvPr id="4" name="Slide Number Placeholder 3"/>
          <p:cNvSpPr>
            <a:spLocks noGrp="1"/>
          </p:cNvSpPr>
          <p:nvPr>
            <p:ph type="sldNum" sz="quarter" idx="5"/>
          </p:nvPr>
        </p:nvSpPr>
        <p:spPr/>
        <p:txBody>
          <a:bodyPr/>
          <a:lstStyle/>
          <a:p>
            <a:fld id="{319D159E-DB40-4BA3-ACF2-2DF4BD5F37FE}" type="slidenum">
              <a:rPr lang="en-US" smtClean="0"/>
              <a:t>44</a:t>
            </a:fld>
            <a:endParaRPr lang="en-US"/>
          </a:p>
        </p:txBody>
      </p:sp>
    </p:spTree>
    <p:extLst>
      <p:ext uri="{BB962C8B-B14F-4D97-AF65-F5344CB8AC3E}">
        <p14:creationId xmlns:p14="http://schemas.microsoft.com/office/powerpoint/2010/main" val="4122906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9D159E-DB40-4BA3-ACF2-2DF4BD5F37FE}" type="slidenum">
              <a:rPr lang="en-US" smtClean="0"/>
              <a:t>58</a:t>
            </a:fld>
            <a:endParaRPr lang="en-US"/>
          </a:p>
        </p:txBody>
      </p:sp>
    </p:spTree>
    <p:extLst>
      <p:ext uri="{BB962C8B-B14F-4D97-AF65-F5344CB8AC3E}">
        <p14:creationId xmlns:p14="http://schemas.microsoft.com/office/powerpoint/2010/main" val="6905172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00FF"/>
                </a:solidFill>
                <a:latin typeface="Consolas" panose="020B0609020204030204" pitchFamily="49" charset="0"/>
              </a:rPr>
              <a:t>Required by CSU:</a:t>
            </a:r>
          </a:p>
          <a:p>
            <a:r>
              <a:rPr lang="en-US" sz="1200" b="1" dirty="0">
                <a:solidFill>
                  <a:srgbClr val="0000FF"/>
                </a:solidFill>
                <a:latin typeface="Consolas" panose="020B0609020204030204" pitchFamily="49" charset="0"/>
              </a:rPr>
              <a:t>X-Content-Type-Options</a:t>
            </a:r>
            <a:r>
              <a:rPr lang="en-US" sz="1200" dirty="0">
                <a:solidFill>
                  <a:srgbClr val="0000FF"/>
                </a:solidFill>
                <a:latin typeface="Consolas" panose="020B0609020204030204" pitchFamily="49" charset="0"/>
              </a:rPr>
              <a:t> </a:t>
            </a:r>
            <a:r>
              <a:rPr lang="en-US" sz="1200" dirty="0" err="1">
                <a:solidFill>
                  <a:srgbClr val="0000FF"/>
                </a:solidFill>
                <a:latin typeface="Consolas" panose="020B0609020204030204" pitchFamily="49" charset="0"/>
              </a:rPr>
              <a:t>nosniff</a:t>
            </a:r>
            <a:r>
              <a:rPr lang="en-US" sz="1200" dirty="0">
                <a:solidFill>
                  <a:srgbClr val="0000FF"/>
                </a:solidFill>
                <a:latin typeface="Consolas" panose="020B0609020204030204" pitchFamily="49" charset="0"/>
              </a:rPr>
              <a:t> prevents using a different MIME type than what the server has configured (e.g. text/</a:t>
            </a:r>
            <a:r>
              <a:rPr lang="en-US" sz="1200" dirty="0" err="1">
                <a:solidFill>
                  <a:srgbClr val="0000FF"/>
                </a:solidFill>
                <a:latin typeface="Consolas" panose="020B0609020204030204" pitchFamily="49" charset="0"/>
              </a:rPr>
              <a:t>css</a:t>
            </a:r>
            <a:r>
              <a:rPr lang="en-US" sz="1200" dirty="0">
                <a:solidFill>
                  <a:srgbClr val="0000FF"/>
                </a:solidFill>
                <a:latin typeface="Consolas" panose="020B0609020204030204" pitchFamily="49" charset="0"/>
              </a:rPr>
              <a:t> for styles, text/JavaScript for scripts).</a:t>
            </a:r>
          </a:p>
          <a:p>
            <a:r>
              <a:rPr lang="en-US" sz="1200" b="1" dirty="0">
                <a:solidFill>
                  <a:srgbClr val="0000FF"/>
                </a:solidFill>
                <a:latin typeface="Consolas" panose="020B0609020204030204" pitchFamily="49" charset="0"/>
              </a:rPr>
              <a:t>X-</a:t>
            </a:r>
            <a:r>
              <a:rPr lang="en-US" sz="1200" b="1" dirty="0" err="1">
                <a:solidFill>
                  <a:srgbClr val="0000FF"/>
                </a:solidFill>
                <a:latin typeface="Consolas" panose="020B0609020204030204" pitchFamily="49" charset="0"/>
              </a:rPr>
              <a:t>Xss</a:t>
            </a:r>
            <a:r>
              <a:rPr lang="en-US" sz="1200" b="1" dirty="0">
                <a:solidFill>
                  <a:srgbClr val="0000FF"/>
                </a:solidFill>
                <a:latin typeface="Consolas" panose="020B0609020204030204" pitchFamily="49" charset="0"/>
              </a:rPr>
              <a:t>-Protection</a:t>
            </a:r>
            <a:r>
              <a:rPr lang="en-US" sz="1200" dirty="0">
                <a:solidFill>
                  <a:srgbClr val="0000FF"/>
                </a:solidFill>
                <a:latin typeface="Consolas" panose="020B0609020204030204" pitchFamily="49" charset="0"/>
              </a:rPr>
              <a:t> stops pages from loading when detecting XSS attacks. For modern browsers, also use a CSP without allowing ‘unsafe-inline’.</a:t>
            </a:r>
          </a:p>
          <a:p>
            <a:r>
              <a:rPr lang="en-US" sz="1200" b="1" dirty="0">
                <a:solidFill>
                  <a:srgbClr val="0000FF"/>
                </a:solidFill>
                <a:latin typeface="Consolas" panose="020B0609020204030204" pitchFamily="49" charset="0"/>
              </a:rPr>
              <a:t>X-Frame-Options </a:t>
            </a:r>
            <a:r>
              <a:rPr lang="en-US" sz="1200" dirty="0">
                <a:solidFill>
                  <a:srgbClr val="0000FF"/>
                </a:solidFill>
                <a:latin typeface="Consolas" panose="020B0609020204030204" pitchFamily="49" charset="0"/>
              </a:rPr>
              <a:t>DENY prevents the site from being embedded into other sides for click-jack attacks. SAMEORIGIN allows framing content from the same domain. For modern browsers, also use a CSP with frame-ancestors.</a:t>
            </a:r>
          </a:p>
          <a:p>
            <a:r>
              <a:rPr lang="en-US" sz="1200" b="1" dirty="0">
                <a:solidFill>
                  <a:srgbClr val="0000FF"/>
                </a:solidFill>
                <a:latin typeface="Consolas" panose="020B0609020204030204" pitchFamily="49" charset="0"/>
              </a:rPr>
              <a:t>Strict-Transport-Security</a:t>
            </a:r>
            <a:r>
              <a:rPr lang="en-US" sz="1200" dirty="0">
                <a:solidFill>
                  <a:srgbClr val="0000FF"/>
                </a:solidFill>
                <a:latin typeface="Consolas" panose="020B0609020204030204" pitchFamily="49" charset="0"/>
              </a:rPr>
              <a:t> tells browsers the site should only be accessed using https. max-age is the time to remember this setting. (31536000 seconds is one year.)</a:t>
            </a:r>
          </a:p>
          <a:p>
            <a:endParaRPr lang="en-US" sz="1200" dirty="0">
              <a:solidFill>
                <a:srgbClr val="0000FF"/>
              </a:solidFill>
              <a:latin typeface="Consolas" panose="020B0609020204030204" pitchFamily="49" charset="0"/>
            </a:endParaRPr>
          </a:p>
          <a:p>
            <a:r>
              <a:rPr lang="en-US" sz="1200" dirty="0">
                <a:solidFill>
                  <a:srgbClr val="0000FF"/>
                </a:solidFill>
                <a:latin typeface="Consolas" panose="020B0609020204030204" pitchFamily="49" charset="0"/>
              </a:rPr>
              <a:t>Also recommended:</a:t>
            </a:r>
          </a:p>
          <a:p>
            <a:r>
              <a:rPr lang="en-US" sz="1200" b="1" dirty="0">
                <a:solidFill>
                  <a:srgbClr val="0000FF"/>
                </a:solidFill>
                <a:latin typeface="Consolas" panose="020B0609020204030204" pitchFamily="49" charset="0"/>
              </a:rPr>
              <a:t>Referrer-Policy</a:t>
            </a:r>
            <a:r>
              <a:rPr lang="en-US" sz="1200" dirty="0">
                <a:solidFill>
                  <a:srgbClr val="0000FF"/>
                </a:solidFill>
                <a:latin typeface="Consolas" panose="020B0609020204030204" pitchFamily="49" charset="0"/>
              </a:rPr>
              <a:t> no-referrer omits the </a:t>
            </a:r>
            <a:r>
              <a:rPr lang="en-US" sz="1200" dirty="0" err="1">
                <a:solidFill>
                  <a:srgbClr val="0000FF"/>
                </a:solidFill>
                <a:latin typeface="Consolas" panose="020B0609020204030204" pitchFamily="49" charset="0"/>
              </a:rPr>
              <a:t>Referer</a:t>
            </a:r>
            <a:r>
              <a:rPr lang="en-US" sz="1200" dirty="0">
                <a:solidFill>
                  <a:srgbClr val="0000FF"/>
                </a:solidFill>
                <a:latin typeface="Consolas" panose="020B0609020204030204" pitchFamily="49" charset="0"/>
              </a:rPr>
              <a:t> (sic) header. Chrome uses strict-origin-when-cross-origin if not set, which offers better privacy than the previous default no-referrer-when-downgrade, but still using referrer information in analytics.</a:t>
            </a:r>
          </a:p>
          <a:p>
            <a:r>
              <a:rPr lang="en-US" sz="1200" b="1" dirty="0">
                <a:solidFill>
                  <a:srgbClr val="0000FF"/>
                </a:solidFill>
                <a:latin typeface="Consolas" panose="020B0609020204030204" pitchFamily="49" charset="0"/>
              </a:rPr>
              <a:t>X-Permitted-Cross-Domain-Policies</a:t>
            </a:r>
            <a:r>
              <a:rPr lang="en-US" sz="1200" dirty="0">
                <a:solidFill>
                  <a:srgbClr val="0000FF"/>
                </a:solidFill>
                <a:latin typeface="Consolas" panose="020B0609020204030204" pitchFamily="49" charset="0"/>
              </a:rPr>
              <a:t> – use master-only to only allow the master policy. Permits clients like Adobe Acrobat to handle data across domains.</a:t>
            </a:r>
          </a:p>
          <a:p>
            <a:endParaRPr lang="en-US" dirty="0"/>
          </a:p>
        </p:txBody>
      </p:sp>
      <p:sp>
        <p:nvSpPr>
          <p:cNvPr id="4" name="Slide Number Placeholder 3"/>
          <p:cNvSpPr>
            <a:spLocks noGrp="1"/>
          </p:cNvSpPr>
          <p:nvPr>
            <p:ph type="sldNum" sz="quarter" idx="5"/>
          </p:nvPr>
        </p:nvSpPr>
        <p:spPr/>
        <p:txBody>
          <a:bodyPr/>
          <a:lstStyle/>
          <a:p>
            <a:fld id="{319D159E-DB40-4BA3-ACF2-2DF4BD5F37FE}" type="slidenum">
              <a:rPr lang="en-US" smtClean="0"/>
              <a:t>59</a:t>
            </a:fld>
            <a:endParaRPr lang="en-US"/>
          </a:p>
        </p:txBody>
      </p:sp>
    </p:spTree>
    <p:extLst>
      <p:ext uri="{BB962C8B-B14F-4D97-AF65-F5344CB8AC3E}">
        <p14:creationId xmlns:p14="http://schemas.microsoft.com/office/powerpoint/2010/main" val="26885181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Content Security Policy provides improved protection against many attacks, by specifying allow lists of third-party sources and destinations.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it can be difficult to fully implement, especially on sites with lots of third-party sources such as WordPress plugins and analytics that require inline and evaluated JavaScript.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Img-src</a:t>
            </a:r>
            <a:r>
              <a:rPr lang="en-US" b="1" dirty="0"/>
              <a:t>, script-</a:t>
            </a:r>
            <a:r>
              <a:rPr lang="en-US" b="1" dirty="0" err="1"/>
              <a:t>src</a:t>
            </a:r>
            <a:r>
              <a:rPr lang="en-US" b="1" dirty="0"/>
              <a:t> and style-</a:t>
            </a:r>
            <a:r>
              <a:rPr lang="en-US" b="1" dirty="0" err="1"/>
              <a:t>src</a:t>
            </a:r>
            <a:r>
              <a:rPr lang="en-US" b="1" dirty="0"/>
              <a:t>:</a:t>
            </a:r>
            <a:r>
              <a:rPr lang="en-US" dirty="0"/>
              <a:t> sites that can load images, JavaScript and CSS into this site.</a:t>
            </a:r>
          </a:p>
          <a:p>
            <a:r>
              <a:rPr lang="en-US" b="1" dirty="0"/>
              <a:t>Child-</a:t>
            </a:r>
            <a:r>
              <a:rPr lang="en-US" b="1" dirty="0" err="1"/>
              <a:t>src</a:t>
            </a:r>
            <a:r>
              <a:rPr lang="en-US" b="1" dirty="0"/>
              <a:t>:</a:t>
            </a:r>
            <a:r>
              <a:rPr lang="en-US" dirty="0"/>
              <a:t> sites that can load frames into this site.</a:t>
            </a:r>
          </a:p>
          <a:p>
            <a:r>
              <a:rPr lang="en-US" b="1" dirty="0"/>
              <a:t>Frame-ancestors:</a:t>
            </a:r>
            <a:r>
              <a:rPr lang="en-US" dirty="0"/>
              <a:t> sites that can load this site into a frame.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Form-action:</a:t>
            </a:r>
            <a:r>
              <a:rPr lang="en-US" dirty="0"/>
              <a:t> sites that can be posted to.</a:t>
            </a:r>
          </a:p>
          <a:p>
            <a:endParaRPr lang="en-US" dirty="0"/>
          </a:p>
          <a:p>
            <a:r>
              <a:rPr lang="en-US" dirty="0"/>
              <a:t>You can just report violations using Content-Security-Policy-Report-Only. Violations can be reported to a logging destination.</a:t>
            </a:r>
          </a:p>
          <a:p>
            <a:r>
              <a:rPr lang="en-US" dirty="0"/>
              <a:t>Avoid unsafe-inline and unsafe-eval if possible, since they remove important XSS and CSRF protections.</a:t>
            </a:r>
          </a:p>
          <a:p>
            <a:r>
              <a:rPr lang="en-US" dirty="0"/>
              <a:t>ASP.NET web forms generate lots of inline JavaScript and CSS on every web form, for which hashes would need to be manually added to the CSP.</a:t>
            </a:r>
          </a:p>
          <a:p>
            <a:r>
              <a:rPr lang="en-US" dirty="0"/>
              <a:t>I have not found an automated solution to generate a nonce and add to each inline style and script tag as well as the CSP.</a:t>
            </a:r>
          </a:p>
          <a:p>
            <a:endParaRPr lang="en-US" dirty="0"/>
          </a:p>
          <a:p>
            <a:r>
              <a:rPr lang="en-US" dirty="0"/>
              <a:t>https://cspscanner.com/ scans your site’s CSP and suggests ways to improve your letter grade.</a:t>
            </a:r>
          </a:p>
          <a:p>
            <a:r>
              <a:rPr lang="en-US" dirty="0"/>
              <a:t>https://report-uri.com/home/generate can import your CSP and help you generate a modified one.</a:t>
            </a:r>
          </a:p>
          <a:p>
            <a:r>
              <a:rPr lang="en-US" dirty="0"/>
              <a:t>https://rapidsec.com/csp-generator/ can crawl your site and create a CSP for you (commercial product).</a:t>
            </a:r>
          </a:p>
        </p:txBody>
      </p:sp>
      <p:sp>
        <p:nvSpPr>
          <p:cNvPr id="4" name="Slide Number Placeholder 3"/>
          <p:cNvSpPr>
            <a:spLocks noGrp="1"/>
          </p:cNvSpPr>
          <p:nvPr>
            <p:ph type="sldNum" sz="quarter" idx="5"/>
          </p:nvPr>
        </p:nvSpPr>
        <p:spPr/>
        <p:txBody>
          <a:bodyPr/>
          <a:lstStyle/>
          <a:p>
            <a:fld id="{319D159E-DB40-4BA3-ACF2-2DF4BD5F37FE}" type="slidenum">
              <a:rPr lang="en-US" smtClean="0"/>
              <a:t>60</a:t>
            </a:fld>
            <a:endParaRPr lang="en-US"/>
          </a:p>
        </p:txBody>
      </p:sp>
    </p:spTree>
    <p:extLst>
      <p:ext uri="{BB962C8B-B14F-4D97-AF65-F5344CB8AC3E}">
        <p14:creationId xmlns:p14="http://schemas.microsoft.com/office/powerpoint/2010/main" val="31137304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ASP.NET </a:t>
            </a:r>
            <a:r>
              <a:rPr lang="en-US" dirty="0" err="1"/>
              <a:t>NWebSec</a:t>
            </a:r>
            <a:r>
              <a:rPr lang="en-US" dirty="0"/>
              <a:t> library lets developers provide the </a:t>
            </a:r>
            <a:r>
              <a:rPr lang="en-US" sz="1200" dirty="0"/>
              <a:t>content security policy and other security headers in a cleaner, easier to maintain XML format.</a:t>
            </a:r>
          </a:p>
          <a:p>
            <a:r>
              <a:rPr lang="en-US" sz="1200" dirty="0"/>
              <a:t>For MVC, the OWIN library can be used to generate nonces to prevent CSRF attacks.</a:t>
            </a:r>
          </a:p>
          <a:p>
            <a:r>
              <a:rPr lang="en-US" sz="1200" dirty="0"/>
              <a:t>Redirect validation prevents redirect attacks. Allowing a redirect to the CSU Identity Provider is necessary for login via Shibboleth.</a:t>
            </a:r>
          </a:p>
          <a:p>
            <a:r>
              <a:rPr lang="en-US" sz="1200" dirty="0"/>
              <a:t>Some headers are not available to </a:t>
            </a:r>
            <a:r>
              <a:rPr lang="en-US" sz="1200" dirty="0" err="1"/>
              <a:t>NWebSec</a:t>
            </a:r>
            <a:r>
              <a:rPr lang="en-US" sz="1200" dirty="0"/>
              <a:t> for web forms and must remain in </a:t>
            </a:r>
            <a:r>
              <a:rPr lang="en-US" sz="1200" dirty="0" err="1"/>
              <a:t>customHeaders</a:t>
            </a:r>
            <a:r>
              <a:rPr lang="en-US" sz="1200" dirty="0"/>
              <a:t>.</a:t>
            </a:r>
            <a:endParaRPr lang="en-US" dirty="0"/>
          </a:p>
        </p:txBody>
      </p:sp>
      <p:sp>
        <p:nvSpPr>
          <p:cNvPr id="4" name="Slide Number Placeholder 3"/>
          <p:cNvSpPr>
            <a:spLocks noGrp="1"/>
          </p:cNvSpPr>
          <p:nvPr>
            <p:ph type="sldNum" sz="quarter" idx="5"/>
          </p:nvPr>
        </p:nvSpPr>
        <p:spPr/>
        <p:txBody>
          <a:bodyPr/>
          <a:lstStyle/>
          <a:p>
            <a:fld id="{319D159E-DB40-4BA3-ACF2-2DF4BD5F37FE}" type="slidenum">
              <a:rPr lang="en-US" smtClean="0"/>
              <a:t>61</a:t>
            </a:fld>
            <a:endParaRPr lang="en-US"/>
          </a:p>
        </p:txBody>
      </p:sp>
    </p:spTree>
    <p:extLst>
      <p:ext uri="{BB962C8B-B14F-4D97-AF65-F5344CB8AC3E}">
        <p14:creationId xmlns:p14="http://schemas.microsoft.com/office/powerpoint/2010/main" val="25413563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Developer Tools in browsers like Chrome and Firefox to check the response headers, including the content security policy, and to see that sensitive information is hidden.</a:t>
            </a:r>
          </a:p>
          <a:p>
            <a:r>
              <a:rPr lang="en-US" dirty="0"/>
              <a:t>In ASP.NET it is not easy to hide the Server.</a:t>
            </a:r>
          </a:p>
        </p:txBody>
      </p:sp>
      <p:sp>
        <p:nvSpPr>
          <p:cNvPr id="4" name="Slide Number Placeholder 3"/>
          <p:cNvSpPr>
            <a:spLocks noGrp="1"/>
          </p:cNvSpPr>
          <p:nvPr>
            <p:ph type="sldNum" sz="quarter" idx="5"/>
          </p:nvPr>
        </p:nvSpPr>
        <p:spPr/>
        <p:txBody>
          <a:bodyPr/>
          <a:lstStyle/>
          <a:p>
            <a:fld id="{319D159E-DB40-4BA3-ACF2-2DF4BD5F37FE}" type="slidenum">
              <a:rPr lang="en-US" smtClean="0"/>
              <a:t>62</a:t>
            </a:fld>
            <a:endParaRPr lang="en-US"/>
          </a:p>
        </p:txBody>
      </p:sp>
    </p:spTree>
    <p:extLst>
      <p:ext uri="{BB962C8B-B14F-4D97-AF65-F5344CB8AC3E}">
        <p14:creationId xmlns:p14="http://schemas.microsoft.com/office/powerpoint/2010/main" val="6079372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customErrors</a:t>
            </a:r>
            <a:r>
              <a:rPr lang="en-US" b="1" dirty="0"/>
              <a:t> mode=“On”</a:t>
            </a:r>
            <a:r>
              <a:rPr lang="en-US" dirty="0"/>
              <a:t> redirects to a custom error page.</a:t>
            </a:r>
          </a:p>
          <a:p>
            <a:r>
              <a:rPr lang="en-US" b="1" dirty="0"/>
              <a:t>compilation debug=“false”</a:t>
            </a:r>
            <a:r>
              <a:rPr lang="en-US" dirty="0"/>
              <a:t> hides error messages and stack trace from the client.</a:t>
            </a:r>
          </a:p>
          <a:p>
            <a:r>
              <a:rPr lang="en-US" b="1" dirty="0" err="1"/>
              <a:t>enableVersionHeader</a:t>
            </a:r>
            <a:r>
              <a:rPr lang="en-US" b="1" dirty="0"/>
              <a:t>=“false”</a:t>
            </a:r>
            <a:r>
              <a:rPr lang="en-US" dirty="0"/>
              <a:t> hides the ASP.NET version.</a:t>
            </a:r>
          </a:p>
          <a:p>
            <a:r>
              <a:rPr lang="en-US" b="1" dirty="0" err="1"/>
              <a:t>sessionState</a:t>
            </a:r>
            <a:r>
              <a:rPr lang="en-US" b="1" dirty="0"/>
              <a:t> timeout </a:t>
            </a:r>
            <a:r>
              <a:rPr lang="en-US" dirty="0"/>
              <a:t>ends the session after a specified time. Shorter sessions are more secure, though they may require more frequent login.</a:t>
            </a:r>
          </a:p>
          <a:p>
            <a:r>
              <a:rPr lang="en-US" b="1" dirty="0" err="1"/>
              <a:t>httpOnlyCookies</a:t>
            </a:r>
            <a:r>
              <a:rPr lang="en-US" b="1" dirty="0"/>
              <a:t>=“true”</a:t>
            </a:r>
            <a:r>
              <a:rPr lang="en-US" dirty="0"/>
              <a:t> helps protect against XSS attacks.</a:t>
            </a:r>
          </a:p>
          <a:p>
            <a:r>
              <a:rPr lang="en-US" b="1" dirty="0" err="1"/>
              <a:t>requireSSL</a:t>
            </a:r>
            <a:r>
              <a:rPr lang="en-US" b="1" dirty="0"/>
              <a:t>=“true”</a:t>
            </a:r>
            <a:r>
              <a:rPr lang="en-US" dirty="0"/>
              <a:t> should be used for sites with SSL certificates.</a:t>
            </a:r>
          </a:p>
        </p:txBody>
      </p:sp>
      <p:sp>
        <p:nvSpPr>
          <p:cNvPr id="4" name="Slide Number Placeholder 3"/>
          <p:cNvSpPr>
            <a:spLocks noGrp="1"/>
          </p:cNvSpPr>
          <p:nvPr>
            <p:ph type="sldNum" sz="quarter" idx="5"/>
          </p:nvPr>
        </p:nvSpPr>
        <p:spPr/>
        <p:txBody>
          <a:bodyPr/>
          <a:lstStyle/>
          <a:p>
            <a:fld id="{319D159E-DB40-4BA3-ACF2-2DF4BD5F37FE}" type="slidenum">
              <a:rPr lang="en-US" smtClean="0"/>
              <a:t>66</a:t>
            </a:fld>
            <a:endParaRPr lang="en-US"/>
          </a:p>
        </p:txBody>
      </p:sp>
    </p:spTree>
    <p:extLst>
      <p:ext uri="{BB962C8B-B14F-4D97-AF65-F5344CB8AC3E}">
        <p14:creationId xmlns:p14="http://schemas.microsoft.com/office/powerpoint/2010/main" val="16707929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spcBef>
                <a:spcPts val="0"/>
              </a:spcBef>
              <a:buNone/>
            </a:pPr>
            <a:r>
              <a:rPr lang="en-US" sz="1200" dirty="0">
                <a:solidFill>
                  <a:srgbClr val="0000FF"/>
                </a:solidFill>
                <a:latin typeface="Consolas" panose="020B0609020204030204" pitchFamily="49" charset="0"/>
              </a:rPr>
              <a:t>&lt;</a:t>
            </a:r>
            <a:r>
              <a:rPr lang="en-US" sz="1200" dirty="0">
                <a:solidFill>
                  <a:srgbClr val="800000"/>
                </a:solidFill>
                <a:latin typeface="Consolas" panose="020B0609020204030204" pitchFamily="49" charset="0"/>
              </a:rPr>
              <a:t>div</a:t>
            </a:r>
            <a:r>
              <a:rPr lang="en-US" sz="1200" dirty="0">
                <a:solidFill>
                  <a:srgbClr val="0000FF"/>
                </a:solidFill>
                <a:latin typeface="Consolas" panose="020B0609020204030204" pitchFamily="49" charset="0"/>
              </a:rPr>
              <a:t>&gt; &lt;!-- Email --&gt;</a:t>
            </a:r>
            <a:endParaRPr lang="en-US" sz="1200" dirty="0">
              <a:solidFill>
                <a:srgbClr val="000000"/>
              </a:solidFill>
              <a:latin typeface="Consolas" panose="020B0609020204030204" pitchFamily="49" charset="0"/>
            </a:endParaRPr>
          </a:p>
          <a:p>
            <a:pPr marL="0" indent="0">
              <a:lnSpc>
                <a:spcPct val="120000"/>
              </a:lnSpc>
              <a:spcBef>
                <a:spcPts val="0"/>
              </a:spcBef>
              <a:buNone/>
            </a:pPr>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&lt;</a:t>
            </a:r>
            <a:r>
              <a:rPr lang="en-US" sz="1200" dirty="0" err="1">
                <a:solidFill>
                  <a:srgbClr val="800000"/>
                </a:solidFill>
                <a:latin typeface="Consolas" panose="020B0609020204030204" pitchFamily="49" charset="0"/>
              </a:rPr>
              <a:t>asp</a:t>
            </a:r>
            <a:r>
              <a:rPr lang="en-US" sz="1200" dirty="0" err="1">
                <a:solidFill>
                  <a:srgbClr val="0000FF"/>
                </a:solidFill>
                <a:latin typeface="Consolas" panose="020B0609020204030204" pitchFamily="49" charset="0"/>
              </a:rPr>
              <a:t>:</a:t>
            </a:r>
            <a:r>
              <a:rPr lang="en-US" sz="1200" dirty="0" err="1">
                <a:solidFill>
                  <a:srgbClr val="800000"/>
                </a:solidFill>
                <a:latin typeface="Consolas" panose="020B0609020204030204" pitchFamily="49" charset="0"/>
              </a:rPr>
              <a:t>Label</a:t>
            </a:r>
            <a:r>
              <a:rPr lang="en-US" sz="1200" dirty="0">
                <a:solidFill>
                  <a:srgbClr val="000000"/>
                </a:solidFill>
                <a:latin typeface="Consolas" panose="020B0609020204030204" pitchFamily="49" charset="0"/>
              </a:rPr>
              <a:t> </a:t>
            </a:r>
            <a:r>
              <a:rPr lang="en-US" sz="1200" dirty="0" err="1">
                <a:solidFill>
                  <a:srgbClr val="A52A2A"/>
                </a:solidFill>
                <a:latin typeface="Consolas" panose="020B0609020204030204" pitchFamily="49" charset="0"/>
              </a:rPr>
              <a:t>runat</a:t>
            </a:r>
            <a:r>
              <a:rPr lang="en-US" sz="1200" dirty="0">
                <a:solidFill>
                  <a:srgbClr val="A52A2A"/>
                </a:solidFill>
                <a:latin typeface="Consolas" panose="020B0609020204030204" pitchFamily="49" charset="0"/>
              </a:rPr>
              <a:t>="server"</a:t>
            </a:r>
            <a:r>
              <a:rPr lang="en-US" sz="1200" dirty="0">
                <a:solidFill>
                  <a:srgbClr val="000000"/>
                </a:solidFill>
                <a:latin typeface="Consolas" panose="020B0609020204030204" pitchFamily="49" charset="0"/>
              </a:rPr>
              <a:t> </a:t>
            </a:r>
            <a:r>
              <a:rPr lang="en-US" sz="1200" dirty="0" err="1">
                <a:solidFill>
                  <a:srgbClr val="FF0000"/>
                </a:solidFill>
                <a:latin typeface="Consolas" panose="020B0609020204030204" pitchFamily="49" charset="0"/>
              </a:rPr>
              <a:t>AssociatedControlID</a:t>
            </a:r>
            <a:r>
              <a:rPr lang="en-US" sz="1200" dirty="0">
                <a:solidFill>
                  <a:srgbClr val="0000FF"/>
                </a:solidFill>
                <a:latin typeface="Consolas" panose="020B0609020204030204" pitchFamily="49" charset="0"/>
              </a:rPr>
              <a:t>="</a:t>
            </a:r>
            <a:r>
              <a:rPr lang="en-US" sz="1200" dirty="0" err="1">
                <a:solidFill>
                  <a:srgbClr val="0000FF"/>
                </a:solidFill>
                <a:latin typeface="Consolas" panose="020B0609020204030204" pitchFamily="49" charset="0"/>
              </a:rPr>
              <a:t>txtActivationEmail</a:t>
            </a:r>
            <a:r>
              <a:rPr lang="en-US" sz="1200" dirty="0">
                <a:solidFill>
                  <a:srgbClr val="0000FF"/>
                </a:solidFill>
                <a:latin typeface="Consolas" panose="020B0609020204030204" pitchFamily="49" charset="0"/>
              </a:rPr>
              <a:t>"</a:t>
            </a:r>
            <a:r>
              <a:rPr lang="en-US" sz="1200" dirty="0">
                <a:solidFill>
                  <a:srgbClr val="000000"/>
                </a:solidFill>
                <a:latin typeface="Consolas" panose="020B0609020204030204" pitchFamily="49" charset="0"/>
              </a:rPr>
              <a:t> </a:t>
            </a:r>
            <a:r>
              <a:rPr lang="en-US" sz="1200" dirty="0">
                <a:solidFill>
                  <a:srgbClr val="FF0000"/>
                </a:solidFill>
                <a:latin typeface="Consolas" panose="020B0609020204030204" pitchFamily="49" charset="0"/>
              </a:rPr>
              <a:t>Text</a:t>
            </a:r>
            <a:r>
              <a:rPr lang="en-US" sz="1200" dirty="0">
                <a:solidFill>
                  <a:srgbClr val="0000FF"/>
                </a:solidFill>
                <a:latin typeface="Consolas" panose="020B0609020204030204" pitchFamily="49" charset="0"/>
              </a:rPr>
              <a:t>="Email"</a:t>
            </a:r>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/&gt;</a:t>
            </a:r>
            <a:endParaRPr lang="en-US" sz="1200" dirty="0">
              <a:solidFill>
                <a:srgbClr val="000000"/>
              </a:solidFill>
              <a:latin typeface="Consolas" panose="020B0609020204030204" pitchFamily="49" charset="0"/>
            </a:endParaRPr>
          </a:p>
          <a:p>
            <a:pPr marL="0" indent="0">
              <a:lnSpc>
                <a:spcPct val="120000"/>
              </a:lnSpc>
              <a:spcBef>
                <a:spcPts val="0"/>
              </a:spcBef>
              <a:buNone/>
            </a:pPr>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&lt;</a:t>
            </a:r>
            <a:r>
              <a:rPr lang="en-US" sz="1200" dirty="0" err="1">
                <a:solidFill>
                  <a:srgbClr val="800000"/>
                </a:solidFill>
                <a:latin typeface="Consolas" panose="020B0609020204030204" pitchFamily="49" charset="0"/>
              </a:rPr>
              <a:t>asp</a:t>
            </a:r>
            <a:r>
              <a:rPr lang="en-US" sz="1200" dirty="0" err="1">
                <a:solidFill>
                  <a:srgbClr val="0000FF"/>
                </a:solidFill>
                <a:latin typeface="Consolas" panose="020B0609020204030204" pitchFamily="49" charset="0"/>
              </a:rPr>
              <a:t>:</a:t>
            </a:r>
            <a:r>
              <a:rPr lang="en-US" sz="1200" dirty="0" err="1">
                <a:solidFill>
                  <a:srgbClr val="800000"/>
                </a:solidFill>
                <a:latin typeface="Consolas" panose="020B0609020204030204" pitchFamily="49" charset="0"/>
              </a:rPr>
              <a:t>TextBox</a:t>
            </a:r>
            <a:r>
              <a:rPr lang="en-US" sz="1200" dirty="0">
                <a:solidFill>
                  <a:srgbClr val="000000"/>
                </a:solidFill>
                <a:latin typeface="Consolas" panose="020B0609020204030204" pitchFamily="49" charset="0"/>
              </a:rPr>
              <a:t> </a:t>
            </a:r>
            <a:r>
              <a:rPr lang="en-US" sz="1200" dirty="0" err="1">
                <a:solidFill>
                  <a:srgbClr val="A52A2A"/>
                </a:solidFill>
                <a:latin typeface="Consolas" panose="020B0609020204030204" pitchFamily="49" charset="0"/>
              </a:rPr>
              <a:t>runat</a:t>
            </a:r>
            <a:r>
              <a:rPr lang="en-US" sz="1200" dirty="0">
                <a:solidFill>
                  <a:srgbClr val="A52A2A"/>
                </a:solidFill>
                <a:latin typeface="Consolas" panose="020B0609020204030204" pitchFamily="49" charset="0"/>
              </a:rPr>
              <a:t>="server"</a:t>
            </a:r>
            <a:r>
              <a:rPr lang="en-US" sz="1200" dirty="0">
                <a:solidFill>
                  <a:srgbClr val="000000"/>
                </a:solidFill>
                <a:latin typeface="Consolas" panose="020B0609020204030204" pitchFamily="49" charset="0"/>
              </a:rPr>
              <a:t> </a:t>
            </a:r>
            <a:r>
              <a:rPr lang="en-US" sz="1200" dirty="0">
                <a:solidFill>
                  <a:srgbClr val="FF0000"/>
                </a:solidFill>
                <a:latin typeface="Consolas" panose="020B0609020204030204" pitchFamily="49" charset="0"/>
              </a:rPr>
              <a:t>ID</a:t>
            </a:r>
            <a:r>
              <a:rPr lang="en-US" sz="1200" dirty="0">
                <a:solidFill>
                  <a:srgbClr val="0000FF"/>
                </a:solidFill>
                <a:latin typeface="Consolas" panose="020B0609020204030204" pitchFamily="49" charset="0"/>
              </a:rPr>
              <a:t>="</a:t>
            </a:r>
            <a:r>
              <a:rPr lang="en-US" sz="1200" dirty="0" err="1">
                <a:solidFill>
                  <a:srgbClr val="0000FF"/>
                </a:solidFill>
                <a:latin typeface="Consolas" panose="020B0609020204030204" pitchFamily="49" charset="0"/>
              </a:rPr>
              <a:t>txtActivationEmail</a:t>
            </a:r>
            <a:r>
              <a:rPr lang="en-US" sz="1200" dirty="0">
                <a:solidFill>
                  <a:srgbClr val="0000FF"/>
                </a:solidFill>
                <a:latin typeface="Consolas" panose="020B0609020204030204" pitchFamily="49" charset="0"/>
              </a:rPr>
              <a:t>"</a:t>
            </a:r>
            <a:r>
              <a:rPr lang="en-US" sz="1200" dirty="0">
                <a:solidFill>
                  <a:srgbClr val="000000"/>
                </a:solidFill>
                <a:latin typeface="Consolas" panose="020B0609020204030204" pitchFamily="49" charset="0"/>
              </a:rPr>
              <a:t> </a:t>
            </a:r>
            <a:r>
              <a:rPr lang="en-US" sz="1200" dirty="0" err="1">
                <a:solidFill>
                  <a:srgbClr val="FF0000"/>
                </a:solidFill>
                <a:latin typeface="Consolas" panose="020B0609020204030204" pitchFamily="49" charset="0"/>
              </a:rPr>
              <a:t>ClientIDMode</a:t>
            </a:r>
            <a:r>
              <a:rPr lang="en-US" sz="1200" dirty="0">
                <a:solidFill>
                  <a:srgbClr val="0000FF"/>
                </a:solidFill>
                <a:latin typeface="Consolas" panose="020B0609020204030204" pitchFamily="49" charset="0"/>
              </a:rPr>
              <a:t>="Static"</a:t>
            </a:r>
            <a:r>
              <a:rPr lang="en-US" sz="1200" dirty="0">
                <a:solidFill>
                  <a:srgbClr val="000000"/>
                </a:solidFill>
                <a:latin typeface="Consolas" panose="020B0609020204030204" pitchFamily="49" charset="0"/>
              </a:rPr>
              <a:t> </a:t>
            </a:r>
            <a:r>
              <a:rPr lang="en-US" sz="1200" dirty="0">
                <a:solidFill>
                  <a:srgbClr val="FF0000"/>
                </a:solidFill>
                <a:latin typeface="Consolas" panose="020B0609020204030204" pitchFamily="49" charset="0"/>
              </a:rPr>
              <a:t>Columns</a:t>
            </a:r>
            <a:r>
              <a:rPr lang="en-US" sz="1200" dirty="0">
                <a:solidFill>
                  <a:srgbClr val="0000FF"/>
                </a:solidFill>
                <a:latin typeface="Consolas" panose="020B0609020204030204" pitchFamily="49" charset="0"/>
              </a:rPr>
              <a:t>="55"</a:t>
            </a:r>
            <a:r>
              <a:rPr lang="en-US" sz="1200" dirty="0">
                <a:solidFill>
                  <a:srgbClr val="000000"/>
                </a:solidFill>
                <a:latin typeface="Consolas" panose="020B0609020204030204" pitchFamily="49" charset="0"/>
              </a:rPr>
              <a:t> </a:t>
            </a:r>
            <a:r>
              <a:rPr lang="en-US" sz="1200" dirty="0" err="1">
                <a:solidFill>
                  <a:srgbClr val="FF0000"/>
                </a:solidFill>
                <a:latin typeface="Consolas" panose="020B0609020204030204" pitchFamily="49" charset="0"/>
              </a:rPr>
              <a:t>MaxLength</a:t>
            </a:r>
            <a:r>
              <a:rPr lang="en-US" sz="1200" dirty="0">
                <a:solidFill>
                  <a:srgbClr val="0000FF"/>
                </a:solidFill>
                <a:latin typeface="Consolas" panose="020B0609020204030204" pitchFamily="49" charset="0"/>
              </a:rPr>
              <a:t>="50"</a:t>
            </a:r>
            <a:r>
              <a:rPr lang="en-US" sz="1200" dirty="0">
                <a:solidFill>
                  <a:srgbClr val="000000"/>
                </a:solidFill>
                <a:latin typeface="Consolas" panose="020B0609020204030204" pitchFamily="49" charset="0"/>
              </a:rPr>
              <a:t> </a:t>
            </a:r>
            <a:r>
              <a:rPr lang="en-US" sz="1200" dirty="0">
                <a:solidFill>
                  <a:srgbClr val="FF0000"/>
                </a:solidFill>
                <a:latin typeface="Consolas" panose="020B0609020204030204" pitchFamily="49" charset="0"/>
              </a:rPr>
              <a:t>type</a:t>
            </a:r>
            <a:r>
              <a:rPr lang="en-US" sz="1200" dirty="0">
                <a:solidFill>
                  <a:srgbClr val="0000FF"/>
                </a:solidFill>
                <a:latin typeface="Consolas" panose="020B0609020204030204" pitchFamily="49" charset="0"/>
              </a:rPr>
              <a:t>="email“ required</a:t>
            </a:r>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/&gt;</a:t>
            </a:r>
            <a:endParaRPr lang="en-US" sz="1200" dirty="0">
              <a:solidFill>
                <a:srgbClr val="000000"/>
              </a:solidFill>
              <a:latin typeface="Consolas" panose="020B0609020204030204" pitchFamily="49" charset="0"/>
            </a:endParaRPr>
          </a:p>
          <a:p>
            <a:pPr marL="0" indent="0">
              <a:lnSpc>
                <a:spcPct val="120000"/>
              </a:lnSpc>
              <a:spcBef>
                <a:spcPts val="0"/>
              </a:spcBef>
              <a:buNone/>
            </a:pPr>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&lt;</a:t>
            </a:r>
            <a:r>
              <a:rPr lang="en-US" sz="1200" dirty="0" err="1">
                <a:solidFill>
                  <a:srgbClr val="800000"/>
                </a:solidFill>
                <a:latin typeface="Consolas" panose="020B0609020204030204" pitchFamily="49" charset="0"/>
              </a:rPr>
              <a:t>asp</a:t>
            </a:r>
            <a:r>
              <a:rPr lang="en-US" sz="1200" dirty="0" err="1">
                <a:solidFill>
                  <a:srgbClr val="0000FF"/>
                </a:solidFill>
                <a:latin typeface="Consolas" panose="020B0609020204030204" pitchFamily="49" charset="0"/>
              </a:rPr>
              <a:t>:</a:t>
            </a:r>
            <a:r>
              <a:rPr lang="en-US" sz="1200" dirty="0" err="1">
                <a:solidFill>
                  <a:srgbClr val="800000"/>
                </a:solidFill>
                <a:latin typeface="Consolas" panose="020B0609020204030204" pitchFamily="49" charset="0"/>
              </a:rPr>
              <a:t>RequiredFieldValidator</a:t>
            </a:r>
            <a:r>
              <a:rPr lang="en-US" sz="1200" dirty="0">
                <a:solidFill>
                  <a:srgbClr val="000000"/>
                </a:solidFill>
                <a:latin typeface="Consolas" panose="020B0609020204030204" pitchFamily="49" charset="0"/>
              </a:rPr>
              <a:t> </a:t>
            </a:r>
            <a:r>
              <a:rPr lang="en-US" sz="1200" dirty="0" err="1">
                <a:solidFill>
                  <a:srgbClr val="A52A2A"/>
                </a:solidFill>
                <a:latin typeface="Consolas" panose="020B0609020204030204" pitchFamily="49" charset="0"/>
              </a:rPr>
              <a:t>runat</a:t>
            </a:r>
            <a:r>
              <a:rPr lang="en-US" sz="1200" dirty="0">
                <a:solidFill>
                  <a:srgbClr val="A52A2A"/>
                </a:solidFill>
                <a:latin typeface="Consolas" panose="020B0609020204030204" pitchFamily="49" charset="0"/>
              </a:rPr>
              <a:t>="server"</a:t>
            </a:r>
            <a:r>
              <a:rPr lang="en-US" sz="1200" dirty="0">
                <a:solidFill>
                  <a:srgbClr val="000000"/>
                </a:solidFill>
                <a:latin typeface="Consolas" panose="020B0609020204030204" pitchFamily="49" charset="0"/>
              </a:rPr>
              <a:t> </a:t>
            </a:r>
            <a:r>
              <a:rPr lang="en-US" sz="1200" dirty="0">
                <a:solidFill>
                  <a:srgbClr val="FF0000"/>
                </a:solidFill>
                <a:latin typeface="Consolas" panose="020B0609020204030204" pitchFamily="49" charset="0"/>
              </a:rPr>
              <a:t>ID</a:t>
            </a:r>
            <a:r>
              <a:rPr lang="en-US" sz="1200" dirty="0">
                <a:solidFill>
                  <a:srgbClr val="0000FF"/>
                </a:solidFill>
                <a:latin typeface="Consolas" panose="020B0609020204030204" pitchFamily="49" charset="0"/>
              </a:rPr>
              <a:t>="</a:t>
            </a:r>
            <a:r>
              <a:rPr lang="en-US" sz="1200" dirty="0" err="1">
                <a:solidFill>
                  <a:srgbClr val="0000FF"/>
                </a:solidFill>
                <a:latin typeface="Consolas" panose="020B0609020204030204" pitchFamily="49" charset="0"/>
              </a:rPr>
              <a:t>rfvEmail</a:t>
            </a:r>
            <a:r>
              <a:rPr lang="en-US" sz="1200" dirty="0">
                <a:solidFill>
                  <a:srgbClr val="0000FF"/>
                </a:solidFill>
                <a:latin typeface="Consolas" panose="020B0609020204030204" pitchFamily="49" charset="0"/>
              </a:rPr>
              <a:t>"</a:t>
            </a:r>
            <a:r>
              <a:rPr lang="en-US" sz="1200" dirty="0">
                <a:solidFill>
                  <a:srgbClr val="000000"/>
                </a:solidFill>
                <a:latin typeface="Consolas" panose="020B0609020204030204" pitchFamily="49" charset="0"/>
              </a:rPr>
              <a:t> </a:t>
            </a:r>
            <a:r>
              <a:rPr lang="en-US" sz="1200" dirty="0">
                <a:solidFill>
                  <a:srgbClr val="FF0000"/>
                </a:solidFill>
                <a:latin typeface="Consolas" panose="020B0609020204030204" pitchFamily="49" charset="0"/>
              </a:rPr>
              <a:t>Display</a:t>
            </a:r>
            <a:r>
              <a:rPr lang="en-US" sz="1200" dirty="0">
                <a:solidFill>
                  <a:srgbClr val="0000FF"/>
                </a:solidFill>
                <a:latin typeface="Consolas" panose="020B0609020204030204" pitchFamily="49" charset="0"/>
              </a:rPr>
              <a:t>="Dynamic"</a:t>
            </a:r>
            <a:r>
              <a:rPr lang="en-US" sz="1200" dirty="0">
                <a:solidFill>
                  <a:srgbClr val="000000"/>
                </a:solidFill>
                <a:latin typeface="Consolas" panose="020B0609020204030204" pitchFamily="49" charset="0"/>
              </a:rPr>
              <a:t> </a:t>
            </a:r>
            <a:r>
              <a:rPr lang="en-US" sz="1200" dirty="0" err="1">
                <a:solidFill>
                  <a:srgbClr val="FF0000"/>
                </a:solidFill>
                <a:latin typeface="Consolas" panose="020B0609020204030204" pitchFamily="49" charset="0"/>
              </a:rPr>
              <a:t>ControlToValidate</a:t>
            </a:r>
            <a:r>
              <a:rPr lang="en-US" sz="1200" dirty="0">
                <a:solidFill>
                  <a:srgbClr val="0000FF"/>
                </a:solidFill>
                <a:latin typeface="Consolas" panose="020B0609020204030204" pitchFamily="49" charset="0"/>
              </a:rPr>
              <a:t>="</a:t>
            </a:r>
            <a:r>
              <a:rPr lang="en-US" sz="1200" dirty="0" err="1">
                <a:solidFill>
                  <a:srgbClr val="0000FF"/>
                </a:solidFill>
                <a:latin typeface="Consolas" panose="020B0609020204030204" pitchFamily="49" charset="0"/>
              </a:rPr>
              <a:t>txtActivationEmail</a:t>
            </a:r>
            <a:r>
              <a:rPr lang="en-US" sz="1200" dirty="0">
                <a:solidFill>
                  <a:srgbClr val="0000FF"/>
                </a:solidFill>
                <a:latin typeface="Consolas" panose="020B0609020204030204" pitchFamily="49" charset="0"/>
              </a:rPr>
              <a:t>"</a:t>
            </a:r>
            <a:r>
              <a:rPr lang="en-US" sz="1200" dirty="0">
                <a:solidFill>
                  <a:srgbClr val="000000"/>
                </a:solidFill>
                <a:latin typeface="Consolas" panose="020B0609020204030204" pitchFamily="49" charset="0"/>
              </a:rPr>
              <a:t> </a:t>
            </a:r>
            <a:r>
              <a:rPr lang="en-US" sz="1200" dirty="0" err="1">
                <a:solidFill>
                  <a:srgbClr val="FF0000"/>
                </a:solidFill>
                <a:latin typeface="Consolas" panose="020B0609020204030204" pitchFamily="49" charset="0"/>
              </a:rPr>
              <a:t>ErrorMessage</a:t>
            </a:r>
            <a:r>
              <a:rPr lang="en-US" sz="1200" dirty="0">
                <a:solidFill>
                  <a:srgbClr val="0000FF"/>
                </a:solidFill>
                <a:latin typeface="Consolas" panose="020B0609020204030204" pitchFamily="49" charset="0"/>
              </a:rPr>
              <a:t>="Activation Email address is required."</a:t>
            </a:r>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/&gt;</a:t>
            </a:r>
            <a:endParaRPr lang="en-US" sz="1200" dirty="0">
              <a:solidFill>
                <a:srgbClr val="000000"/>
              </a:solidFill>
              <a:latin typeface="Consolas" panose="020B0609020204030204" pitchFamily="49" charset="0"/>
            </a:endParaRPr>
          </a:p>
          <a:p>
            <a:pPr marL="0" indent="0">
              <a:lnSpc>
                <a:spcPct val="120000"/>
              </a:lnSpc>
              <a:spcBef>
                <a:spcPts val="0"/>
              </a:spcBef>
              <a:buNone/>
            </a:pPr>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&lt;</a:t>
            </a:r>
            <a:r>
              <a:rPr lang="en-US" sz="1200" dirty="0" err="1">
                <a:solidFill>
                  <a:srgbClr val="800000"/>
                </a:solidFill>
                <a:latin typeface="Consolas" panose="020B0609020204030204" pitchFamily="49" charset="0"/>
              </a:rPr>
              <a:t>asp</a:t>
            </a:r>
            <a:r>
              <a:rPr lang="en-US" sz="1200" dirty="0" err="1">
                <a:solidFill>
                  <a:srgbClr val="0000FF"/>
                </a:solidFill>
                <a:latin typeface="Consolas" panose="020B0609020204030204" pitchFamily="49" charset="0"/>
              </a:rPr>
              <a:t>:</a:t>
            </a:r>
            <a:r>
              <a:rPr lang="en-US" sz="1200" dirty="0" err="1">
                <a:solidFill>
                  <a:srgbClr val="800000"/>
                </a:solidFill>
                <a:latin typeface="Consolas" panose="020B0609020204030204" pitchFamily="49" charset="0"/>
              </a:rPr>
              <a:t>RegularExpressionValidator</a:t>
            </a:r>
            <a:r>
              <a:rPr lang="en-US" sz="1200" dirty="0">
                <a:solidFill>
                  <a:srgbClr val="000000"/>
                </a:solidFill>
                <a:latin typeface="Consolas" panose="020B0609020204030204" pitchFamily="49" charset="0"/>
              </a:rPr>
              <a:t> </a:t>
            </a:r>
            <a:r>
              <a:rPr lang="en-US" sz="1200" dirty="0" err="1">
                <a:solidFill>
                  <a:srgbClr val="A52A2A"/>
                </a:solidFill>
                <a:latin typeface="Consolas" panose="020B0609020204030204" pitchFamily="49" charset="0"/>
              </a:rPr>
              <a:t>runat</a:t>
            </a:r>
            <a:r>
              <a:rPr lang="en-US" sz="1200" dirty="0">
                <a:solidFill>
                  <a:srgbClr val="A52A2A"/>
                </a:solidFill>
                <a:latin typeface="Consolas" panose="020B0609020204030204" pitchFamily="49" charset="0"/>
              </a:rPr>
              <a:t>="server"</a:t>
            </a:r>
            <a:r>
              <a:rPr lang="en-US" sz="1200" dirty="0">
                <a:solidFill>
                  <a:srgbClr val="000000"/>
                </a:solidFill>
                <a:latin typeface="Consolas" panose="020B0609020204030204" pitchFamily="49" charset="0"/>
              </a:rPr>
              <a:t> </a:t>
            </a:r>
            <a:r>
              <a:rPr lang="en-US" sz="1200" dirty="0">
                <a:solidFill>
                  <a:srgbClr val="FF0000"/>
                </a:solidFill>
                <a:latin typeface="Consolas" panose="020B0609020204030204" pitchFamily="49" charset="0"/>
              </a:rPr>
              <a:t>ID</a:t>
            </a:r>
            <a:r>
              <a:rPr lang="en-US" sz="1200" dirty="0">
                <a:solidFill>
                  <a:srgbClr val="0000FF"/>
                </a:solidFill>
                <a:latin typeface="Consolas" panose="020B0609020204030204" pitchFamily="49" charset="0"/>
              </a:rPr>
              <a:t>="</a:t>
            </a:r>
            <a:r>
              <a:rPr lang="en-US" sz="1200" dirty="0" err="1">
                <a:solidFill>
                  <a:srgbClr val="0000FF"/>
                </a:solidFill>
                <a:latin typeface="Consolas" panose="020B0609020204030204" pitchFamily="49" charset="0"/>
              </a:rPr>
              <a:t>revEmail</a:t>
            </a:r>
            <a:r>
              <a:rPr lang="en-US" sz="1200" dirty="0">
                <a:solidFill>
                  <a:srgbClr val="0000FF"/>
                </a:solidFill>
                <a:latin typeface="Consolas" panose="020B0609020204030204" pitchFamily="49" charset="0"/>
              </a:rPr>
              <a:t>"</a:t>
            </a:r>
            <a:r>
              <a:rPr lang="en-US" sz="1200" dirty="0">
                <a:solidFill>
                  <a:srgbClr val="000000"/>
                </a:solidFill>
                <a:latin typeface="Consolas" panose="020B0609020204030204" pitchFamily="49" charset="0"/>
              </a:rPr>
              <a:t> </a:t>
            </a:r>
            <a:r>
              <a:rPr lang="en-US" sz="1200" dirty="0">
                <a:solidFill>
                  <a:srgbClr val="FF0000"/>
                </a:solidFill>
                <a:latin typeface="Consolas" panose="020B0609020204030204" pitchFamily="49" charset="0"/>
              </a:rPr>
              <a:t>Display</a:t>
            </a:r>
            <a:r>
              <a:rPr lang="en-US" sz="1200" dirty="0">
                <a:solidFill>
                  <a:srgbClr val="0000FF"/>
                </a:solidFill>
                <a:latin typeface="Consolas" panose="020B0609020204030204" pitchFamily="49" charset="0"/>
              </a:rPr>
              <a:t>="Dynamic"</a:t>
            </a:r>
            <a:r>
              <a:rPr lang="en-US" sz="1200" dirty="0">
                <a:solidFill>
                  <a:srgbClr val="000000"/>
                </a:solidFill>
                <a:latin typeface="Consolas" panose="020B0609020204030204" pitchFamily="49" charset="0"/>
              </a:rPr>
              <a:t> </a:t>
            </a:r>
            <a:r>
              <a:rPr lang="en-US" sz="1200" dirty="0" err="1">
                <a:solidFill>
                  <a:srgbClr val="FF0000"/>
                </a:solidFill>
                <a:latin typeface="Consolas" panose="020B0609020204030204" pitchFamily="49" charset="0"/>
              </a:rPr>
              <a:t>ControlToValidate</a:t>
            </a:r>
            <a:r>
              <a:rPr lang="en-US" sz="1200" dirty="0">
                <a:solidFill>
                  <a:srgbClr val="0000FF"/>
                </a:solidFill>
                <a:latin typeface="Consolas" panose="020B0609020204030204" pitchFamily="49" charset="0"/>
              </a:rPr>
              <a:t>="</a:t>
            </a:r>
            <a:r>
              <a:rPr lang="en-US" sz="1200" dirty="0" err="1">
                <a:solidFill>
                  <a:srgbClr val="0000FF"/>
                </a:solidFill>
                <a:latin typeface="Consolas" panose="020B0609020204030204" pitchFamily="49" charset="0"/>
              </a:rPr>
              <a:t>txtActivationEmail</a:t>
            </a:r>
            <a:r>
              <a:rPr lang="en-US" sz="1200" dirty="0">
                <a:solidFill>
                  <a:srgbClr val="0000FF"/>
                </a:solidFill>
                <a:latin typeface="Consolas" panose="020B0609020204030204" pitchFamily="49" charset="0"/>
              </a:rPr>
              <a:t>"</a:t>
            </a:r>
            <a:r>
              <a:rPr lang="en-US" sz="1200" dirty="0">
                <a:solidFill>
                  <a:srgbClr val="000000"/>
                </a:solidFill>
                <a:latin typeface="Consolas" panose="020B0609020204030204" pitchFamily="49" charset="0"/>
              </a:rPr>
              <a:t> </a:t>
            </a:r>
            <a:r>
              <a:rPr lang="en-US" sz="1200" dirty="0" err="1">
                <a:solidFill>
                  <a:srgbClr val="FF0000"/>
                </a:solidFill>
                <a:latin typeface="Consolas" panose="020B0609020204030204" pitchFamily="49" charset="0"/>
              </a:rPr>
              <a:t>EnableClientScript</a:t>
            </a:r>
            <a:r>
              <a:rPr lang="en-US" sz="1200" dirty="0">
                <a:solidFill>
                  <a:srgbClr val="0000FF"/>
                </a:solidFill>
                <a:latin typeface="Consolas" panose="020B0609020204030204" pitchFamily="49" charset="0"/>
              </a:rPr>
              <a:t>="True"</a:t>
            </a:r>
            <a:r>
              <a:rPr lang="en-US" sz="1200" dirty="0">
                <a:solidFill>
                  <a:srgbClr val="000000"/>
                </a:solidFill>
                <a:latin typeface="Consolas" panose="020B0609020204030204" pitchFamily="49" charset="0"/>
              </a:rPr>
              <a:t> </a:t>
            </a:r>
            <a:r>
              <a:rPr lang="en-US" sz="1200" dirty="0" err="1">
                <a:solidFill>
                  <a:srgbClr val="FF0000"/>
                </a:solidFill>
                <a:latin typeface="Consolas" panose="020B0609020204030204" pitchFamily="49" charset="0"/>
              </a:rPr>
              <a:t>ValidationExpression</a:t>
            </a:r>
            <a:r>
              <a:rPr lang="en-US" sz="1200" dirty="0">
                <a:solidFill>
                  <a:srgbClr val="0000FF"/>
                </a:solidFill>
                <a:latin typeface="Consolas" panose="020B0609020204030204" pitchFamily="49" charset="0"/>
              </a:rPr>
              <a:t>="\w+([-+.']\w+)*@\w+([-.]\w+)*\.\w+([-.]\w+)*"</a:t>
            </a:r>
            <a:r>
              <a:rPr lang="en-US" sz="1200" dirty="0">
                <a:solidFill>
                  <a:srgbClr val="000000"/>
                </a:solidFill>
                <a:latin typeface="Consolas" panose="020B0609020204030204" pitchFamily="49" charset="0"/>
              </a:rPr>
              <a:t> </a:t>
            </a:r>
            <a:r>
              <a:rPr lang="en-US" sz="1200" dirty="0" err="1">
                <a:solidFill>
                  <a:srgbClr val="FF0000"/>
                </a:solidFill>
                <a:latin typeface="Consolas" panose="020B0609020204030204" pitchFamily="49" charset="0"/>
              </a:rPr>
              <a:t>ErrorMessage</a:t>
            </a:r>
            <a:r>
              <a:rPr lang="en-US" sz="1200" dirty="0">
                <a:solidFill>
                  <a:srgbClr val="0000FF"/>
                </a:solidFill>
                <a:latin typeface="Consolas" panose="020B0609020204030204" pitchFamily="49" charset="0"/>
              </a:rPr>
              <a:t>="Activation email address has an invalid format."</a:t>
            </a:r>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/&gt;</a:t>
            </a:r>
            <a:endParaRPr lang="en-US" sz="1200" dirty="0">
              <a:solidFill>
                <a:srgbClr val="000000"/>
              </a:solidFill>
              <a:latin typeface="Consolas" panose="020B0609020204030204" pitchFamily="49" charset="0"/>
            </a:endParaRPr>
          </a:p>
          <a:p>
            <a:pPr marL="0" indent="0">
              <a:lnSpc>
                <a:spcPct val="120000"/>
              </a:lnSpc>
              <a:spcBef>
                <a:spcPts val="0"/>
              </a:spcBef>
              <a:buNone/>
            </a:pPr>
            <a:r>
              <a:rPr lang="en-US" sz="1200" dirty="0">
                <a:solidFill>
                  <a:srgbClr val="0000FF"/>
                </a:solidFill>
                <a:latin typeface="Consolas" panose="020B0609020204030204" pitchFamily="49" charset="0"/>
              </a:rPr>
              <a:t>&lt;/</a:t>
            </a:r>
            <a:r>
              <a:rPr lang="en-US" sz="1200" dirty="0">
                <a:solidFill>
                  <a:srgbClr val="800000"/>
                </a:solidFill>
                <a:latin typeface="Consolas" panose="020B0609020204030204" pitchFamily="49" charset="0"/>
              </a:rPr>
              <a:t>div</a:t>
            </a:r>
            <a:r>
              <a:rPr lang="en-US" sz="1200" dirty="0">
                <a:solidFill>
                  <a:srgbClr val="0000FF"/>
                </a:solidFill>
                <a:latin typeface="Consolas" panose="020B0609020204030204" pitchFamily="49" charset="0"/>
              </a:rPr>
              <a:t>&gt;</a:t>
            </a:r>
            <a:endParaRPr lang="en-US" sz="1200" dirty="0">
              <a:solidFill>
                <a:srgbClr val="000000"/>
              </a:solidFill>
              <a:latin typeface="Consolas" panose="020B0609020204030204" pitchFamily="49" charset="0"/>
            </a:endParaRPr>
          </a:p>
          <a:p>
            <a:pPr marL="0" indent="0">
              <a:lnSpc>
                <a:spcPct val="120000"/>
              </a:lnSpc>
              <a:spcBef>
                <a:spcPts val="0"/>
              </a:spcBef>
              <a:buNone/>
            </a:pPr>
            <a:r>
              <a:rPr lang="en-US" sz="1200" dirty="0">
                <a:solidFill>
                  <a:srgbClr val="0000FF"/>
                </a:solidFill>
                <a:latin typeface="Consolas" panose="020B0609020204030204" pitchFamily="49" charset="0"/>
              </a:rPr>
              <a:t>&lt;</a:t>
            </a:r>
            <a:r>
              <a:rPr lang="en-US" sz="1200" dirty="0">
                <a:solidFill>
                  <a:srgbClr val="800000"/>
                </a:solidFill>
                <a:latin typeface="Consolas" panose="020B0609020204030204" pitchFamily="49" charset="0"/>
              </a:rPr>
              <a:t>div</a:t>
            </a:r>
            <a:r>
              <a:rPr lang="en-US" sz="1200" dirty="0">
                <a:solidFill>
                  <a:srgbClr val="000000"/>
                </a:solidFill>
                <a:latin typeface="Consolas" panose="020B0609020204030204" pitchFamily="49" charset="0"/>
              </a:rPr>
              <a:t> </a:t>
            </a:r>
            <a:r>
              <a:rPr lang="en-US" sz="1200" dirty="0">
                <a:solidFill>
                  <a:srgbClr val="FF0000"/>
                </a:solidFill>
                <a:latin typeface="Consolas" panose="020B0609020204030204" pitchFamily="49" charset="0"/>
              </a:rPr>
              <a:t>class</a:t>
            </a:r>
            <a:r>
              <a:rPr lang="en-US" sz="1200" dirty="0">
                <a:solidFill>
                  <a:srgbClr val="0000FF"/>
                </a:solidFill>
                <a:latin typeface="Consolas" panose="020B0609020204030204" pitchFamily="49" charset="0"/>
              </a:rPr>
              <a:t>="g-</a:t>
            </a:r>
            <a:r>
              <a:rPr lang="en-US" sz="1200" dirty="0" err="1">
                <a:solidFill>
                  <a:srgbClr val="0000FF"/>
                </a:solidFill>
                <a:latin typeface="Consolas" panose="020B0609020204030204" pitchFamily="49" charset="0"/>
              </a:rPr>
              <a:t>recaptcha</a:t>
            </a:r>
            <a:r>
              <a:rPr lang="en-US" sz="1200" dirty="0">
                <a:solidFill>
                  <a:srgbClr val="0000FF"/>
                </a:solidFill>
                <a:latin typeface="Consolas" panose="020B0609020204030204" pitchFamily="49" charset="0"/>
              </a:rPr>
              <a:t>"</a:t>
            </a:r>
            <a:r>
              <a:rPr lang="en-US" sz="1200" dirty="0">
                <a:solidFill>
                  <a:srgbClr val="000000"/>
                </a:solidFill>
                <a:latin typeface="Consolas" panose="020B0609020204030204" pitchFamily="49" charset="0"/>
              </a:rPr>
              <a:t> </a:t>
            </a:r>
            <a:r>
              <a:rPr lang="en-US" sz="1200" dirty="0">
                <a:solidFill>
                  <a:srgbClr val="FF0000"/>
                </a:solidFill>
                <a:latin typeface="Consolas" panose="020B0609020204030204" pitchFamily="49" charset="0"/>
              </a:rPr>
              <a:t>data-</a:t>
            </a:r>
            <a:r>
              <a:rPr lang="en-US" sz="1200" dirty="0" err="1">
                <a:solidFill>
                  <a:srgbClr val="FF0000"/>
                </a:solidFill>
                <a:latin typeface="Consolas" panose="020B0609020204030204" pitchFamily="49" charset="0"/>
              </a:rPr>
              <a:t>sitekey</a:t>
            </a:r>
            <a:r>
              <a:rPr lang="en-US" sz="1200" dirty="0">
                <a:solidFill>
                  <a:srgbClr val="0000FF"/>
                </a:solidFill>
                <a:latin typeface="Consolas" panose="020B0609020204030204" pitchFamily="49" charset="0"/>
              </a:rPr>
              <a:t>="6LcZnQwUAAAAAH2K2yH9ME-s_lKyAIXMNxa6R4W_"&gt;&lt;/</a:t>
            </a:r>
            <a:r>
              <a:rPr lang="en-US" sz="1200" dirty="0">
                <a:solidFill>
                  <a:srgbClr val="800000"/>
                </a:solidFill>
                <a:latin typeface="Consolas" panose="020B0609020204030204" pitchFamily="49" charset="0"/>
              </a:rPr>
              <a:t>div</a:t>
            </a:r>
            <a:r>
              <a:rPr lang="en-US" sz="1200" dirty="0">
                <a:solidFill>
                  <a:srgbClr val="0000FF"/>
                </a:solidFill>
                <a:latin typeface="Consolas" panose="020B0609020204030204" pitchFamily="49" charset="0"/>
              </a:rPr>
              <a:t>&gt;</a:t>
            </a:r>
            <a:endParaRPr lang="en-US" sz="2000" dirty="0"/>
          </a:p>
          <a:p>
            <a:endParaRPr lang="en-US" dirty="0"/>
          </a:p>
        </p:txBody>
      </p:sp>
      <p:sp>
        <p:nvSpPr>
          <p:cNvPr id="4" name="Slide Number Placeholder 3"/>
          <p:cNvSpPr>
            <a:spLocks noGrp="1"/>
          </p:cNvSpPr>
          <p:nvPr>
            <p:ph type="sldNum" sz="quarter" idx="5"/>
          </p:nvPr>
        </p:nvSpPr>
        <p:spPr/>
        <p:txBody>
          <a:bodyPr/>
          <a:lstStyle/>
          <a:p>
            <a:fld id="{319D159E-DB40-4BA3-ACF2-2DF4BD5F37FE}" type="slidenum">
              <a:rPr lang="en-US" smtClean="0"/>
              <a:t>71</a:t>
            </a:fld>
            <a:endParaRPr lang="en-US"/>
          </a:p>
        </p:txBody>
      </p:sp>
    </p:spTree>
    <p:extLst>
      <p:ext uri="{BB962C8B-B14F-4D97-AF65-F5344CB8AC3E}">
        <p14:creationId xmlns:p14="http://schemas.microsoft.com/office/powerpoint/2010/main" val="861042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physical analogy can help to understand a virtual system. Compare web application security with physically securing a home or office: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need to know </a:t>
            </a:r>
            <a:r>
              <a:rPr lang="en-US" b="1" dirty="0"/>
              <a:t>who</a:t>
            </a:r>
            <a:r>
              <a:rPr lang="en-US" dirty="0"/>
              <a:t> wants access and decide </a:t>
            </a:r>
            <a:r>
              <a:rPr lang="en-US" b="1" dirty="0"/>
              <a:t>what</a:t>
            </a:r>
            <a:r>
              <a:rPr lang="en-US" dirty="0"/>
              <a:t> they should be able to access. (</a:t>
            </a:r>
            <a:r>
              <a:rPr lang="en-US" b="1" dirty="0"/>
              <a:t>authentication</a:t>
            </a:r>
            <a:r>
              <a:rPr lang="en-US" dirty="0"/>
              <a:t>, </a:t>
            </a:r>
            <a:r>
              <a:rPr lang="en-US" b="1" dirty="0"/>
              <a:t>authorization</a:t>
            </a:r>
            <a:r>
              <a:rPr lang="en-US" dirty="0"/>
              <a:t>)</a:t>
            </a:r>
          </a:p>
          <a:p>
            <a:pPr marL="171450" indent="-171450">
              <a:buFont typeface="Arial" panose="020B0604020202020204" pitchFamily="34" charset="0"/>
              <a:buChar char="•"/>
            </a:pPr>
            <a:r>
              <a:rPr lang="en-US" dirty="0"/>
              <a:t>You need to </a:t>
            </a:r>
            <a:r>
              <a:rPr lang="en-US" b="1" dirty="0"/>
              <a:t>prevent</a:t>
            </a:r>
            <a:r>
              <a:rPr lang="en-US" dirty="0"/>
              <a:t> unauthorized physical entry with </a:t>
            </a:r>
            <a:r>
              <a:rPr lang="en-US" b="1" dirty="0"/>
              <a:t>multiple devices</a:t>
            </a:r>
            <a:r>
              <a:rPr lang="en-US" dirty="0"/>
              <a:t> (locks, keys, safes, etc.)</a:t>
            </a:r>
          </a:p>
          <a:p>
            <a:pPr marL="171450" indent="-171450">
              <a:buFont typeface="Arial" panose="020B0604020202020204" pitchFamily="34" charset="0"/>
              <a:buChar char="•"/>
            </a:pPr>
            <a:r>
              <a:rPr lang="en-US" dirty="0"/>
              <a:t>You need to </a:t>
            </a:r>
            <a:r>
              <a:rPr lang="en-US" b="1" dirty="0"/>
              <a:t>detect, log, monitor and alert</a:t>
            </a:r>
            <a:r>
              <a:rPr lang="en-US" dirty="0"/>
              <a:t> about multiple types of problems, including entry and theft, but also the condition of the system (temperature, smoke, carbon dioxide, functioning sensors).</a:t>
            </a:r>
          </a:p>
          <a:p>
            <a:pPr marL="171450" indent="-171450">
              <a:buFont typeface="Arial" panose="020B0604020202020204" pitchFamily="34" charset="0"/>
              <a:buChar char="•"/>
            </a:pPr>
            <a:r>
              <a:rPr lang="en-US" b="1" dirty="0"/>
              <a:t>Multiple safeguards</a:t>
            </a:r>
            <a:r>
              <a:rPr lang="en-US" dirty="0"/>
              <a:t> are more likely to deter various types of breaches and attacks than just locking the front door.</a:t>
            </a:r>
          </a:p>
          <a:p>
            <a:pPr marL="171450" indent="-171450">
              <a:buFont typeface="Arial" panose="020B0604020202020204" pitchFamily="34" charset="0"/>
              <a:buChar char="•"/>
            </a:pPr>
            <a:r>
              <a:rPr lang="en-US" dirty="0"/>
              <a:t>There are multiple </a:t>
            </a:r>
            <a:r>
              <a:rPr lang="en-US" b="1" dirty="0"/>
              <a:t>layers</a:t>
            </a:r>
            <a:r>
              <a:rPr lang="en-US" dirty="0"/>
              <a:t> and </a:t>
            </a:r>
            <a:r>
              <a:rPr lang="en-US" b="1" dirty="0"/>
              <a:t>access points</a:t>
            </a:r>
            <a:r>
              <a:rPr lang="en-US" dirty="0"/>
              <a:t> of security to defend (</a:t>
            </a:r>
            <a:r>
              <a:rPr lang="en-US" b="1" dirty="0"/>
              <a:t>defense in depth</a:t>
            </a:r>
            <a:r>
              <a:rPr lang="en-US" dirty="0"/>
              <a:t>, </a:t>
            </a:r>
            <a:r>
              <a:rPr lang="en-US" b="1" dirty="0"/>
              <a:t>zero trust</a:t>
            </a:r>
            <a:r>
              <a:rPr lang="en-US" dirty="0"/>
              <a:t>).</a:t>
            </a:r>
          </a:p>
          <a:p>
            <a:pPr marL="171450" indent="-171450">
              <a:buFont typeface="Arial" panose="020B0604020202020204" pitchFamily="34" charset="0"/>
              <a:buChar char="•"/>
            </a:pPr>
            <a:r>
              <a:rPr lang="en-US" dirty="0"/>
              <a:t>More </a:t>
            </a:r>
            <a:r>
              <a:rPr lang="en-US" b="1" dirty="0"/>
              <a:t>sensitive</a:t>
            </a:r>
            <a:r>
              <a:rPr lang="en-US" dirty="0"/>
              <a:t> areas and </a:t>
            </a:r>
            <a:r>
              <a:rPr lang="en-US" b="1" dirty="0"/>
              <a:t>valuable</a:t>
            </a:r>
            <a:r>
              <a:rPr lang="en-US" dirty="0"/>
              <a:t> assets require more protection.</a:t>
            </a:r>
          </a:p>
          <a:p>
            <a:pPr marL="171450" indent="-171450">
              <a:buFont typeface="Arial" panose="020B0604020202020204" pitchFamily="34" charset="0"/>
              <a:buChar char="•"/>
            </a:pPr>
            <a:r>
              <a:rPr lang="en-US" dirty="0"/>
              <a:t>How and how well you secure your home or office depends on </a:t>
            </a:r>
            <a:r>
              <a:rPr lang="en-US" b="1" dirty="0"/>
              <a:t>valuables</a:t>
            </a:r>
            <a:r>
              <a:rPr lang="en-US" dirty="0"/>
              <a:t>, </a:t>
            </a:r>
            <a:r>
              <a:rPr lang="en-US" b="1" dirty="0"/>
              <a:t>budget,</a:t>
            </a:r>
            <a:r>
              <a:rPr lang="en-US" dirty="0"/>
              <a:t> and </a:t>
            </a:r>
            <a:r>
              <a:rPr lang="en-US" b="1" dirty="0"/>
              <a:t>risk tolerance</a:t>
            </a:r>
            <a:r>
              <a:rPr lang="en-US" dirty="0"/>
              <a:t>.</a:t>
            </a:r>
          </a:p>
        </p:txBody>
      </p:sp>
      <p:sp>
        <p:nvSpPr>
          <p:cNvPr id="4" name="Slide Number Placeholder 3"/>
          <p:cNvSpPr>
            <a:spLocks noGrp="1"/>
          </p:cNvSpPr>
          <p:nvPr>
            <p:ph type="sldNum" sz="quarter" idx="5"/>
          </p:nvPr>
        </p:nvSpPr>
        <p:spPr/>
        <p:txBody>
          <a:bodyPr/>
          <a:lstStyle/>
          <a:p>
            <a:fld id="{319D159E-DB40-4BA3-ACF2-2DF4BD5F37FE}" type="slidenum">
              <a:rPr lang="en-US" smtClean="0"/>
              <a:t>4</a:t>
            </a:fld>
            <a:endParaRPr lang="en-US"/>
          </a:p>
        </p:txBody>
      </p:sp>
    </p:spTree>
    <p:extLst>
      <p:ext uri="{BB962C8B-B14F-4D97-AF65-F5344CB8AC3E}">
        <p14:creationId xmlns:p14="http://schemas.microsoft.com/office/powerpoint/2010/main" val="24493304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Avoid adding </a:t>
            </a:r>
            <a:r>
              <a:rPr lang="en-US" dirty="0" err="1"/>
              <a:t>ValidateRequest</a:t>
            </a:r>
            <a:r>
              <a:rPr lang="en-US" dirty="0"/>
              <a:t>="false" to Page tags</a:t>
            </a:r>
          </a:p>
        </p:txBody>
      </p:sp>
      <p:sp>
        <p:nvSpPr>
          <p:cNvPr id="4" name="Slide Number Placeholder 3"/>
          <p:cNvSpPr>
            <a:spLocks noGrp="1"/>
          </p:cNvSpPr>
          <p:nvPr>
            <p:ph type="sldNum" sz="quarter" idx="5"/>
          </p:nvPr>
        </p:nvSpPr>
        <p:spPr/>
        <p:txBody>
          <a:bodyPr/>
          <a:lstStyle/>
          <a:p>
            <a:fld id="{319D159E-DB40-4BA3-ACF2-2DF4BD5F37FE}" type="slidenum">
              <a:rPr lang="en-US" smtClean="0"/>
              <a:t>72</a:t>
            </a:fld>
            <a:endParaRPr lang="en-US"/>
          </a:p>
        </p:txBody>
      </p:sp>
    </p:spTree>
    <p:extLst>
      <p:ext uri="{BB962C8B-B14F-4D97-AF65-F5344CB8AC3E}">
        <p14:creationId xmlns:p14="http://schemas.microsoft.com/office/powerpoint/2010/main" val="36097623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Cross-site scripting is a form of injection where a user’s input inserts a malicious script into a web application that is executed by a different user.</a:t>
            </a:r>
          </a:p>
          <a:p>
            <a:r>
              <a:rPr lang="en-US" dirty="0"/>
              <a:t>The script can rewrite the page, steal the victim user’s information from the browser, </a:t>
            </a:r>
          </a:p>
        </p:txBody>
      </p:sp>
      <p:sp>
        <p:nvSpPr>
          <p:cNvPr id="4" name="Slide Number Placeholder 3"/>
          <p:cNvSpPr>
            <a:spLocks noGrp="1"/>
          </p:cNvSpPr>
          <p:nvPr>
            <p:ph type="sldNum" sz="quarter" idx="5"/>
          </p:nvPr>
        </p:nvSpPr>
        <p:spPr/>
        <p:txBody>
          <a:bodyPr/>
          <a:lstStyle/>
          <a:p>
            <a:fld id="{319D159E-DB40-4BA3-ACF2-2DF4BD5F37FE}" type="slidenum">
              <a:rPr lang="en-US" smtClean="0"/>
              <a:t>73</a:t>
            </a:fld>
            <a:endParaRPr lang="en-US"/>
          </a:p>
        </p:txBody>
      </p:sp>
    </p:spTree>
    <p:extLst>
      <p:ext uri="{BB962C8B-B14F-4D97-AF65-F5344CB8AC3E}">
        <p14:creationId xmlns:p14="http://schemas.microsoft.com/office/powerpoint/2010/main" val="31448260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solution causes intermittent errors on a load-balanced server when the app pool is restarted, even with a </a:t>
            </a:r>
            <a:r>
              <a:rPr lang="en-US" dirty="0" err="1"/>
              <a:t>machineKey</a:t>
            </a:r>
            <a:r>
              <a:rPr lang="en-US" dirty="0"/>
              <a:t>. </a:t>
            </a:r>
          </a:p>
          <a:p>
            <a:r>
              <a:rPr lang="en-US" dirty="0"/>
              <a:t>A double submit cookie (in the master page code behind) is another recommended solution.</a:t>
            </a:r>
          </a:p>
        </p:txBody>
      </p:sp>
      <p:sp>
        <p:nvSpPr>
          <p:cNvPr id="4" name="Slide Number Placeholder 3"/>
          <p:cNvSpPr>
            <a:spLocks noGrp="1"/>
          </p:cNvSpPr>
          <p:nvPr>
            <p:ph type="sldNum" sz="quarter" idx="5"/>
          </p:nvPr>
        </p:nvSpPr>
        <p:spPr/>
        <p:txBody>
          <a:bodyPr/>
          <a:lstStyle/>
          <a:p>
            <a:fld id="{319D159E-DB40-4BA3-ACF2-2DF4BD5F37FE}" type="slidenum">
              <a:rPr lang="en-US" smtClean="0"/>
              <a:t>74</a:t>
            </a:fld>
            <a:endParaRPr lang="en-US"/>
          </a:p>
        </p:txBody>
      </p:sp>
    </p:spTree>
    <p:extLst>
      <p:ext uri="{BB962C8B-B14F-4D97-AF65-F5344CB8AC3E}">
        <p14:creationId xmlns:p14="http://schemas.microsoft.com/office/powerpoint/2010/main" val="23632643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tested that this works, and OWASP ZAP no longer complains about a missing token, but it requires a lot of extra code which is intended for ASP.NET MVC and Razor.</a:t>
            </a:r>
          </a:p>
        </p:txBody>
      </p:sp>
      <p:sp>
        <p:nvSpPr>
          <p:cNvPr id="4" name="Slide Number Placeholder 3"/>
          <p:cNvSpPr>
            <a:spLocks noGrp="1"/>
          </p:cNvSpPr>
          <p:nvPr>
            <p:ph type="sldNum" sz="quarter" idx="5"/>
          </p:nvPr>
        </p:nvSpPr>
        <p:spPr/>
        <p:txBody>
          <a:bodyPr/>
          <a:lstStyle/>
          <a:p>
            <a:fld id="{319D159E-DB40-4BA3-ACF2-2DF4BD5F37FE}" type="slidenum">
              <a:rPr lang="en-US" smtClean="0"/>
              <a:t>75</a:t>
            </a:fld>
            <a:endParaRPr lang="en-US"/>
          </a:p>
        </p:txBody>
      </p:sp>
    </p:spTree>
    <p:extLst>
      <p:ext uri="{BB962C8B-B14F-4D97-AF65-F5344CB8AC3E}">
        <p14:creationId xmlns:p14="http://schemas.microsoft.com/office/powerpoint/2010/main" val="1895045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9D159E-DB40-4BA3-ACF2-2DF4BD5F37FE}" type="slidenum">
              <a:rPr lang="en-US" smtClean="0"/>
              <a:t>82</a:t>
            </a:fld>
            <a:endParaRPr lang="en-US"/>
          </a:p>
        </p:txBody>
      </p:sp>
    </p:spTree>
    <p:extLst>
      <p:ext uri="{BB962C8B-B14F-4D97-AF65-F5344CB8AC3E}">
        <p14:creationId xmlns:p14="http://schemas.microsoft.com/office/powerpoint/2010/main" val="7139645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9D159E-DB40-4BA3-ACF2-2DF4BD5F37FE}" type="slidenum">
              <a:rPr lang="en-US" smtClean="0"/>
              <a:t>83</a:t>
            </a:fld>
            <a:endParaRPr lang="en-US"/>
          </a:p>
        </p:txBody>
      </p:sp>
    </p:spTree>
    <p:extLst>
      <p:ext uri="{BB962C8B-B14F-4D97-AF65-F5344CB8AC3E}">
        <p14:creationId xmlns:p14="http://schemas.microsoft.com/office/powerpoint/2010/main" val="3717963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CSU systems are required to follow many laws and regulations to protect sensitive data.</a:t>
            </a:r>
          </a:p>
          <a:p>
            <a:r>
              <a:rPr lang="en-US" dirty="0"/>
              <a:t>The CSU IT policy is a good starting point for determining applicable regulations, data to protect, and security measures.</a:t>
            </a:r>
          </a:p>
          <a:p>
            <a:r>
              <a:rPr lang="en-US" dirty="0"/>
              <a:t>Not all data is created equal, and classifying your data helps you determine storage and protection policies for it.</a:t>
            </a:r>
          </a:p>
          <a:p>
            <a:endParaRPr lang="en-US" dirty="0"/>
          </a:p>
        </p:txBody>
      </p:sp>
      <p:sp>
        <p:nvSpPr>
          <p:cNvPr id="4" name="Slide Number Placeholder 3"/>
          <p:cNvSpPr>
            <a:spLocks noGrp="1"/>
          </p:cNvSpPr>
          <p:nvPr>
            <p:ph type="sldNum" sz="quarter" idx="5"/>
          </p:nvPr>
        </p:nvSpPr>
        <p:spPr/>
        <p:txBody>
          <a:bodyPr/>
          <a:lstStyle/>
          <a:p>
            <a:fld id="{319D159E-DB40-4BA3-ACF2-2DF4BD5F37FE}" type="slidenum">
              <a:rPr lang="en-US" smtClean="0"/>
              <a:t>5</a:t>
            </a:fld>
            <a:endParaRPr lang="en-US"/>
          </a:p>
        </p:txBody>
      </p:sp>
    </p:spTree>
    <p:extLst>
      <p:ext uri="{BB962C8B-B14F-4D97-AF65-F5344CB8AC3E}">
        <p14:creationId xmlns:p14="http://schemas.microsoft.com/office/powerpoint/2010/main" val="3193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371600" y="1143000"/>
            <a:ext cx="4114800" cy="3086100"/>
          </a:xfrm>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System </a:t>
            </a:r>
            <a:r>
              <a:rPr lang="en-US" altLang="zh-CN" b="1" dirty="0"/>
              <a:t>owners</a:t>
            </a:r>
            <a:r>
              <a:rPr lang="en-US" altLang="zh-CN" dirty="0"/>
              <a:t> want to maximize availability and usefulness of </a:t>
            </a:r>
            <a:r>
              <a:rPr lang="en-US" altLang="zh-CN" b="1" dirty="0"/>
              <a:t>assets</a:t>
            </a:r>
            <a:r>
              <a:rPr lang="en-US" altLang="zh-CN" dirty="0"/>
              <a:t> (data) in a system, but this increases </a:t>
            </a:r>
            <a:r>
              <a:rPr lang="en-US" altLang="zh-CN" b="1" dirty="0"/>
              <a:t>risks</a:t>
            </a:r>
            <a:r>
              <a:rPr lang="en-US" altLang="zh-CN" dirty="0"/>
              <a:t>.</a:t>
            </a:r>
          </a:p>
          <a:p>
            <a:r>
              <a:rPr lang="en-US" altLang="zh-CN" b="1" dirty="0"/>
              <a:t>Attackers</a:t>
            </a:r>
            <a:r>
              <a:rPr lang="en-US" altLang="zh-CN" dirty="0"/>
              <a:t> use </a:t>
            </a:r>
            <a:r>
              <a:rPr lang="en-US" altLang="zh-CN" b="1" dirty="0"/>
              <a:t>threats</a:t>
            </a:r>
            <a:r>
              <a:rPr lang="en-US" altLang="zh-CN" dirty="0"/>
              <a:t> to exploit </a:t>
            </a:r>
            <a:r>
              <a:rPr lang="en-US" altLang="zh-CN" b="1" dirty="0"/>
              <a:t>vulnerabilities</a:t>
            </a:r>
            <a:r>
              <a:rPr lang="en-US" altLang="zh-CN" dirty="0"/>
              <a:t> (weaknesses) in order to abuse assets.</a:t>
            </a:r>
          </a:p>
          <a:p>
            <a:r>
              <a:rPr lang="en-US" altLang="zh-CN" dirty="0"/>
              <a:t>System owners must impose </a:t>
            </a:r>
            <a:r>
              <a:rPr lang="en-US" altLang="zh-CN" b="1" dirty="0"/>
              <a:t>countermeasures</a:t>
            </a:r>
            <a:r>
              <a:rPr lang="en-US" altLang="zh-CN" dirty="0"/>
              <a:t> (mitigations) to decrease vulnerabilities and reduce risks.</a:t>
            </a:r>
          </a:p>
        </p:txBody>
      </p:sp>
    </p:spTree>
    <p:extLst>
      <p:ext uri="{BB962C8B-B14F-4D97-AF65-F5344CB8AC3E}">
        <p14:creationId xmlns:p14="http://schemas.microsoft.com/office/powerpoint/2010/main" val="4129665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Securing the application is the focus of this presentation, but only one part of the system that you may need to secure.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security is often begun in the network and host boxes, but application security requires work listed in the red box (application layer).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CSU NOC secures the network, and the CSU Infrastructure team secures the hosts and servers.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Kelly </a:t>
            </a:r>
            <a:r>
              <a:rPr lang="en-US" dirty="0" err="1"/>
              <a:t>Poto</a:t>
            </a:r>
            <a:r>
              <a:rPr lang="en-US" dirty="0"/>
              <a:t> helps secure the users through awareness training.</a:t>
            </a:r>
          </a:p>
          <a:p>
            <a:endParaRPr lang="en-US" dirty="0"/>
          </a:p>
        </p:txBody>
      </p:sp>
      <p:sp>
        <p:nvSpPr>
          <p:cNvPr id="4" name="Slide Number Placeholder 3"/>
          <p:cNvSpPr>
            <a:spLocks noGrp="1"/>
          </p:cNvSpPr>
          <p:nvPr>
            <p:ph type="sldNum" sz="quarter" idx="5"/>
          </p:nvPr>
        </p:nvSpPr>
        <p:spPr/>
        <p:txBody>
          <a:bodyPr/>
          <a:lstStyle/>
          <a:p>
            <a:fld id="{319D159E-DB40-4BA3-ACF2-2DF4BD5F37FE}" type="slidenum">
              <a:rPr lang="en-US" smtClean="0"/>
              <a:t>8</a:t>
            </a:fld>
            <a:endParaRPr lang="en-US"/>
          </a:p>
        </p:txBody>
      </p:sp>
    </p:spTree>
    <p:extLst>
      <p:ext uri="{BB962C8B-B14F-4D97-AF65-F5344CB8AC3E}">
        <p14:creationId xmlns:p14="http://schemas.microsoft.com/office/powerpoint/2010/main" val="821776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The original diagram?</a:t>
            </a:r>
          </a:p>
        </p:txBody>
      </p:sp>
      <p:sp>
        <p:nvSpPr>
          <p:cNvPr id="4" name="Header Placeholder 3"/>
          <p:cNvSpPr>
            <a:spLocks noGrp="1"/>
          </p:cNvSpPr>
          <p:nvPr>
            <p:ph type="hdr" sz="quarter" idx="10"/>
          </p:nvPr>
        </p:nvSpPr>
        <p:spPr/>
        <p:txBody>
          <a:bodyPr/>
          <a:lstStyle/>
          <a:p>
            <a:pPr>
              <a:defRPr/>
            </a:pPr>
            <a:r>
              <a:rPr lang="en-US" dirty="0">
                <a:solidFill>
                  <a:prstClr val="black"/>
                </a:solidFill>
              </a:rPr>
              <a:t>©2007 Ernst &amp; Young Advanced Security Center</a:t>
            </a:r>
          </a:p>
        </p:txBody>
      </p:sp>
      <p:sp>
        <p:nvSpPr>
          <p:cNvPr id="5" name="Date Placeholder 4"/>
          <p:cNvSpPr>
            <a:spLocks noGrp="1"/>
          </p:cNvSpPr>
          <p:nvPr>
            <p:ph type="dt" idx="11"/>
          </p:nvPr>
        </p:nvSpPr>
        <p:spPr/>
        <p:txBody>
          <a:bodyPr/>
          <a:lstStyle/>
          <a:p>
            <a:pPr>
              <a:defRPr/>
            </a:pPr>
            <a:fld id="{F2B35B69-5A9E-45D9-B51C-10B237DA8C99}" type="datetime4">
              <a:rPr lang="en-US" smtClean="0">
                <a:solidFill>
                  <a:prstClr val="black"/>
                </a:solidFill>
              </a:rPr>
              <a:pPr>
                <a:defRPr/>
              </a:pPr>
              <a:t>January 12, 2022</a:t>
            </a:fld>
            <a:endParaRPr lang="en-US" dirty="0">
              <a:solidFill>
                <a:prstClr val="black"/>
              </a:solidFill>
            </a:endParaRPr>
          </a:p>
        </p:txBody>
      </p:sp>
      <p:sp>
        <p:nvSpPr>
          <p:cNvPr id="6" name="Footer Placeholder 5"/>
          <p:cNvSpPr>
            <a:spLocks noGrp="1"/>
          </p:cNvSpPr>
          <p:nvPr>
            <p:ph type="ftr" sz="quarter" idx="12"/>
          </p:nvPr>
        </p:nvSpPr>
        <p:spPr/>
        <p:txBody>
          <a:bodyPr/>
          <a:lstStyle/>
          <a:p>
            <a:pPr>
              <a:defRPr/>
            </a:pPr>
            <a:endParaRPr lang="en-IE" dirty="0">
              <a:solidFill>
                <a:prstClr val="black"/>
              </a:solidFill>
            </a:endParaRPr>
          </a:p>
        </p:txBody>
      </p:sp>
      <p:sp>
        <p:nvSpPr>
          <p:cNvPr id="7" name="Slide Number Placeholder 6"/>
          <p:cNvSpPr>
            <a:spLocks noGrp="1"/>
          </p:cNvSpPr>
          <p:nvPr>
            <p:ph type="sldNum" sz="quarter" idx="13"/>
          </p:nvPr>
        </p:nvSpPr>
        <p:spPr/>
        <p:txBody>
          <a:bodyPr/>
          <a:lstStyle/>
          <a:p>
            <a:pPr>
              <a:defRPr/>
            </a:pPr>
            <a:fld id="{0D1CB930-2009-4F0F-8229-7E5852C632B3}"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2757127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Threat agents use attack vectors to attack security weaknesses.</a:t>
            </a:r>
          </a:p>
          <a:p>
            <a:r>
              <a:rPr lang="en-US" dirty="0"/>
              <a:t>Security controls protect assets and functions against the weaknesses to minimize business impacts.</a:t>
            </a:r>
          </a:p>
        </p:txBody>
      </p:sp>
      <p:sp>
        <p:nvSpPr>
          <p:cNvPr id="4" name="Slide Number Placeholder 3"/>
          <p:cNvSpPr>
            <a:spLocks noGrp="1"/>
          </p:cNvSpPr>
          <p:nvPr>
            <p:ph type="sldNum" sz="quarter" idx="5"/>
          </p:nvPr>
        </p:nvSpPr>
        <p:spPr/>
        <p:txBody>
          <a:bodyPr/>
          <a:lstStyle/>
          <a:p>
            <a:fld id="{319D159E-DB40-4BA3-ACF2-2DF4BD5F37FE}" type="slidenum">
              <a:rPr lang="en-US" smtClean="0"/>
              <a:t>10</a:t>
            </a:fld>
            <a:endParaRPr lang="en-US"/>
          </a:p>
        </p:txBody>
      </p:sp>
    </p:spTree>
    <p:extLst>
      <p:ext uri="{BB962C8B-B14F-4D97-AF65-F5344CB8AC3E}">
        <p14:creationId xmlns:p14="http://schemas.microsoft.com/office/powerpoint/2010/main" val="4275194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DEA2F9-D0A6-4A1D-8B56-EE30CAB57258}" type="datetime1">
              <a:rPr lang="en-US" smtClean="0"/>
              <a:t>1/12/2022</a:t>
            </a:fld>
            <a:endParaRPr lang="en-US"/>
          </a:p>
        </p:txBody>
      </p:sp>
      <p:sp>
        <p:nvSpPr>
          <p:cNvPr id="5" name="Footer Placeholder 4"/>
          <p:cNvSpPr>
            <a:spLocks noGrp="1"/>
          </p:cNvSpPr>
          <p:nvPr>
            <p:ph type="ftr" sz="quarter" idx="11"/>
          </p:nvPr>
        </p:nvSpPr>
        <p:spPr/>
        <p:txBody>
          <a:bodyPr/>
          <a:lstStyle/>
          <a:p>
            <a:r>
              <a:rPr lang="en-US"/>
              <a:t>Web Application Security</a:t>
            </a:r>
          </a:p>
        </p:txBody>
      </p:sp>
      <p:sp>
        <p:nvSpPr>
          <p:cNvPr id="6" name="Slide Number Placeholder 5"/>
          <p:cNvSpPr>
            <a:spLocks noGrp="1"/>
          </p:cNvSpPr>
          <p:nvPr>
            <p:ph type="sldNum" sz="quarter" idx="12"/>
          </p:nvPr>
        </p:nvSpPr>
        <p:spPr/>
        <p:txBody>
          <a:bodyPr/>
          <a:lstStyle/>
          <a:p>
            <a:fld id="{CC7AE247-7729-4965-B2E6-E9A58CA7725B}" type="slidenum">
              <a:rPr lang="en-US" smtClean="0"/>
              <a:t>‹#›</a:t>
            </a:fld>
            <a:endParaRPr lang="en-US"/>
          </a:p>
        </p:txBody>
      </p:sp>
    </p:spTree>
    <p:extLst>
      <p:ext uri="{BB962C8B-B14F-4D97-AF65-F5344CB8AC3E}">
        <p14:creationId xmlns:p14="http://schemas.microsoft.com/office/powerpoint/2010/main" val="2849592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CA73AC-A6E1-483D-AD1D-0C79BF1A134C}" type="datetime1">
              <a:rPr lang="en-US" smtClean="0"/>
              <a:t>1/12/2022</a:t>
            </a:fld>
            <a:endParaRPr lang="en-US"/>
          </a:p>
        </p:txBody>
      </p:sp>
      <p:sp>
        <p:nvSpPr>
          <p:cNvPr id="5" name="Footer Placeholder 4"/>
          <p:cNvSpPr>
            <a:spLocks noGrp="1"/>
          </p:cNvSpPr>
          <p:nvPr>
            <p:ph type="ftr" sz="quarter" idx="11"/>
          </p:nvPr>
        </p:nvSpPr>
        <p:spPr/>
        <p:txBody>
          <a:bodyPr/>
          <a:lstStyle/>
          <a:p>
            <a:r>
              <a:rPr lang="en-US"/>
              <a:t>Web Application Security</a:t>
            </a:r>
          </a:p>
        </p:txBody>
      </p:sp>
      <p:sp>
        <p:nvSpPr>
          <p:cNvPr id="6" name="Slide Number Placeholder 5"/>
          <p:cNvSpPr>
            <a:spLocks noGrp="1"/>
          </p:cNvSpPr>
          <p:nvPr>
            <p:ph type="sldNum" sz="quarter" idx="12"/>
          </p:nvPr>
        </p:nvSpPr>
        <p:spPr/>
        <p:txBody>
          <a:bodyPr/>
          <a:lstStyle/>
          <a:p>
            <a:fld id="{CC7AE247-7729-4965-B2E6-E9A58CA7725B}" type="slidenum">
              <a:rPr lang="en-US" smtClean="0"/>
              <a:t>‹#›</a:t>
            </a:fld>
            <a:endParaRPr lang="en-US"/>
          </a:p>
        </p:txBody>
      </p:sp>
    </p:spTree>
    <p:extLst>
      <p:ext uri="{BB962C8B-B14F-4D97-AF65-F5344CB8AC3E}">
        <p14:creationId xmlns:p14="http://schemas.microsoft.com/office/powerpoint/2010/main" val="3966279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936484-FA4F-4BC4-9728-DEA3094EBA1B}" type="datetime1">
              <a:rPr lang="en-US" smtClean="0"/>
              <a:t>1/12/2022</a:t>
            </a:fld>
            <a:endParaRPr lang="en-US"/>
          </a:p>
        </p:txBody>
      </p:sp>
      <p:sp>
        <p:nvSpPr>
          <p:cNvPr id="5" name="Footer Placeholder 4"/>
          <p:cNvSpPr>
            <a:spLocks noGrp="1"/>
          </p:cNvSpPr>
          <p:nvPr>
            <p:ph type="ftr" sz="quarter" idx="11"/>
          </p:nvPr>
        </p:nvSpPr>
        <p:spPr/>
        <p:txBody>
          <a:bodyPr/>
          <a:lstStyle/>
          <a:p>
            <a:r>
              <a:rPr lang="en-US"/>
              <a:t>Web Application Security</a:t>
            </a:r>
          </a:p>
        </p:txBody>
      </p:sp>
      <p:sp>
        <p:nvSpPr>
          <p:cNvPr id="6" name="Slide Number Placeholder 5"/>
          <p:cNvSpPr>
            <a:spLocks noGrp="1"/>
          </p:cNvSpPr>
          <p:nvPr>
            <p:ph type="sldNum" sz="quarter" idx="12"/>
          </p:nvPr>
        </p:nvSpPr>
        <p:spPr/>
        <p:txBody>
          <a:bodyPr/>
          <a:lstStyle/>
          <a:p>
            <a:fld id="{CC7AE247-7729-4965-B2E6-E9A58CA7725B}" type="slidenum">
              <a:rPr lang="en-US" smtClean="0"/>
              <a:t>‹#›</a:t>
            </a:fld>
            <a:endParaRPr lang="en-US"/>
          </a:p>
        </p:txBody>
      </p:sp>
    </p:spTree>
    <p:extLst>
      <p:ext uri="{BB962C8B-B14F-4D97-AF65-F5344CB8AC3E}">
        <p14:creationId xmlns:p14="http://schemas.microsoft.com/office/powerpoint/2010/main" val="2373101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lumMod val="50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8657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Green Dots CSU">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29516" r="52955" b="10580"/>
          <a:stretch/>
        </p:blipFill>
        <p:spPr>
          <a:xfrm>
            <a:off x="5172449" y="1"/>
            <a:ext cx="3971552" cy="6858000"/>
          </a:xfrm>
          <a:prstGeom prst="rect">
            <a:avLst/>
          </a:prstGeom>
        </p:spPr>
      </p:pic>
      <p:sp>
        <p:nvSpPr>
          <p:cNvPr id="4" name="Text Placeholder 8"/>
          <p:cNvSpPr>
            <a:spLocks noGrp="1"/>
          </p:cNvSpPr>
          <p:nvPr>
            <p:ph type="body" sz="quarter" idx="11" hasCustomPrompt="1"/>
          </p:nvPr>
        </p:nvSpPr>
        <p:spPr>
          <a:xfrm>
            <a:off x="415638" y="2378437"/>
            <a:ext cx="8312726" cy="1406795"/>
          </a:xfrm>
        </p:spPr>
        <p:txBody>
          <a:bodyPr anchor="t" anchorCtr="0">
            <a:spAutoFit/>
          </a:bodyPr>
          <a:lstStyle>
            <a:lvl1pPr marL="0" indent="0">
              <a:lnSpc>
                <a:spcPct val="100000"/>
              </a:lnSpc>
              <a:spcBef>
                <a:spcPts val="0"/>
              </a:spcBef>
              <a:spcAft>
                <a:spcPts val="0"/>
              </a:spcAft>
              <a:buNone/>
              <a:defRPr sz="3971">
                <a:solidFill>
                  <a:schemeClr val="bg1"/>
                </a:solidFill>
                <a:latin typeface="+mj-lt"/>
              </a:defRPr>
            </a:lvl1pPr>
            <a:lvl2pPr marL="463005" indent="0">
              <a:buNone/>
              <a:defRPr sz="3637">
                <a:solidFill>
                  <a:schemeClr val="bg1"/>
                </a:solidFill>
                <a:latin typeface="+mj-lt"/>
              </a:defRPr>
            </a:lvl2pPr>
            <a:lvl3pPr marL="926012" indent="0">
              <a:buNone/>
              <a:defRPr sz="3637">
                <a:solidFill>
                  <a:schemeClr val="bg1"/>
                </a:solidFill>
                <a:latin typeface="+mj-lt"/>
              </a:defRPr>
            </a:lvl3pPr>
            <a:lvl4pPr marL="1389017" indent="0">
              <a:buNone/>
              <a:defRPr sz="3637">
                <a:solidFill>
                  <a:schemeClr val="bg1"/>
                </a:solidFill>
                <a:latin typeface="+mj-lt"/>
              </a:defRPr>
            </a:lvl4pPr>
            <a:lvl5pPr marL="1852024" indent="0">
              <a:buNone/>
              <a:defRPr sz="3637">
                <a:solidFill>
                  <a:schemeClr val="bg1"/>
                </a:solidFill>
                <a:latin typeface="+mj-lt"/>
              </a:defRPr>
            </a:lvl5pPr>
          </a:lstStyle>
          <a:p>
            <a:pPr lvl="0"/>
            <a:r>
              <a:rPr lang="en-US" dirty="0"/>
              <a:t>Title of Presentation </a:t>
            </a:r>
            <a:br>
              <a:rPr lang="en-US" dirty="0"/>
            </a:br>
            <a:r>
              <a:rPr lang="en-US" dirty="0"/>
              <a:t>Goes Here</a:t>
            </a:r>
          </a:p>
        </p:txBody>
      </p:sp>
      <p:sp>
        <p:nvSpPr>
          <p:cNvPr id="10" name="Text Placeholder 10"/>
          <p:cNvSpPr>
            <a:spLocks noGrp="1"/>
          </p:cNvSpPr>
          <p:nvPr>
            <p:ph type="body" sz="quarter" idx="12" hasCustomPrompt="1"/>
          </p:nvPr>
        </p:nvSpPr>
        <p:spPr>
          <a:xfrm>
            <a:off x="415637" y="4737628"/>
            <a:ext cx="8312726" cy="362279"/>
          </a:xfrm>
        </p:spPr>
        <p:txBody>
          <a:bodyPr>
            <a:spAutoFit/>
          </a:bodyPr>
          <a:lstStyle>
            <a:lvl1pPr marL="0" indent="0">
              <a:buNone/>
              <a:defRPr sz="1059">
                <a:solidFill>
                  <a:schemeClr val="bg1"/>
                </a:solidFill>
              </a:defRPr>
            </a:lvl1pPr>
            <a:lvl2pPr marL="463005" indent="0">
              <a:buNone/>
              <a:defRPr/>
            </a:lvl2pPr>
            <a:lvl3pPr marL="926012" indent="0">
              <a:buNone/>
              <a:defRPr/>
            </a:lvl3pPr>
            <a:lvl4pPr marL="1389017" indent="0">
              <a:buNone/>
              <a:defRPr/>
            </a:lvl4pPr>
            <a:lvl5pPr marL="1852024" indent="0">
              <a:buNone/>
              <a:defRPr/>
            </a:lvl5pPr>
          </a:lstStyle>
          <a:p>
            <a:pPr lvl="0"/>
            <a:r>
              <a:rPr lang="en-US" dirty="0" err="1"/>
              <a:t>Subheadline</a:t>
            </a:r>
            <a:r>
              <a:rPr lang="en-US" dirty="0"/>
              <a:t>, name or date goes here</a:t>
            </a:r>
          </a:p>
        </p:txBody>
      </p:sp>
      <p:cxnSp>
        <p:nvCxnSpPr>
          <p:cNvPr id="3" name="Straight Connector 2"/>
          <p:cNvCxnSpPr/>
          <p:nvPr userDrawn="1"/>
        </p:nvCxnSpPr>
        <p:spPr>
          <a:xfrm>
            <a:off x="482653" y="4519612"/>
            <a:ext cx="602999"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6" name="Picture 5" descr="&#10;">
            <a:extLst>
              <a:ext uri="{FF2B5EF4-FFF2-40B4-BE49-F238E27FC236}">
                <a16:creationId xmlns:a16="http://schemas.microsoft.com/office/drawing/2014/main" id="{4BB9F8B7-6EC0-418D-86D8-323AE9578B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6728" y="5293285"/>
            <a:ext cx="4255377" cy="1518036"/>
          </a:xfrm>
          <a:prstGeom prst="rect">
            <a:avLst/>
          </a:prstGeom>
        </p:spPr>
      </p:pic>
    </p:spTree>
    <p:extLst>
      <p:ext uri="{BB962C8B-B14F-4D97-AF65-F5344CB8AC3E}">
        <p14:creationId xmlns:p14="http://schemas.microsoft.com/office/powerpoint/2010/main" val="230347847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Green Dots UnitID">
    <p:bg>
      <p:bgPr>
        <a:solidFill>
          <a:schemeClr val="tx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29516" r="52955" b="10580"/>
          <a:stretch/>
        </p:blipFill>
        <p:spPr>
          <a:xfrm>
            <a:off x="5172449" y="1"/>
            <a:ext cx="3971552" cy="6858000"/>
          </a:xfrm>
          <a:prstGeom prst="rect">
            <a:avLst/>
          </a:prstGeom>
        </p:spPr>
      </p:pic>
      <p:sp>
        <p:nvSpPr>
          <p:cNvPr id="4" name="Text Placeholder 8"/>
          <p:cNvSpPr>
            <a:spLocks noGrp="1"/>
          </p:cNvSpPr>
          <p:nvPr>
            <p:ph type="body" sz="quarter" idx="11" hasCustomPrompt="1"/>
          </p:nvPr>
        </p:nvSpPr>
        <p:spPr>
          <a:xfrm>
            <a:off x="415638" y="2378437"/>
            <a:ext cx="8312726" cy="1406795"/>
          </a:xfrm>
        </p:spPr>
        <p:txBody>
          <a:bodyPr anchor="t" anchorCtr="0">
            <a:spAutoFit/>
          </a:bodyPr>
          <a:lstStyle>
            <a:lvl1pPr marL="0" indent="0">
              <a:lnSpc>
                <a:spcPct val="100000"/>
              </a:lnSpc>
              <a:spcBef>
                <a:spcPts val="0"/>
              </a:spcBef>
              <a:spcAft>
                <a:spcPts val="0"/>
              </a:spcAft>
              <a:buNone/>
              <a:defRPr sz="3971">
                <a:solidFill>
                  <a:schemeClr val="bg1"/>
                </a:solidFill>
                <a:latin typeface="+mj-lt"/>
              </a:defRPr>
            </a:lvl1pPr>
            <a:lvl2pPr marL="463005" indent="0">
              <a:buNone/>
              <a:defRPr sz="3637">
                <a:solidFill>
                  <a:schemeClr val="bg1"/>
                </a:solidFill>
                <a:latin typeface="+mj-lt"/>
              </a:defRPr>
            </a:lvl2pPr>
            <a:lvl3pPr marL="926012" indent="0">
              <a:buNone/>
              <a:defRPr sz="3637">
                <a:solidFill>
                  <a:schemeClr val="bg1"/>
                </a:solidFill>
                <a:latin typeface="+mj-lt"/>
              </a:defRPr>
            </a:lvl3pPr>
            <a:lvl4pPr marL="1389017" indent="0">
              <a:buNone/>
              <a:defRPr sz="3637">
                <a:solidFill>
                  <a:schemeClr val="bg1"/>
                </a:solidFill>
                <a:latin typeface="+mj-lt"/>
              </a:defRPr>
            </a:lvl4pPr>
            <a:lvl5pPr marL="1852024" indent="0">
              <a:buNone/>
              <a:defRPr sz="3637">
                <a:solidFill>
                  <a:schemeClr val="bg1"/>
                </a:solidFill>
                <a:latin typeface="+mj-lt"/>
              </a:defRPr>
            </a:lvl5pPr>
          </a:lstStyle>
          <a:p>
            <a:pPr lvl="0"/>
            <a:r>
              <a:rPr lang="en-US" dirty="0"/>
              <a:t>Title of Presentation </a:t>
            </a:r>
            <a:br>
              <a:rPr lang="en-US" dirty="0"/>
            </a:br>
            <a:r>
              <a:rPr lang="en-US" dirty="0"/>
              <a:t>Goes Here</a:t>
            </a:r>
          </a:p>
        </p:txBody>
      </p:sp>
      <p:sp>
        <p:nvSpPr>
          <p:cNvPr id="10" name="Text Placeholder 10"/>
          <p:cNvSpPr>
            <a:spLocks noGrp="1"/>
          </p:cNvSpPr>
          <p:nvPr>
            <p:ph type="body" sz="quarter" idx="12" hasCustomPrompt="1"/>
          </p:nvPr>
        </p:nvSpPr>
        <p:spPr>
          <a:xfrm>
            <a:off x="415637" y="4737628"/>
            <a:ext cx="8312726" cy="362279"/>
          </a:xfrm>
        </p:spPr>
        <p:txBody>
          <a:bodyPr>
            <a:spAutoFit/>
          </a:bodyPr>
          <a:lstStyle>
            <a:lvl1pPr marL="0" indent="0">
              <a:buNone/>
              <a:defRPr sz="1059">
                <a:solidFill>
                  <a:schemeClr val="bg1"/>
                </a:solidFill>
              </a:defRPr>
            </a:lvl1pPr>
            <a:lvl2pPr marL="463005" indent="0">
              <a:buNone/>
              <a:defRPr/>
            </a:lvl2pPr>
            <a:lvl3pPr marL="926012" indent="0">
              <a:buNone/>
              <a:defRPr/>
            </a:lvl3pPr>
            <a:lvl4pPr marL="1389017" indent="0">
              <a:buNone/>
              <a:defRPr/>
            </a:lvl4pPr>
            <a:lvl5pPr marL="1852024" indent="0">
              <a:buNone/>
              <a:defRPr/>
            </a:lvl5pPr>
          </a:lstStyle>
          <a:p>
            <a:pPr lvl="0"/>
            <a:r>
              <a:rPr lang="en-US" dirty="0" err="1"/>
              <a:t>Subheadline</a:t>
            </a:r>
            <a:r>
              <a:rPr lang="en-US" dirty="0"/>
              <a:t>, name or date goes here</a:t>
            </a:r>
          </a:p>
        </p:txBody>
      </p:sp>
      <p:cxnSp>
        <p:nvCxnSpPr>
          <p:cNvPr id="3" name="Straight Connector 2"/>
          <p:cNvCxnSpPr/>
          <p:nvPr userDrawn="1"/>
        </p:nvCxnSpPr>
        <p:spPr>
          <a:xfrm>
            <a:off x="482653" y="4519612"/>
            <a:ext cx="602999"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Picture 6" descr="&#10;">
            <a:extLst>
              <a:ext uri="{FF2B5EF4-FFF2-40B4-BE49-F238E27FC236}">
                <a16:creationId xmlns:a16="http://schemas.microsoft.com/office/drawing/2014/main" id="{D4C85CAA-5018-4818-9E9F-742580D061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62991" y="5293285"/>
            <a:ext cx="4255377" cy="1518036"/>
          </a:xfrm>
          <a:prstGeom prst="rect">
            <a:avLst/>
          </a:prstGeom>
        </p:spPr>
      </p:pic>
    </p:spTree>
    <p:extLst>
      <p:ext uri="{BB962C8B-B14F-4D97-AF65-F5344CB8AC3E}">
        <p14:creationId xmlns:p14="http://schemas.microsoft.com/office/powerpoint/2010/main" val="20156115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Green Ram CSU">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hqprint">
            <a:alphaModFix amt="8000"/>
            <a:extLst>
              <a:ext uri="{28A0092B-C50C-407E-A947-70E740481C1C}">
                <a14:useLocalDpi xmlns:a14="http://schemas.microsoft.com/office/drawing/2010/main"/>
              </a:ext>
            </a:extLst>
          </a:blip>
          <a:srcRect t="14710" r="30639" b="6933"/>
          <a:stretch/>
        </p:blipFill>
        <p:spPr>
          <a:xfrm>
            <a:off x="4591003" y="-1"/>
            <a:ext cx="4552997" cy="6858001"/>
          </a:xfrm>
          <a:prstGeom prst="rect">
            <a:avLst/>
          </a:prstGeom>
        </p:spPr>
      </p:pic>
      <p:sp>
        <p:nvSpPr>
          <p:cNvPr id="4" name="Text Placeholder 8"/>
          <p:cNvSpPr>
            <a:spLocks noGrp="1"/>
          </p:cNvSpPr>
          <p:nvPr>
            <p:ph type="body" sz="quarter" idx="11" hasCustomPrompt="1"/>
          </p:nvPr>
        </p:nvSpPr>
        <p:spPr>
          <a:xfrm>
            <a:off x="415638" y="2378437"/>
            <a:ext cx="8312726" cy="1406795"/>
          </a:xfrm>
        </p:spPr>
        <p:txBody>
          <a:bodyPr anchor="t" anchorCtr="0">
            <a:spAutoFit/>
          </a:bodyPr>
          <a:lstStyle>
            <a:lvl1pPr marL="0" indent="0">
              <a:lnSpc>
                <a:spcPct val="100000"/>
              </a:lnSpc>
              <a:spcBef>
                <a:spcPts val="0"/>
              </a:spcBef>
              <a:spcAft>
                <a:spcPts val="0"/>
              </a:spcAft>
              <a:buNone/>
              <a:defRPr sz="3971">
                <a:solidFill>
                  <a:schemeClr val="bg1"/>
                </a:solidFill>
                <a:latin typeface="+mj-lt"/>
              </a:defRPr>
            </a:lvl1pPr>
            <a:lvl2pPr marL="463005" indent="0">
              <a:buNone/>
              <a:defRPr sz="3637">
                <a:solidFill>
                  <a:schemeClr val="bg1"/>
                </a:solidFill>
                <a:latin typeface="+mj-lt"/>
              </a:defRPr>
            </a:lvl2pPr>
            <a:lvl3pPr marL="926012" indent="0">
              <a:buNone/>
              <a:defRPr sz="3637">
                <a:solidFill>
                  <a:schemeClr val="bg1"/>
                </a:solidFill>
                <a:latin typeface="+mj-lt"/>
              </a:defRPr>
            </a:lvl3pPr>
            <a:lvl4pPr marL="1389017" indent="0">
              <a:buNone/>
              <a:defRPr sz="3637">
                <a:solidFill>
                  <a:schemeClr val="bg1"/>
                </a:solidFill>
                <a:latin typeface="+mj-lt"/>
              </a:defRPr>
            </a:lvl4pPr>
            <a:lvl5pPr marL="1852024" indent="0">
              <a:buNone/>
              <a:defRPr sz="3637">
                <a:solidFill>
                  <a:schemeClr val="bg1"/>
                </a:solidFill>
                <a:latin typeface="+mj-lt"/>
              </a:defRPr>
            </a:lvl5pPr>
          </a:lstStyle>
          <a:p>
            <a:pPr lvl="0"/>
            <a:r>
              <a:rPr lang="en-US" dirty="0"/>
              <a:t>Title of Presentation </a:t>
            </a:r>
            <a:br>
              <a:rPr lang="en-US" dirty="0"/>
            </a:br>
            <a:r>
              <a:rPr lang="en-US" dirty="0"/>
              <a:t>Goes Here</a:t>
            </a:r>
          </a:p>
        </p:txBody>
      </p:sp>
      <p:sp>
        <p:nvSpPr>
          <p:cNvPr id="10" name="Text Placeholder 10"/>
          <p:cNvSpPr>
            <a:spLocks noGrp="1"/>
          </p:cNvSpPr>
          <p:nvPr>
            <p:ph type="body" sz="quarter" idx="12" hasCustomPrompt="1"/>
          </p:nvPr>
        </p:nvSpPr>
        <p:spPr>
          <a:xfrm>
            <a:off x="415637" y="4737628"/>
            <a:ext cx="8312726" cy="362279"/>
          </a:xfrm>
        </p:spPr>
        <p:txBody>
          <a:bodyPr>
            <a:spAutoFit/>
          </a:bodyPr>
          <a:lstStyle>
            <a:lvl1pPr marL="0" indent="0">
              <a:buNone/>
              <a:defRPr sz="1059">
                <a:solidFill>
                  <a:schemeClr val="bg1"/>
                </a:solidFill>
              </a:defRPr>
            </a:lvl1pPr>
            <a:lvl2pPr marL="463005" indent="0">
              <a:buNone/>
              <a:defRPr/>
            </a:lvl2pPr>
            <a:lvl3pPr marL="926012" indent="0">
              <a:buNone/>
              <a:defRPr/>
            </a:lvl3pPr>
            <a:lvl4pPr marL="1389017" indent="0">
              <a:buNone/>
              <a:defRPr/>
            </a:lvl4pPr>
            <a:lvl5pPr marL="1852024" indent="0">
              <a:buNone/>
              <a:defRPr/>
            </a:lvl5pPr>
          </a:lstStyle>
          <a:p>
            <a:pPr lvl="0"/>
            <a:r>
              <a:rPr lang="en-US" dirty="0" err="1"/>
              <a:t>Subheadline</a:t>
            </a:r>
            <a:r>
              <a:rPr lang="en-US" dirty="0"/>
              <a:t>, name or date goes here</a:t>
            </a:r>
          </a:p>
        </p:txBody>
      </p:sp>
      <p:cxnSp>
        <p:nvCxnSpPr>
          <p:cNvPr id="3" name="Straight Connector 2"/>
          <p:cNvCxnSpPr/>
          <p:nvPr userDrawn="1"/>
        </p:nvCxnSpPr>
        <p:spPr>
          <a:xfrm>
            <a:off x="482653" y="4519612"/>
            <a:ext cx="602999"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8" name="Picture 7" descr="Information Technology at Colorado State University">
            <a:extLst>
              <a:ext uri="{FF2B5EF4-FFF2-40B4-BE49-F238E27FC236}">
                <a16:creationId xmlns:a16="http://schemas.microsoft.com/office/drawing/2014/main" id="{4A2CF159-9252-4E7D-8DF0-0B30232C68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6728" y="5293285"/>
            <a:ext cx="4255377" cy="1518036"/>
          </a:xfrm>
          <a:prstGeom prst="rect">
            <a:avLst/>
          </a:prstGeom>
        </p:spPr>
      </p:pic>
    </p:spTree>
    <p:extLst>
      <p:ext uri="{BB962C8B-B14F-4D97-AF65-F5344CB8AC3E}">
        <p14:creationId xmlns:p14="http://schemas.microsoft.com/office/powerpoint/2010/main" val="108792499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Green Ram UnitID">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alphaModFix amt="8000"/>
            <a:extLst>
              <a:ext uri="{28A0092B-C50C-407E-A947-70E740481C1C}">
                <a14:useLocalDpi xmlns:a14="http://schemas.microsoft.com/office/drawing/2010/main"/>
              </a:ext>
            </a:extLst>
          </a:blip>
          <a:srcRect t="14710" r="30639" b="6933"/>
          <a:stretch/>
        </p:blipFill>
        <p:spPr>
          <a:xfrm>
            <a:off x="4591003" y="-1"/>
            <a:ext cx="4552997" cy="6858001"/>
          </a:xfrm>
          <a:prstGeom prst="rect">
            <a:avLst/>
          </a:prstGeom>
        </p:spPr>
      </p:pic>
      <p:sp>
        <p:nvSpPr>
          <p:cNvPr id="4" name="Text Placeholder 8"/>
          <p:cNvSpPr>
            <a:spLocks noGrp="1"/>
          </p:cNvSpPr>
          <p:nvPr>
            <p:ph type="body" sz="quarter" idx="11" hasCustomPrompt="1"/>
          </p:nvPr>
        </p:nvSpPr>
        <p:spPr>
          <a:xfrm>
            <a:off x="415638" y="2378437"/>
            <a:ext cx="8312726" cy="1406795"/>
          </a:xfrm>
        </p:spPr>
        <p:txBody>
          <a:bodyPr anchor="t" anchorCtr="0">
            <a:spAutoFit/>
          </a:bodyPr>
          <a:lstStyle>
            <a:lvl1pPr marL="0" indent="0">
              <a:lnSpc>
                <a:spcPct val="100000"/>
              </a:lnSpc>
              <a:spcBef>
                <a:spcPts val="0"/>
              </a:spcBef>
              <a:spcAft>
                <a:spcPts val="0"/>
              </a:spcAft>
              <a:buNone/>
              <a:defRPr sz="3971">
                <a:solidFill>
                  <a:schemeClr val="bg1"/>
                </a:solidFill>
                <a:latin typeface="+mj-lt"/>
              </a:defRPr>
            </a:lvl1pPr>
            <a:lvl2pPr marL="463005" indent="0">
              <a:buNone/>
              <a:defRPr sz="3637">
                <a:solidFill>
                  <a:schemeClr val="bg1"/>
                </a:solidFill>
                <a:latin typeface="+mj-lt"/>
              </a:defRPr>
            </a:lvl2pPr>
            <a:lvl3pPr marL="926012" indent="0">
              <a:buNone/>
              <a:defRPr sz="3637">
                <a:solidFill>
                  <a:schemeClr val="bg1"/>
                </a:solidFill>
                <a:latin typeface="+mj-lt"/>
              </a:defRPr>
            </a:lvl3pPr>
            <a:lvl4pPr marL="1389017" indent="0">
              <a:buNone/>
              <a:defRPr sz="3637">
                <a:solidFill>
                  <a:schemeClr val="bg1"/>
                </a:solidFill>
                <a:latin typeface="+mj-lt"/>
              </a:defRPr>
            </a:lvl4pPr>
            <a:lvl5pPr marL="1852024" indent="0">
              <a:buNone/>
              <a:defRPr sz="3637">
                <a:solidFill>
                  <a:schemeClr val="bg1"/>
                </a:solidFill>
                <a:latin typeface="+mj-lt"/>
              </a:defRPr>
            </a:lvl5pPr>
          </a:lstStyle>
          <a:p>
            <a:pPr lvl="0"/>
            <a:r>
              <a:rPr lang="en-US" dirty="0"/>
              <a:t>Title of Presentation </a:t>
            </a:r>
            <a:br>
              <a:rPr lang="en-US" dirty="0"/>
            </a:br>
            <a:r>
              <a:rPr lang="en-US" dirty="0"/>
              <a:t>Goes Here</a:t>
            </a:r>
          </a:p>
        </p:txBody>
      </p:sp>
      <p:sp>
        <p:nvSpPr>
          <p:cNvPr id="10" name="Text Placeholder 10"/>
          <p:cNvSpPr>
            <a:spLocks noGrp="1"/>
          </p:cNvSpPr>
          <p:nvPr>
            <p:ph type="body" sz="quarter" idx="12" hasCustomPrompt="1"/>
          </p:nvPr>
        </p:nvSpPr>
        <p:spPr>
          <a:xfrm>
            <a:off x="415637" y="4737628"/>
            <a:ext cx="8312726" cy="362279"/>
          </a:xfrm>
        </p:spPr>
        <p:txBody>
          <a:bodyPr>
            <a:spAutoFit/>
          </a:bodyPr>
          <a:lstStyle>
            <a:lvl1pPr marL="0" indent="0">
              <a:buNone/>
              <a:defRPr sz="1059">
                <a:solidFill>
                  <a:schemeClr val="bg1"/>
                </a:solidFill>
              </a:defRPr>
            </a:lvl1pPr>
            <a:lvl2pPr marL="463005" indent="0">
              <a:buNone/>
              <a:defRPr/>
            </a:lvl2pPr>
            <a:lvl3pPr marL="926012" indent="0">
              <a:buNone/>
              <a:defRPr/>
            </a:lvl3pPr>
            <a:lvl4pPr marL="1389017" indent="0">
              <a:buNone/>
              <a:defRPr/>
            </a:lvl4pPr>
            <a:lvl5pPr marL="1852024" indent="0">
              <a:buNone/>
              <a:defRPr/>
            </a:lvl5pPr>
          </a:lstStyle>
          <a:p>
            <a:pPr lvl="0"/>
            <a:r>
              <a:rPr lang="en-US" dirty="0" err="1"/>
              <a:t>Subheadline</a:t>
            </a:r>
            <a:r>
              <a:rPr lang="en-US" dirty="0"/>
              <a:t>, name or date goes here</a:t>
            </a:r>
          </a:p>
        </p:txBody>
      </p:sp>
      <p:cxnSp>
        <p:nvCxnSpPr>
          <p:cNvPr id="3" name="Straight Connector 2"/>
          <p:cNvCxnSpPr/>
          <p:nvPr userDrawn="1"/>
        </p:nvCxnSpPr>
        <p:spPr>
          <a:xfrm>
            <a:off x="482653" y="4519612"/>
            <a:ext cx="602999"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8" name="Picture 7" descr="Information Technology at Colorado State University&#10;">
            <a:extLst>
              <a:ext uri="{FF2B5EF4-FFF2-40B4-BE49-F238E27FC236}">
                <a16:creationId xmlns:a16="http://schemas.microsoft.com/office/drawing/2014/main" id="{0C7AA2DE-125C-4755-A508-6F961BE6FC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6728" y="5293285"/>
            <a:ext cx="4255377" cy="1518036"/>
          </a:xfrm>
          <a:prstGeom prst="rect">
            <a:avLst/>
          </a:prstGeom>
        </p:spPr>
      </p:pic>
    </p:spTree>
    <p:extLst>
      <p:ext uri="{BB962C8B-B14F-4D97-AF65-F5344CB8AC3E}">
        <p14:creationId xmlns:p14="http://schemas.microsoft.com/office/powerpoint/2010/main" val="32244422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White CSU">
    <p:spTree>
      <p:nvGrpSpPr>
        <p:cNvPr id="1" name=""/>
        <p:cNvGrpSpPr/>
        <p:nvPr/>
      </p:nvGrpSpPr>
      <p:grpSpPr>
        <a:xfrm>
          <a:off x="0" y="0"/>
          <a:ext cx="0" cy="0"/>
          <a:chOff x="0" y="0"/>
          <a:chExt cx="0" cy="0"/>
        </a:xfrm>
      </p:grpSpPr>
      <p:sp>
        <p:nvSpPr>
          <p:cNvPr id="2" name="TextBox 1"/>
          <p:cNvSpPr txBox="1"/>
          <p:nvPr userDrawn="1"/>
        </p:nvSpPr>
        <p:spPr>
          <a:xfrm>
            <a:off x="-892847" y="1090706"/>
            <a:ext cx="184731" cy="372090"/>
          </a:xfrm>
          <a:prstGeom prst="rect">
            <a:avLst/>
          </a:prstGeom>
          <a:noFill/>
        </p:spPr>
        <p:txBody>
          <a:bodyPr wrap="none" rtlCol="0">
            <a:spAutoFit/>
          </a:bodyPr>
          <a:lstStyle/>
          <a:p>
            <a:endParaRPr lang="en-US" sz="1818" dirty="0"/>
          </a:p>
        </p:txBody>
      </p:sp>
      <p:sp>
        <p:nvSpPr>
          <p:cNvPr id="3" name="TextBox 2"/>
          <p:cNvSpPr txBox="1"/>
          <p:nvPr userDrawn="1"/>
        </p:nvSpPr>
        <p:spPr>
          <a:xfrm>
            <a:off x="-1385453" y="-418353"/>
            <a:ext cx="184731" cy="372090"/>
          </a:xfrm>
          <a:prstGeom prst="rect">
            <a:avLst/>
          </a:prstGeom>
          <a:noFill/>
        </p:spPr>
        <p:txBody>
          <a:bodyPr wrap="none" rtlCol="0">
            <a:spAutoFit/>
          </a:bodyPr>
          <a:lstStyle/>
          <a:p>
            <a:endParaRPr lang="en-US" sz="1818" dirty="0"/>
          </a:p>
        </p:txBody>
      </p:sp>
      <p:sp>
        <p:nvSpPr>
          <p:cNvPr id="5" name="TextBox 4"/>
          <p:cNvSpPr txBox="1"/>
          <p:nvPr userDrawn="1"/>
        </p:nvSpPr>
        <p:spPr>
          <a:xfrm>
            <a:off x="-1447028" y="-702236"/>
            <a:ext cx="184731" cy="372090"/>
          </a:xfrm>
          <a:prstGeom prst="rect">
            <a:avLst/>
          </a:prstGeom>
          <a:noFill/>
        </p:spPr>
        <p:txBody>
          <a:bodyPr wrap="none" rtlCol="0">
            <a:spAutoFit/>
          </a:bodyPr>
          <a:lstStyle/>
          <a:p>
            <a:endParaRPr lang="en-US" sz="1818" dirty="0"/>
          </a:p>
        </p:txBody>
      </p:sp>
      <p:sp>
        <p:nvSpPr>
          <p:cNvPr id="10" name="Text Placeholder 8"/>
          <p:cNvSpPr>
            <a:spLocks noGrp="1"/>
          </p:cNvSpPr>
          <p:nvPr>
            <p:ph type="body" sz="quarter" idx="13" hasCustomPrompt="1"/>
          </p:nvPr>
        </p:nvSpPr>
        <p:spPr>
          <a:xfrm>
            <a:off x="415638" y="2378437"/>
            <a:ext cx="8312726" cy="1406795"/>
          </a:xfrm>
        </p:spPr>
        <p:txBody>
          <a:bodyPr anchor="t" anchorCtr="0">
            <a:spAutoFit/>
          </a:bodyPr>
          <a:lstStyle>
            <a:lvl1pPr marL="0" indent="0">
              <a:lnSpc>
                <a:spcPct val="100000"/>
              </a:lnSpc>
              <a:spcBef>
                <a:spcPts val="0"/>
              </a:spcBef>
              <a:spcAft>
                <a:spcPts val="0"/>
              </a:spcAft>
              <a:buNone/>
              <a:defRPr sz="3971">
                <a:solidFill>
                  <a:schemeClr val="tx2"/>
                </a:solidFill>
                <a:latin typeface="+mj-lt"/>
              </a:defRPr>
            </a:lvl1pPr>
            <a:lvl2pPr marL="463005" indent="0">
              <a:buNone/>
              <a:defRPr sz="3637">
                <a:solidFill>
                  <a:schemeClr val="bg1"/>
                </a:solidFill>
                <a:latin typeface="+mj-lt"/>
              </a:defRPr>
            </a:lvl2pPr>
            <a:lvl3pPr marL="926012" indent="0">
              <a:buNone/>
              <a:defRPr sz="3637">
                <a:solidFill>
                  <a:schemeClr val="bg1"/>
                </a:solidFill>
                <a:latin typeface="+mj-lt"/>
              </a:defRPr>
            </a:lvl3pPr>
            <a:lvl4pPr marL="1389017" indent="0">
              <a:buNone/>
              <a:defRPr sz="3637">
                <a:solidFill>
                  <a:schemeClr val="bg1"/>
                </a:solidFill>
                <a:latin typeface="+mj-lt"/>
              </a:defRPr>
            </a:lvl4pPr>
            <a:lvl5pPr marL="1852024" indent="0">
              <a:buNone/>
              <a:defRPr sz="3637">
                <a:solidFill>
                  <a:schemeClr val="bg1"/>
                </a:solidFill>
                <a:latin typeface="+mj-lt"/>
              </a:defRPr>
            </a:lvl5pPr>
          </a:lstStyle>
          <a:p>
            <a:pPr lvl="0"/>
            <a:r>
              <a:rPr lang="en-US" dirty="0"/>
              <a:t>Title of Presentation </a:t>
            </a:r>
            <a:br>
              <a:rPr lang="en-US" dirty="0"/>
            </a:br>
            <a:r>
              <a:rPr lang="en-US" dirty="0"/>
              <a:t>Goes Here</a:t>
            </a:r>
          </a:p>
        </p:txBody>
      </p:sp>
      <p:sp>
        <p:nvSpPr>
          <p:cNvPr id="12" name="Text Placeholder 10"/>
          <p:cNvSpPr>
            <a:spLocks noGrp="1"/>
          </p:cNvSpPr>
          <p:nvPr>
            <p:ph type="body" sz="quarter" idx="14" hasCustomPrompt="1"/>
          </p:nvPr>
        </p:nvSpPr>
        <p:spPr>
          <a:xfrm>
            <a:off x="415637" y="4737628"/>
            <a:ext cx="8312726" cy="362279"/>
          </a:xfrm>
        </p:spPr>
        <p:txBody>
          <a:bodyPr>
            <a:spAutoFit/>
          </a:bodyPr>
          <a:lstStyle>
            <a:lvl1pPr marL="0" indent="0">
              <a:buNone/>
              <a:defRPr sz="1059">
                <a:solidFill>
                  <a:schemeClr val="tx2"/>
                </a:solidFill>
              </a:defRPr>
            </a:lvl1pPr>
            <a:lvl2pPr marL="463005" indent="0">
              <a:buNone/>
              <a:defRPr/>
            </a:lvl2pPr>
            <a:lvl3pPr marL="926012" indent="0">
              <a:buNone/>
              <a:defRPr/>
            </a:lvl3pPr>
            <a:lvl4pPr marL="1389017" indent="0">
              <a:buNone/>
              <a:defRPr/>
            </a:lvl4pPr>
            <a:lvl5pPr marL="1852024" indent="0">
              <a:buNone/>
              <a:defRPr/>
            </a:lvl5pPr>
          </a:lstStyle>
          <a:p>
            <a:pPr lvl="0"/>
            <a:r>
              <a:rPr lang="en-US" dirty="0" err="1"/>
              <a:t>Subheadline</a:t>
            </a:r>
            <a:r>
              <a:rPr lang="en-US" dirty="0"/>
              <a:t>, name or date goes here</a:t>
            </a:r>
          </a:p>
        </p:txBody>
      </p:sp>
      <p:cxnSp>
        <p:nvCxnSpPr>
          <p:cNvPr id="15" name="Straight Connector 14"/>
          <p:cNvCxnSpPr/>
          <p:nvPr userDrawn="1"/>
        </p:nvCxnSpPr>
        <p:spPr>
          <a:xfrm>
            <a:off x="482653" y="4519612"/>
            <a:ext cx="602999"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03745" y="5941738"/>
            <a:ext cx="2329703" cy="694785"/>
          </a:xfrm>
          <a:prstGeom prst="rect">
            <a:avLst/>
          </a:prstGeom>
        </p:spPr>
      </p:pic>
    </p:spTree>
    <p:extLst>
      <p:ext uri="{BB962C8B-B14F-4D97-AF65-F5344CB8AC3E}">
        <p14:creationId xmlns:p14="http://schemas.microsoft.com/office/powerpoint/2010/main" val="31043674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White UnitID">
    <p:spTree>
      <p:nvGrpSpPr>
        <p:cNvPr id="1" name=""/>
        <p:cNvGrpSpPr/>
        <p:nvPr/>
      </p:nvGrpSpPr>
      <p:grpSpPr>
        <a:xfrm>
          <a:off x="0" y="0"/>
          <a:ext cx="0" cy="0"/>
          <a:chOff x="0" y="0"/>
          <a:chExt cx="0" cy="0"/>
        </a:xfrm>
      </p:grpSpPr>
      <p:sp>
        <p:nvSpPr>
          <p:cNvPr id="2" name="TextBox 1"/>
          <p:cNvSpPr txBox="1"/>
          <p:nvPr userDrawn="1"/>
        </p:nvSpPr>
        <p:spPr>
          <a:xfrm>
            <a:off x="-892847" y="1090706"/>
            <a:ext cx="184731" cy="372090"/>
          </a:xfrm>
          <a:prstGeom prst="rect">
            <a:avLst/>
          </a:prstGeom>
          <a:noFill/>
        </p:spPr>
        <p:txBody>
          <a:bodyPr wrap="none" rtlCol="0">
            <a:spAutoFit/>
          </a:bodyPr>
          <a:lstStyle/>
          <a:p>
            <a:endParaRPr lang="en-US" sz="1818" dirty="0"/>
          </a:p>
        </p:txBody>
      </p:sp>
      <p:sp>
        <p:nvSpPr>
          <p:cNvPr id="3" name="TextBox 2"/>
          <p:cNvSpPr txBox="1"/>
          <p:nvPr userDrawn="1"/>
        </p:nvSpPr>
        <p:spPr>
          <a:xfrm>
            <a:off x="-1385453" y="-418353"/>
            <a:ext cx="184731" cy="372090"/>
          </a:xfrm>
          <a:prstGeom prst="rect">
            <a:avLst/>
          </a:prstGeom>
          <a:noFill/>
        </p:spPr>
        <p:txBody>
          <a:bodyPr wrap="none" rtlCol="0">
            <a:spAutoFit/>
          </a:bodyPr>
          <a:lstStyle/>
          <a:p>
            <a:endParaRPr lang="en-US" sz="1818" dirty="0"/>
          </a:p>
        </p:txBody>
      </p:sp>
      <p:sp>
        <p:nvSpPr>
          <p:cNvPr id="5" name="TextBox 4"/>
          <p:cNvSpPr txBox="1"/>
          <p:nvPr userDrawn="1"/>
        </p:nvSpPr>
        <p:spPr>
          <a:xfrm>
            <a:off x="-1447028" y="-702236"/>
            <a:ext cx="184731" cy="372090"/>
          </a:xfrm>
          <a:prstGeom prst="rect">
            <a:avLst/>
          </a:prstGeom>
          <a:noFill/>
        </p:spPr>
        <p:txBody>
          <a:bodyPr wrap="none" rtlCol="0">
            <a:spAutoFit/>
          </a:bodyPr>
          <a:lstStyle/>
          <a:p>
            <a:endParaRPr lang="en-US" sz="1818" dirty="0"/>
          </a:p>
        </p:txBody>
      </p:sp>
      <p:sp>
        <p:nvSpPr>
          <p:cNvPr id="10" name="Text Placeholder 8"/>
          <p:cNvSpPr>
            <a:spLocks noGrp="1"/>
          </p:cNvSpPr>
          <p:nvPr>
            <p:ph type="body" sz="quarter" idx="13" hasCustomPrompt="1"/>
          </p:nvPr>
        </p:nvSpPr>
        <p:spPr>
          <a:xfrm>
            <a:off x="415638" y="2378437"/>
            <a:ext cx="8312726" cy="1406795"/>
          </a:xfrm>
        </p:spPr>
        <p:txBody>
          <a:bodyPr anchor="t" anchorCtr="0">
            <a:spAutoFit/>
          </a:bodyPr>
          <a:lstStyle>
            <a:lvl1pPr marL="0" indent="0">
              <a:lnSpc>
                <a:spcPct val="100000"/>
              </a:lnSpc>
              <a:spcBef>
                <a:spcPts val="0"/>
              </a:spcBef>
              <a:spcAft>
                <a:spcPts val="0"/>
              </a:spcAft>
              <a:buNone/>
              <a:defRPr sz="3971">
                <a:solidFill>
                  <a:schemeClr val="tx2"/>
                </a:solidFill>
                <a:latin typeface="+mj-lt"/>
              </a:defRPr>
            </a:lvl1pPr>
            <a:lvl2pPr marL="463005" indent="0">
              <a:buNone/>
              <a:defRPr sz="3637">
                <a:solidFill>
                  <a:schemeClr val="bg1"/>
                </a:solidFill>
                <a:latin typeface="+mj-lt"/>
              </a:defRPr>
            </a:lvl2pPr>
            <a:lvl3pPr marL="926012" indent="0">
              <a:buNone/>
              <a:defRPr sz="3637">
                <a:solidFill>
                  <a:schemeClr val="bg1"/>
                </a:solidFill>
                <a:latin typeface="+mj-lt"/>
              </a:defRPr>
            </a:lvl3pPr>
            <a:lvl4pPr marL="1389017" indent="0">
              <a:buNone/>
              <a:defRPr sz="3637">
                <a:solidFill>
                  <a:schemeClr val="bg1"/>
                </a:solidFill>
                <a:latin typeface="+mj-lt"/>
              </a:defRPr>
            </a:lvl4pPr>
            <a:lvl5pPr marL="1852024" indent="0">
              <a:buNone/>
              <a:defRPr sz="3637">
                <a:solidFill>
                  <a:schemeClr val="bg1"/>
                </a:solidFill>
                <a:latin typeface="+mj-lt"/>
              </a:defRPr>
            </a:lvl5pPr>
          </a:lstStyle>
          <a:p>
            <a:pPr lvl="0"/>
            <a:r>
              <a:rPr lang="en-US" dirty="0"/>
              <a:t>Title of Presentation </a:t>
            </a:r>
            <a:br>
              <a:rPr lang="en-US" dirty="0"/>
            </a:br>
            <a:r>
              <a:rPr lang="en-US" dirty="0"/>
              <a:t>Goes Here</a:t>
            </a:r>
          </a:p>
        </p:txBody>
      </p:sp>
      <p:sp>
        <p:nvSpPr>
          <p:cNvPr id="12" name="Text Placeholder 10"/>
          <p:cNvSpPr>
            <a:spLocks noGrp="1"/>
          </p:cNvSpPr>
          <p:nvPr>
            <p:ph type="body" sz="quarter" idx="14" hasCustomPrompt="1"/>
          </p:nvPr>
        </p:nvSpPr>
        <p:spPr>
          <a:xfrm>
            <a:off x="415637" y="4737628"/>
            <a:ext cx="8312726" cy="362279"/>
          </a:xfrm>
        </p:spPr>
        <p:txBody>
          <a:bodyPr>
            <a:spAutoFit/>
          </a:bodyPr>
          <a:lstStyle>
            <a:lvl1pPr marL="0" indent="0">
              <a:buNone/>
              <a:defRPr sz="1059">
                <a:solidFill>
                  <a:schemeClr val="tx2"/>
                </a:solidFill>
              </a:defRPr>
            </a:lvl1pPr>
            <a:lvl2pPr marL="463005" indent="0">
              <a:buNone/>
              <a:defRPr/>
            </a:lvl2pPr>
            <a:lvl3pPr marL="926012" indent="0">
              <a:buNone/>
              <a:defRPr/>
            </a:lvl3pPr>
            <a:lvl4pPr marL="1389017" indent="0">
              <a:buNone/>
              <a:defRPr/>
            </a:lvl4pPr>
            <a:lvl5pPr marL="1852024" indent="0">
              <a:buNone/>
              <a:defRPr/>
            </a:lvl5pPr>
          </a:lstStyle>
          <a:p>
            <a:pPr lvl="0"/>
            <a:r>
              <a:rPr lang="en-US" dirty="0" err="1"/>
              <a:t>Subheadline</a:t>
            </a:r>
            <a:r>
              <a:rPr lang="en-US" dirty="0"/>
              <a:t>, name or date goes here</a:t>
            </a:r>
          </a:p>
        </p:txBody>
      </p:sp>
      <p:cxnSp>
        <p:nvCxnSpPr>
          <p:cNvPr id="15" name="Straight Connector 14"/>
          <p:cNvCxnSpPr/>
          <p:nvPr userDrawn="1"/>
        </p:nvCxnSpPr>
        <p:spPr>
          <a:xfrm>
            <a:off x="482653" y="4519612"/>
            <a:ext cx="602999"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Picture Placeholder 4"/>
          <p:cNvSpPr>
            <a:spLocks noGrp="1"/>
          </p:cNvSpPr>
          <p:nvPr>
            <p:ph type="pic" sz="quarter" idx="15" hasCustomPrompt="1"/>
          </p:nvPr>
        </p:nvSpPr>
        <p:spPr>
          <a:xfrm>
            <a:off x="6608834" y="6061352"/>
            <a:ext cx="2119528" cy="451821"/>
          </a:xfrm>
        </p:spPr>
        <p:txBody>
          <a:bodyPr anchor="ctr" anchorCtr="0">
            <a:noAutofit/>
          </a:bodyPr>
          <a:lstStyle>
            <a:lvl1pPr marL="0" indent="0" algn="ctr">
              <a:buNone/>
              <a:defRPr sz="1059" baseline="0">
                <a:solidFill>
                  <a:schemeClr val="tx1">
                    <a:lumMod val="60000"/>
                    <a:lumOff val="40000"/>
                  </a:schemeClr>
                </a:solidFill>
              </a:defRPr>
            </a:lvl1pPr>
          </a:lstStyle>
          <a:p>
            <a:r>
              <a:rPr lang="en-US" dirty="0"/>
              <a:t>Insert Unit Identifier here (.</a:t>
            </a:r>
            <a:r>
              <a:rPr lang="en-US" dirty="0" err="1"/>
              <a:t>png</a:t>
            </a:r>
            <a:r>
              <a:rPr lang="en-US" dirty="0"/>
              <a:t>)</a:t>
            </a:r>
          </a:p>
        </p:txBody>
      </p:sp>
    </p:spTree>
    <p:extLst>
      <p:ext uri="{BB962C8B-B14F-4D97-AF65-F5344CB8AC3E}">
        <p14:creationId xmlns:p14="http://schemas.microsoft.com/office/powerpoint/2010/main" val="22984667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415638" y="960244"/>
            <a:ext cx="8312726" cy="734688"/>
          </a:xfrm>
          <a:prstGeom prst="rect">
            <a:avLst/>
          </a:prstGeom>
        </p:spPr>
        <p:txBody>
          <a:bodyPr vert="horz" lIns="91440" tIns="91440" rIns="91440" bIns="91440" rtlCol="0" anchor="b" anchorCtr="0">
            <a:spAutoFit/>
          </a:bodyPr>
          <a:lstStyle/>
          <a:p>
            <a:r>
              <a:rPr lang="en-US" dirty="0"/>
              <a:t>Headline Copy Goes Here</a:t>
            </a:r>
          </a:p>
        </p:txBody>
      </p:sp>
      <p:sp>
        <p:nvSpPr>
          <p:cNvPr id="25" name="Text Placeholder 24"/>
          <p:cNvSpPr>
            <a:spLocks noGrp="1"/>
          </p:cNvSpPr>
          <p:nvPr>
            <p:ph type="body" sz="quarter" idx="10"/>
          </p:nvPr>
        </p:nvSpPr>
        <p:spPr>
          <a:xfrm>
            <a:off x="415638" y="2195191"/>
            <a:ext cx="8312726" cy="1397947"/>
          </a:xfr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p:cNvGrpSpPr/>
          <p:nvPr userDrawn="1"/>
        </p:nvGrpSpPr>
        <p:grpSpPr>
          <a:xfrm>
            <a:off x="0" y="6505015"/>
            <a:ext cx="9144000" cy="352987"/>
            <a:chOff x="0" y="7372350"/>
            <a:chExt cx="13817600" cy="400052"/>
          </a:xfrm>
        </p:grpSpPr>
        <p:sp>
          <p:nvSpPr>
            <p:cNvPr id="2" name="Rectangle 1"/>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1"/>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7" name="Rectangle 6"/>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1"/>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Tree>
    <p:extLst>
      <p:ext uri="{BB962C8B-B14F-4D97-AF65-F5344CB8AC3E}">
        <p14:creationId xmlns:p14="http://schemas.microsoft.com/office/powerpoint/2010/main" val="8807802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0" baseline="0">
                <a:solidFill>
                  <a:schemeClr val="accent6">
                    <a:lumMod val="50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268E6A-C0FF-465C-9FFD-FE4EA78351EB}" type="datetime1">
              <a:rPr lang="en-US" smtClean="0"/>
              <a:t>1/12/2022</a:t>
            </a:fld>
            <a:endParaRPr lang="en-US"/>
          </a:p>
        </p:txBody>
      </p:sp>
      <p:sp>
        <p:nvSpPr>
          <p:cNvPr id="5" name="Footer Placeholder 4"/>
          <p:cNvSpPr>
            <a:spLocks noGrp="1"/>
          </p:cNvSpPr>
          <p:nvPr>
            <p:ph type="ftr" sz="quarter" idx="11"/>
          </p:nvPr>
        </p:nvSpPr>
        <p:spPr>
          <a:xfrm>
            <a:off x="2816299" y="0"/>
            <a:ext cx="3086100" cy="365125"/>
          </a:xfrm>
        </p:spPr>
        <p:txBody>
          <a:bodyPr/>
          <a:lstStyle/>
          <a:p>
            <a:r>
              <a:rPr lang="en-US" dirty="0"/>
              <a:t>Web Application Security</a:t>
            </a:r>
          </a:p>
        </p:txBody>
      </p:sp>
      <p:sp>
        <p:nvSpPr>
          <p:cNvPr id="6" name="Slide Number Placeholder 5"/>
          <p:cNvSpPr>
            <a:spLocks noGrp="1"/>
          </p:cNvSpPr>
          <p:nvPr>
            <p:ph type="sldNum" sz="quarter" idx="12"/>
          </p:nvPr>
        </p:nvSpPr>
        <p:spPr/>
        <p:txBody>
          <a:bodyPr/>
          <a:lstStyle/>
          <a:p>
            <a:fld id="{CC7AE247-7729-4965-B2E6-E9A58CA7725B}" type="slidenum">
              <a:rPr lang="en-US" smtClean="0"/>
              <a:t>‹#›</a:t>
            </a:fld>
            <a:endParaRPr lang="en-US"/>
          </a:p>
        </p:txBody>
      </p:sp>
      <p:pic>
        <p:nvPicPr>
          <p:cNvPr id="8" name="Picture 7" descr="Text&#10;&#10;Description automatically generated">
            <a:extLst>
              <a:ext uri="{FF2B5EF4-FFF2-40B4-BE49-F238E27FC236}">
                <a16:creationId xmlns:a16="http://schemas.microsoft.com/office/drawing/2014/main" id="{72D1F48B-69EC-4A99-A10A-1703775814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5073" y="6466591"/>
            <a:ext cx="1933855" cy="378267"/>
          </a:xfrm>
          <a:prstGeom prst="rect">
            <a:avLst/>
          </a:prstGeom>
        </p:spPr>
      </p:pic>
    </p:spTree>
    <p:extLst>
      <p:ext uri="{BB962C8B-B14F-4D97-AF65-F5344CB8AC3E}">
        <p14:creationId xmlns:p14="http://schemas.microsoft.com/office/powerpoint/2010/main" val="351494175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415638" y="960244"/>
            <a:ext cx="8312726" cy="734688"/>
          </a:xfrm>
          <a:prstGeom prst="rect">
            <a:avLst/>
          </a:prstGeom>
        </p:spPr>
        <p:txBody>
          <a:bodyPr vert="horz" lIns="91440" tIns="91440" rIns="91440" bIns="91440" rtlCol="0" anchor="b" anchorCtr="0">
            <a:spAutoFit/>
          </a:bodyPr>
          <a:lstStyle/>
          <a:p>
            <a:r>
              <a:rPr lang="en-US" dirty="0"/>
              <a:t>Headline Copy Goes Here</a:t>
            </a:r>
          </a:p>
        </p:txBody>
      </p:sp>
      <p:grpSp>
        <p:nvGrpSpPr>
          <p:cNvPr id="6" name="Group 5"/>
          <p:cNvGrpSpPr/>
          <p:nvPr userDrawn="1"/>
        </p:nvGrpSpPr>
        <p:grpSpPr>
          <a:xfrm>
            <a:off x="0" y="6505015"/>
            <a:ext cx="9144000" cy="352987"/>
            <a:chOff x="0" y="7372350"/>
            <a:chExt cx="13817600" cy="400052"/>
          </a:xfrm>
        </p:grpSpPr>
        <p:sp>
          <p:nvSpPr>
            <p:cNvPr id="7" name="Rectangle 6"/>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1"/>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9" name="Rectangle 8"/>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1"/>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Tree>
    <p:extLst>
      <p:ext uri="{BB962C8B-B14F-4D97-AF65-F5344CB8AC3E}">
        <p14:creationId xmlns:p14="http://schemas.microsoft.com/office/powerpoint/2010/main" val="26557992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Green">
    <p:bg>
      <p:bgRef idx="1001">
        <a:schemeClr val="bg2"/>
      </p:bgRef>
    </p:bg>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2279997" y="2631521"/>
            <a:ext cx="6448367" cy="734688"/>
          </a:xfrm>
          <a:prstGeom prst="rect">
            <a:avLst/>
          </a:prstGeom>
        </p:spPr>
        <p:txBody>
          <a:bodyPr vert="horz" wrap="square" lIns="91440" tIns="91440" rIns="91440" bIns="91440" rtlCol="0" anchor="b" anchorCtr="0">
            <a:spAutoFit/>
          </a:bodyPr>
          <a:lstStyle>
            <a:lvl1pPr>
              <a:defRPr>
                <a:solidFill>
                  <a:schemeClr val="tx1"/>
                </a:solidFill>
              </a:defRPr>
            </a:lvl1pPr>
          </a:lstStyle>
          <a:p>
            <a:r>
              <a:rPr lang="en-US" dirty="0"/>
              <a:t>Section Header Goes Here</a:t>
            </a:r>
          </a:p>
        </p:txBody>
      </p:sp>
      <p:sp>
        <p:nvSpPr>
          <p:cNvPr id="7" name="Text Placeholder 24"/>
          <p:cNvSpPr>
            <a:spLocks noGrp="1"/>
          </p:cNvSpPr>
          <p:nvPr>
            <p:ph type="body" sz="quarter" idx="10" hasCustomPrompt="1"/>
          </p:nvPr>
        </p:nvSpPr>
        <p:spPr>
          <a:xfrm>
            <a:off x="2279997" y="3866468"/>
            <a:ext cx="6448367" cy="384401"/>
          </a:xfrm>
        </p:spPr>
        <p:txBody>
          <a:bodyPr wrap="square">
            <a:spAutoFit/>
          </a:bodyPr>
          <a:lstStyle>
            <a:lvl1pPr marL="0" indent="0">
              <a:buNone/>
              <a:defRPr baseline="0">
                <a:solidFill>
                  <a:schemeClr val="tx1"/>
                </a:solidFill>
              </a:defRPr>
            </a:lvl1pPr>
          </a:lstStyle>
          <a:p>
            <a:pPr lvl="0"/>
            <a:r>
              <a:rPr lang="en-US" dirty="0"/>
              <a:t>Section subhead goes here</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9831" t="28562" b="11534"/>
          <a:stretch/>
        </p:blipFill>
        <p:spPr>
          <a:xfrm>
            <a:off x="0" y="0"/>
            <a:ext cx="1702676" cy="6858000"/>
          </a:xfrm>
          <a:prstGeom prst="rect">
            <a:avLst/>
          </a:prstGeom>
        </p:spPr>
      </p:pic>
    </p:spTree>
    <p:extLst>
      <p:ext uri="{BB962C8B-B14F-4D97-AF65-F5344CB8AC3E}">
        <p14:creationId xmlns:p14="http://schemas.microsoft.com/office/powerpoint/2010/main" val="4785311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Whit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2279997" y="2631521"/>
            <a:ext cx="6448367" cy="734688"/>
          </a:xfrm>
          <a:prstGeom prst="rect">
            <a:avLst/>
          </a:prstGeom>
        </p:spPr>
        <p:txBody>
          <a:bodyPr vert="horz" wrap="square" lIns="91440" tIns="91440" rIns="91440" bIns="91440" rtlCol="0" anchor="b" anchorCtr="0">
            <a:spAutoFit/>
          </a:bodyPr>
          <a:lstStyle/>
          <a:p>
            <a:r>
              <a:rPr lang="en-US" dirty="0"/>
              <a:t>Section Header Goes Here</a:t>
            </a:r>
          </a:p>
        </p:txBody>
      </p:sp>
      <p:sp>
        <p:nvSpPr>
          <p:cNvPr id="4" name="Text Placeholder 24"/>
          <p:cNvSpPr>
            <a:spLocks noGrp="1"/>
          </p:cNvSpPr>
          <p:nvPr>
            <p:ph type="body" sz="quarter" idx="10" hasCustomPrompt="1"/>
          </p:nvPr>
        </p:nvSpPr>
        <p:spPr>
          <a:xfrm>
            <a:off x="2279997" y="3866468"/>
            <a:ext cx="6448367" cy="384401"/>
          </a:xfrm>
        </p:spPr>
        <p:txBody>
          <a:bodyPr wrap="square">
            <a:spAutoFit/>
          </a:bodyPr>
          <a:lstStyle>
            <a:lvl1pPr marL="0" indent="0">
              <a:buNone/>
              <a:defRPr baseline="0"/>
            </a:lvl1pPr>
          </a:lstStyle>
          <a:p>
            <a:pPr lvl="0"/>
            <a:r>
              <a:rPr lang="en-US" dirty="0"/>
              <a:t>Section subhead goes here</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9831" t="28562" b="11534"/>
          <a:stretch/>
        </p:blipFill>
        <p:spPr>
          <a:xfrm>
            <a:off x="0" y="1"/>
            <a:ext cx="1702676" cy="6858000"/>
          </a:xfrm>
          <a:prstGeom prst="rect">
            <a:avLst/>
          </a:prstGeom>
        </p:spPr>
      </p:pic>
    </p:spTree>
    <p:extLst>
      <p:ext uri="{BB962C8B-B14F-4D97-AF65-F5344CB8AC3E}">
        <p14:creationId xmlns:p14="http://schemas.microsoft.com/office/powerpoint/2010/main" val="377826413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2"/>
      </p:bgRef>
    </p:bg>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1347817" y="2549023"/>
            <a:ext cx="6448367" cy="734688"/>
          </a:xfrm>
          <a:prstGeom prst="rect">
            <a:avLst/>
          </a:prstGeom>
        </p:spPr>
        <p:txBody>
          <a:bodyPr vert="horz" wrap="square" lIns="91440" tIns="91440" rIns="91440" bIns="91440" rtlCol="0" anchor="ctr" anchorCtr="0">
            <a:spAutoFit/>
          </a:bodyPr>
          <a:lstStyle>
            <a:lvl1pPr algn="ctr">
              <a:defRPr>
                <a:solidFill>
                  <a:schemeClr val="tx1"/>
                </a:solidFill>
              </a:defRPr>
            </a:lvl1pPr>
          </a:lstStyle>
          <a:p>
            <a:r>
              <a:rPr lang="en-US" dirty="0"/>
              <a:t>“Quote </a:t>
            </a:r>
            <a:r>
              <a:rPr lang="en-US"/>
              <a:t>Goes Here.”</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21" t="28562" r="1" b="57447"/>
          <a:stretch/>
        </p:blipFill>
        <p:spPr>
          <a:xfrm>
            <a:off x="163382" y="5324895"/>
            <a:ext cx="8780257" cy="1662197"/>
          </a:xfrm>
          <a:prstGeom prst="rect">
            <a:avLst/>
          </a:prstGeom>
        </p:spPr>
      </p:pic>
    </p:spTree>
    <p:extLst>
      <p:ext uri="{BB962C8B-B14F-4D97-AF65-F5344CB8AC3E}">
        <p14:creationId xmlns:p14="http://schemas.microsoft.com/office/powerpoint/2010/main" val="41471092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2"/>
      </p:bgRef>
    </p:bg>
    <p:spTree>
      <p:nvGrpSpPr>
        <p:cNvPr id="1" name=""/>
        <p:cNvGrpSpPr/>
        <p:nvPr/>
      </p:nvGrpSpPr>
      <p:grpSpPr>
        <a:xfrm>
          <a:off x="0" y="0"/>
          <a:ext cx="0" cy="0"/>
          <a:chOff x="0" y="0"/>
          <a:chExt cx="0" cy="0"/>
        </a:xfrm>
      </p:grpSpPr>
      <p:sp>
        <p:nvSpPr>
          <p:cNvPr id="12" name="Text Placeholder 24"/>
          <p:cNvSpPr>
            <a:spLocks noGrp="1"/>
          </p:cNvSpPr>
          <p:nvPr>
            <p:ph type="body" sz="quarter" idx="10" hasCustomPrompt="1"/>
          </p:nvPr>
        </p:nvSpPr>
        <p:spPr>
          <a:xfrm>
            <a:off x="491658" y="2459349"/>
            <a:ext cx="2385433" cy="450957"/>
          </a:xfrm>
        </p:spPr>
        <p:txBody>
          <a:bodyPr wrap="square" numCol="1" anchor="ctr" anchorCtr="0">
            <a:spAutoFit/>
          </a:bodyPr>
          <a:lstStyle>
            <a:lvl1pPr marL="0" indent="0" algn="ctr">
              <a:buNone/>
              <a:defRPr sz="1588"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p>
        </p:txBody>
      </p:sp>
      <p:grpSp>
        <p:nvGrpSpPr>
          <p:cNvPr id="6" name="Group 5"/>
          <p:cNvGrpSpPr/>
          <p:nvPr userDrawn="1"/>
        </p:nvGrpSpPr>
        <p:grpSpPr>
          <a:xfrm>
            <a:off x="0" y="5997131"/>
            <a:ext cx="9144000" cy="544538"/>
            <a:chOff x="0" y="6739600"/>
            <a:chExt cx="13817600" cy="617143"/>
          </a:xfrm>
        </p:grpSpPr>
        <p:pic>
          <p:nvPicPr>
            <p:cNvPr id="5" name="Picture 4"/>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6778192"/>
              <a:ext cx="6449921" cy="539962"/>
            </a:xfrm>
            <a:prstGeom prst="rect">
              <a:avLst/>
            </a:prstGeom>
          </p:spPr>
        </p:pic>
        <p:pic>
          <p:nvPicPr>
            <p:cNvPr id="11" name="Picture 10"/>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rot="10800000">
              <a:off x="7367679" y="6778192"/>
              <a:ext cx="6449921" cy="539962"/>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00229" y="6739600"/>
              <a:ext cx="617143" cy="617143"/>
            </a:xfrm>
            <a:prstGeom prst="rect">
              <a:avLst/>
            </a:prstGeom>
          </p:spPr>
        </p:pic>
      </p:grpSp>
      <p:sp>
        <p:nvSpPr>
          <p:cNvPr id="14" name="Text Placeholder 24"/>
          <p:cNvSpPr>
            <a:spLocks noGrp="1"/>
          </p:cNvSpPr>
          <p:nvPr>
            <p:ph type="body" sz="quarter" idx="11" hasCustomPrompt="1"/>
          </p:nvPr>
        </p:nvSpPr>
        <p:spPr>
          <a:xfrm>
            <a:off x="3379284" y="2459349"/>
            <a:ext cx="2385433" cy="450957"/>
          </a:xfrm>
        </p:spPr>
        <p:txBody>
          <a:bodyPr wrap="square" numCol="1" anchor="ctr" anchorCtr="0">
            <a:spAutoFit/>
          </a:bodyPr>
          <a:lstStyle>
            <a:lvl1pPr marL="0" indent="0" algn="ctr">
              <a:buNone/>
              <a:defRPr sz="1588"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p>
        </p:txBody>
      </p:sp>
      <p:sp>
        <p:nvSpPr>
          <p:cNvPr id="15" name="Text Placeholder 24"/>
          <p:cNvSpPr>
            <a:spLocks noGrp="1"/>
          </p:cNvSpPr>
          <p:nvPr>
            <p:ph type="body" sz="quarter" idx="12" hasCustomPrompt="1"/>
          </p:nvPr>
        </p:nvSpPr>
        <p:spPr>
          <a:xfrm>
            <a:off x="6266909" y="2459349"/>
            <a:ext cx="2385433" cy="450957"/>
          </a:xfrm>
        </p:spPr>
        <p:txBody>
          <a:bodyPr wrap="square" numCol="1" anchor="ctr" anchorCtr="0">
            <a:spAutoFit/>
          </a:bodyPr>
          <a:lstStyle>
            <a:lvl1pPr marL="0" indent="0" algn="ctr">
              <a:buNone/>
              <a:defRPr sz="1588"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p>
        </p:txBody>
      </p:sp>
    </p:spTree>
    <p:extLst>
      <p:ext uri="{BB962C8B-B14F-4D97-AF65-F5344CB8AC3E}">
        <p14:creationId xmlns:p14="http://schemas.microsoft.com/office/powerpoint/2010/main" val="41665339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and Green Bar">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6051176" cy="6858000"/>
          </a:xfrm>
        </p:spPr>
        <p:txBody>
          <a:bodyPr anchor="ctr" anchorCtr="0">
            <a:noAutofit/>
          </a:bodyPr>
          <a:lstStyle>
            <a:lvl1pPr marL="0" indent="0" algn="ctr">
              <a:buNone/>
              <a:defRPr baseline="0"/>
            </a:lvl1pPr>
          </a:lstStyle>
          <a:p>
            <a:r>
              <a:rPr lang="en-US" dirty="0"/>
              <a:t>Click to insert photo</a:t>
            </a:r>
          </a:p>
        </p:txBody>
      </p:sp>
      <p:sp>
        <p:nvSpPr>
          <p:cNvPr id="2" name="Rectangle 1"/>
          <p:cNvSpPr/>
          <p:nvPr userDrawn="1"/>
        </p:nvSpPr>
        <p:spPr>
          <a:xfrm>
            <a:off x="6051176" y="0"/>
            <a:ext cx="309282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1"/>
          </a:p>
        </p:txBody>
      </p:sp>
      <p:sp>
        <p:nvSpPr>
          <p:cNvPr id="11" name="Title Placeholder 1"/>
          <p:cNvSpPr>
            <a:spLocks noGrp="1"/>
          </p:cNvSpPr>
          <p:nvPr>
            <p:ph type="title" hasCustomPrompt="1"/>
          </p:nvPr>
        </p:nvSpPr>
        <p:spPr>
          <a:xfrm>
            <a:off x="6326841" y="2590679"/>
            <a:ext cx="2541494" cy="387995"/>
          </a:xfrm>
          <a:prstGeom prst="rect">
            <a:avLst/>
          </a:prstGeom>
        </p:spPr>
        <p:txBody>
          <a:bodyPr vert="horz" wrap="square" lIns="101858" tIns="50929" rIns="101858" bIns="50929" rtlCol="0" anchor="b" anchorCtr="0">
            <a:spAutoFit/>
          </a:bodyPr>
          <a:lstStyle>
            <a:lvl1pPr algn="ctr">
              <a:defRPr sz="1853" b="0">
                <a:solidFill>
                  <a:schemeClr val="bg1"/>
                </a:solidFill>
              </a:defRPr>
            </a:lvl1pPr>
          </a:lstStyle>
          <a:p>
            <a:r>
              <a:rPr lang="en-US" dirty="0"/>
              <a:t>Copy Goes Here</a:t>
            </a:r>
          </a:p>
        </p:txBody>
      </p:sp>
      <p:sp>
        <p:nvSpPr>
          <p:cNvPr id="4" name="Text Placeholder 3"/>
          <p:cNvSpPr>
            <a:spLocks noGrp="1"/>
          </p:cNvSpPr>
          <p:nvPr>
            <p:ph type="body" sz="quarter" idx="11" hasCustomPrompt="1"/>
          </p:nvPr>
        </p:nvSpPr>
        <p:spPr>
          <a:xfrm>
            <a:off x="6326841" y="3429000"/>
            <a:ext cx="2541494" cy="376129"/>
          </a:xfrm>
        </p:spPr>
        <p:txBody>
          <a:bodyPr wrap="square">
            <a:spAutoFit/>
          </a:bodyPr>
          <a:lstStyle>
            <a:lvl1pPr marL="0" indent="0" algn="ctr">
              <a:lnSpc>
                <a:spcPct val="114000"/>
              </a:lnSpc>
              <a:buNone/>
              <a:defRPr baseline="0">
                <a:solidFill>
                  <a:schemeClr val="bg1"/>
                </a:solidFill>
              </a:defRPr>
            </a:lvl1pPr>
          </a:lstStyle>
          <a:p>
            <a:pPr lvl="0"/>
            <a:r>
              <a:rPr lang="en-US" dirty="0"/>
              <a:t>Supporting text goes here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58216" y="6130744"/>
            <a:ext cx="323566" cy="431421"/>
          </a:xfrm>
          <a:prstGeom prst="rect">
            <a:avLst/>
          </a:prstGeom>
        </p:spPr>
      </p:pic>
    </p:spTree>
    <p:extLst>
      <p:ext uri="{BB962C8B-B14F-4D97-AF65-F5344CB8AC3E}">
        <p14:creationId xmlns:p14="http://schemas.microsoft.com/office/powerpoint/2010/main" val="29811641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and Photo Righ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11449" y="866879"/>
            <a:ext cx="3217768" cy="1284711"/>
          </a:xfrm>
        </p:spPr>
        <p:txBody>
          <a:bodyPr anchor="t" anchorCtr="0"/>
          <a:lstStyle/>
          <a:p>
            <a:r>
              <a:rPr lang="en-US" dirty="0"/>
              <a:t>Headline Copy Goes Here</a:t>
            </a:r>
          </a:p>
        </p:txBody>
      </p:sp>
      <p:sp>
        <p:nvSpPr>
          <p:cNvPr id="7" name="Content Placeholder 2"/>
          <p:cNvSpPr>
            <a:spLocks noGrp="1"/>
          </p:cNvSpPr>
          <p:nvPr>
            <p:ph idx="1"/>
          </p:nvPr>
        </p:nvSpPr>
        <p:spPr>
          <a:xfrm>
            <a:off x="411449" y="2693172"/>
            <a:ext cx="3217767" cy="13519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0"/>
            <a:r>
              <a:rPr lang="en-US" dirty="0"/>
              <a:t>Click to edit Master text styles</a:t>
            </a:r>
          </a:p>
          <a:p>
            <a:pPr lvl="0"/>
            <a:r>
              <a:rPr lang="en-US" dirty="0"/>
              <a:t>Click to edit Master text styles</a:t>
            </a:r>
          </a:p>
          <a:p>
            <a:pPr lvl="0"/>
            <a:r>
              <a:rPr lang="en-US" dirty="0"/>
              <a:t>Click to edit Master text styles</a:t>
            </a:r>
          </a:p>
        </p:txBody>
      </p:sp>
      <p:sp>
        <p:nvSpPr>
          <p:cNvPr id="8" name="Picture Placeholder 9"/>
          <p:cNvSpPr>
            <a:spLocks noGrp="1"/>
          </p:cNvSpPr>
          <p:nvPr>
            <p:ph type="pic" sz="quarter" idx="13" hasCustomPrompt="1"/>
          </p:nvPr>
        </p:nvSpPr>
        <p:spPr>
          <a:xfrm>
            <a:off x="4040665" y="0"/>
            <a:ext cx="5103336" cy="6858000"/>
          </a:xfrm>
        </p:spPr>
        <p:txBody>
          <a:bodyPr anchor="ctr" anchorCtr="0">
            <a:noAutofit/>
          </a:bodyPr>
          <a:lstStyle>
            <a:lvl1pPr marL="0" indent="0" algn="ctr">
              <a:buNone/>
              <a:defRPr>
                <a:solidFill>
                  <a:schemeClr val="tx1"/>
                </a:solidFill>
              </a:defRPr>
            </a:lvl1pPr>
          </a:lstStyle>
          <a:p>
            <a:r>
              <a:rPr lang="en-US" dirty="0"/>
              <a:t>Click to insert photo</a:t>
            </a:r>
          </a:p>
        </p:txBody>
      </p:sp>
    </p:spTree>
    <p:extLst>
      <p:ext uri="{BB962C8B-B14F-4D97-AF65-F5344CB8AC3E}">
        <p14:creationId xmlns:p14="http://schemas.microsoft.com/office/powerpoint/2010/main" val="184816097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and 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14785" y="866879"/>
            <a:ext cx="3217768" cy="1284711"/>
          </a:xfrm>
        </p:spPr>
        <p:txBody>
          <a:bodyPr anchor="t" anchorCtr="0"/>
          <a:lstStyle/>
          <a:p>
            <a:r>
              <a:rPr lang="en-US" dirty="0"/>
              <a:t>Headline Copy Goes Here</a:t>
            </a:r>
          </a:p>
        </p:txBody>
      </p:sp>
      <p:sp>
        <p:nvSpPr>
          <p:cNvPr id="3" name="Content Placeholder 2"/>
          <p:cNvSpPr>
            <a:spLocks noGrp="1"/>
          </p:cNvSpPr>
          <p:nvPr>
            <p:ph idx="1"/>
          </p:nvPr>
        </p:nvSpPr>
        <p:spPr>
          <a:xfrm>
            <a:off x="5514785" y="2693172"/>
            <a:ext cx="3217767" cy="13519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0"/>
            <a:r>
              <a:rPr lang="en-US" dirty="0"/>
              <a:t>Click to edit Master text styles</a:t>
            </a:r>
          </a:p>
          <a:p>
            <a:pPr lvl="0"/>
            <a:r>
              <a:rPr lang="en-US" dirty="0"/>
              <a:t>Click to edit Master text styles</a:t>
            </a:r>
          </a:p>
          <a:p>
            <a:pPr lvl="0"/>
            <a:r>
              <a:rPr lang="en-US" dirty="0"/>
              <a:t>Click to edit Master text styles</a:t>
            </a:r>
          </a:p>
        </p:txBody>
      </p:sp>
      <p:sp>
        <p:nvSpPr>
          <p:cNvPr id="10" name="Picture Placeholder 9"/>
          <p:cNvSpPr>
            <a:spLocks noGrp="1"/>
          </p:cNvSpPr>
          <p:nvPr>
            <p:ph type="pic" sz="quarter" idx="13" hasCustomPrompt="1"/>
          </p:nvPr>
        </p:nvSpPr>
        <p:spPr>
          <a:xfrm>
            <a:off x="1" y="0"/>
            <a:ext cx="5103336" cy="6858000"/>
          </a:xfrm>
        </p:spPr>
        <p:txBody>
          <a:bodyPr anchor="ctr" anchorCtr="0">
            <a:noAutofit/>
          </a:bodyPr>
          <a:lstStyle>
            <a:lvl1pPr marL="0" indent="0" algn="ctr">
              <a:buNone/>
              <a:defRPr>
                <a:solidFill>
                  <a:schemeClr val="tx1"/>
                </a:solidFill>
              </a:defRPr>
            </a:lvl1pPr>
          </a:lstStyle>
          <a:p>
            <a:r>
              <a:rPr lang="en-US" dirty="0"/>
              <a:t>Click to insert photo</a:t>
            </a:r>
          </a:p>
        </p:txBody>
      </p:sp>
    </p:spTree>
    <p:extLst>
      <p:ext uri="{BB962C8B-B14F-4D97-AF65-F5344CB8AC3E}">
        <p14:creationId xmlns:p14="http://schemas.microsoft.com/office/powerpoint/2010/main" val="119215074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 and Header">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5647765"/>
          </a:xfrm>
        </p:spPr>
        <p:txBody>
          <a:bodyPr anchor="ctr" anchorCtr="0">
            <a:noAutofit/>
          </a:bodyPr>
          <a:lstStyle>
            <a:lvl1pPr marL="0" indent="0" algn="ctr">
              <a:buNone/>
              <a:defRPr baseline="0"/>
            </a:lvl1pPr>
          </a:lstStyle>
          <a:p>
            <a:r>
              <a:rPr lang="en-US" dirty="0"/>
              <a:t>Click to insert photo</a:t>
            </a:r>
          </a:p>
        </p:txBody>
      </p:sp>
      <p:sp>
        <p:nvSpPr>
          <p:cNvPr id="11" name="Title Placeholder 1"/>
          <p:cNvSpPr>
            <a:spLocks noGrp="1"/>
          </p:cNvSpPr>
          <p:nvPr>
            <p:ph type="title" hasCustomPrompt="1"/>
          </p:nvPr>
        </p:nvSpPr>
        <p:spPr>
          <a:xfrm>
            <a:off x="264987" y="5871797"/>
            <a:ext cx="8614026" cy="550539"/>
          </a:xfrm>
          <a:prstGeom prst="rect">
            <a:avLst/>
          </a:prstGeom>
        </p:spPr>
        <p:txBody>
          <a:bodyPr vert="horz" wrap="square" lIns="101858" tIns="50929" rIns="101858" bIns="50929" rtlCol="0" anchor="t" anchorCtr="0">
            <a:spAutoFit/>
          </a:bodyPr>
          <a:lstStyle>
            <a:lvl1pPr>
              <a:defRPr sz="2909"/>
            </a:lvl1pPr>
          </a:lstStyle>
          <a:p>
            <a:r>
              <a:rPr lang="en-US" dirty="0"/>
              <a:t>Headline Copy Here</a:t>
            </a:r>
          </a:p>
        </p:txBody>
      </p:sp>
    </p:spTree>
    <p:extLst>
      <p:ext uri="{BB962C8B-B14F-4D97-AF65-F5344CB8AC3E}">
        <p14:creationId xmlns:p14="http://schemas.microsoft.com/office/powerpoint/2010/main" val="35857092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6858000"/>
          </a:xfrm>
        </p:spPr>
        <p:txBody>
          <a:bodyPr anchor="ctr" anchorCtr="0">
            <a:noAutofit/>
          </a:bodyPr>
          <a:lstStyle>
            <a:lvl1pPr marL="0" indent="0" algn="ctr">
              <a:buNone/>
              <a:defRPr baseline="0"/>
            </a:lvl1pPr>
          </a:lstStyle>
          <a:p>
            <a:r>
              <a:rPr lang="en-US" dirty="0"/>
              <a:t>Click to insert photo</a:t>
            </a:r>
          </a:p>
        </p:txBody>
      </p:sp>
    </p:spTree>
    <p:extLst>
      <p:ext uri="{BB962C8B-B14F-4D97-AF65-F5344CB8AC3E}">
        <p14:creationId xmlns:p14="http://schemas.microsoft.com/office/powerpoint/2010/main" val="160335205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AD9A9F-119F-4D88-AB39-C5F05C4F03AB}" type="datetime1">
              <a:rPr lang="en-US" smtClean="0"/>
              <a:t>1/12/2022</a:t>
            </a:fld>
            <a:endParaRPr lang="en-US"/>
          </a:p>
        </p:txBody>
      </p:sp>
      <p:sp>
        <p:nvSpPr>
          <p:cNvPr id="5" name="Footer Placeholder 4"/>
          <p:cNvSpPr>
            <a:spLocks noGrp="1"/>
          </p:cNvSpPr>
          <p:nvPr>
            <p:ph type="ftr" sz="quarter" idx="11"/>
          </p:nvPr>
        </p:nvSpPr>
        <p:spPr/>
        <p:txBody>
          <a:bodyPr/>
          <a:lstStyle/>
          <a:p>
            <a:r>
              <a:rPr lang="en-US"/>
              <a:t>Web Application Security</a:t>
            </a:r>
          </a:p>
        </p:txBody>
      </p:sp>
      <p:sp>
        <p:nvSpPr>
          <p:cNvPr id="6" name="Slide Number Placeholder 5"/>
          <p:cNvSpPr>
            <a:spLocks noGrp="1"/>
          </p:cNvSpPr>
          <p:nvPr>
            <p:ph type="sldNum" sz="quarter" idx="12"/>
          </p:nvPr>
        </p:nvSpPr>
        <p:spPr/>
        <p:txBody>
          <a:bodyPr/>
          <a:lstStyle/>
          <a:p>
            <a:fld id="{CC7AE247-7729-4965-B2E6-E9A58CA7725B}" type="slidenum">
              <a:rPr lang="en-US" smtClean="0"/>
              <a:t>‹#›</a:t>
            </a:fld>
            <a:endParaRPr lang="en-US"/>
          </a:p>
        </p:txBody>
      </p:sp>
    </p:spTree>
    <p:extLst>
      <p:ext uri="{BB962C8B-B14F-4D97-AF65-F5344CB8AC3E}">
        <p14:creationId xmlns:p14="http://schemas.microsoft.com/office/powerpoint/2010/main" val="2535005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and Content">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6055167" y="2044932"/>
            <a:ext cx="2673197" cy="886144"/>
          </a:xfrm>
          <a:prstGeom prst="rect">
            <a:avLst/>
          </a:prstGeom>
        </p:spPr>
        <p:txBody>
          <a:bodyPr vert="horz" wrap="square" lIns="101858" tIns="50929" rIns="101858" bIns="50929" rtlCol="0" anchor="t" anchorCtr="0">
            <a:spAutoFit/>
          </a:bodyPr>
          <a:lstStyle>
            <a:lvl1pPr>
              <a:defRPr sz="2545"/>
            </a:lvl1pPr>
          </a:lstStyle>
          <a:p>
            <a:r>
              <a:rPr lang="en-US" dirty="0"/>
              <a:t>Headline Copy Goes Here</a:t>
            </a:r>
          </a:p>
        </p:txBody>
      </p:sp>
      <p:sp>
        <p:nvSpPr>
          <p:cNvPr id="4" name="Text Placeholder 3"/>
          <p:cNvSpPr>
            <a:spLocks noGrp="1"/>
          </p:cNvSpPr>
          <p:nvPr>
            <p:ph type="body" sz="quarter" idx="11"/>
          </p:nvPr>
        </p:nvSpPr>
        <p:spPr>
          <a:xfrm>
            <a:off x="6055167" y="3290748"/>
            <a:ext cx="2673197" cy="376129"/>
          </a:xfrm>
        </p:spPr>
        <p:txBody>
          <a:bodyPr wrap="square">
            <a:spAutoFit/>
          </a:bodyPr>
          <a:lstStyle>
            <a:lvl1pPr marL="0" indent="0" algn="l">
              <a:lnSpc>
                <a:spcPct val="114000"/>
              </a:lnSpc>
              <a:buNone/>
              <a:defRPr/>
            </a:lvl1pPr>
          </a:lstStyle>
          <a:p>
            <a:pPr lvl="0"/>
            <a:r>
              <a:rPr lang="en-US" dirty="0"/>
              <a:t>Click to edit Master text styles</a:t>
            </a:r>
          </a:p>
        </p:txBody>
      </p:sp>
      <p:sp>
        <p:nvSpPr>
          <p:cNvPr id="3" name="Chart Placeholder 2"/>
          <p:cNvSpPr>
            <a:spLocks noGrp="1"/>
          </p:cNvSpPr>
          <p:nvPr>
            <p:ph type="chart" sz="quarter" idx="12" hasCustomPrompt="1"/>
          </p:nvPr>
        </p:nvSpPr>
        <p:spPr>
          <a:xfrm>
            <a:off x="839933" y="1273270"/>
            <a:ext cx="4541694" cy="4408467"/>
          </a:xfrm>
        </p:spPr>
        <p:txBody>
          <a:bodyPr anchor="ctr" anchorCtr="0">
            <a:normAutofit/>
          </a:bodyPr>
          <a:lstStyle>
            <a:lvl1pPr marL="0" indent="0" algn="ctr">
              <a:buNone/>
              <a:defRPr/>
            </a:lvl1pPr>
          </a:lstStyle>
          <a:p>
            <a:r>
              <a:rPr lang="en-US" dirty="0"/>
              <a:t>Click to add chart</a:t>
            </a:r>
          </a:p>
        </p:txBody>
      </p:sp>
      <p:grpSp>
        <p:nvGrpSpPr>
          <p:cNvPr id="5" name="Group 4"/>
          <p:cNvGrpSpPr/>
          <p:nvPr userDrawn="1"/>
        </p:nvGrpSpPr>
        <p:grpSpPr>
          <a:xfrm>
            <a:off x="0" y="6505015"/>
            <a:ext cx="9144000" cy="352987"/>
            <a:chOff x="0" y="7372350"/>
            <a:chExt cx="13817600" cy="400052"/>
          </a:xfrm>
        </p:grpSpPr>
        <p:sp>
          <p:nvSpPr>
            <p:cNvPr id="6" name="Rectangle 5"/>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1"/>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8" name="Rectangle 7"/>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1"/>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Tree>
    <p:extLst>
      <p:ext uri="{BB962C8B-B14F-4D97-AF65-F5344CB8AC3E}">
        <p14:creationId xmlns:p14="http://schemas.microsoft.com/office/powerpoint/2010/main" val="15977843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9435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Footer">
    <p:spTree>
      <p:nvGrpSpPr>
        <p:cNvPr id="1" name=""/>
        <p:cNvGrpSpPr/>
        <p:nvPr/>
      </p:nvGrpSpPr>
      <p:grpSpPr>
        <a:xfrm>
          <a:off x="0" y="0"/>
          <a:ext cx="0" cy="0"/>
          <a:chOff x="0" y="0"/>
          <a:chExt cx="0" cy="0"/>
        </a:xfrm>
      </p:grpSpPr>
      <p:grpSp>
        <p:nvGrpSpPr>
          <p:cNvPr id="5" name="Group 4"/>
          <p:cNvGrpSpPr/>
          <p:nvPr userDrawn="1"/>
        </p:nvGrpSpPr>
        <p:grpSpPr>
          <a:xfrm>
            <a:off x="0" y="6505015"/>
            <a:ext cx="9144000" cy="352987"/>
            <a:chOff x="0" y="7372350"/>
            <a:chExt cx="13817600" cy="400052"/>
          </a:xfrm>
        </p:grpSpPr>
        <p:sp>
          <p:nvSpPr>
            <p:cNvPr id="6" name="Rectangle 5"/>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1"/>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8" name="Rectangle 7"/>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1"/>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Tree>
    <p:extLst>
      <p:ext uri="{BB962C8B-B14F-4D97-AF65-F5344CB8AC3E}">
        <p14:creationId xmlns:p14="http://schemas.microsoft.com/office/powerpoint/2010/main" val="9486077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Green">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75622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Green Dots">
    <p:bg>
      <p:bgPr>
        <a:solidFill>
          <a:schemeClr val="tx2"/>
        </a:solidFill>
        <a:effectLst/>
      </p:bgPr>
    </p:bg>
    <p:spTree>
      <p:nvGrpSpPr>
        <p:cNvPr id="1" name=""/>
        <p:cNvGrpSpPr/>
        <p:nvPr/>
      </p:nvGrpSpPr>
      <p:grpSpPr>
        <a:xfrm>
          <a:off x="0" y="0"/>
          <a:ext cx="0" cy="0"/>
          <a:chOff x="0" y="0"/>
          <a:chExt cx="0" cy="0"/>
        </a:xfrm>
      </p:grpSpPr>
      <p:sp>
        <p:nvSpPr>
          <p:cNvPr id="11" name="Title 1"/>
          <p:cNvSpPr txBox="1">
            <a:spLocks/>
          </p:cNvSpPr>
          <p:nvPr userDrawn="1"/>
        </p:nvSpPr>
        <p:spPr>
          <a:xfrm>
            <a:off x="482654" y="3949575"/>
            <a:ext cx="8312726" cy="733271"/>
          </a:xfrm>
          <a:prstGeom prst="rect">
            <a:avLst/>
          </a:prstGeom>
        </p:spPr>
        <p:txBody>
          <a:bodyPr vert="horz" lIns="60512" tIns="60512" rIns="60512" bIns="60512" rtlCol="0" anchor="b" anchorCtr="0">
            <a:spAutoFit/>
          </a:bodyPr>
          <a:lstStyle>
            <a:lvl1pPr algn="l" defTabSz="509292" rtl="0" eaLnBrk="1" latinLnBrk="0" hangingPunct="1">
              <a:spcBef>
                <a:spcPct val="0"/>
              </a:spcBef>
              <a:buNone/>
              <a:defRPr sz="4000" kern="1200">
                <a:solidFill>
                  <a:schemeClr val="tx1"/>
                </a:solidFill>
                <a:latin typeface="Century Gothic" charset="0"/>
                <a:ea typeface="Century Gothic" charset="0"/>
                <a:cs typeface="Century Gothic" charset="0"/>
              </a:defRPr>
            </a:lvl1pPr>
          </a:lstStyle>
          <a:p>
            <a:r>
              <a:rPr lang="en-US" sz="3971" dirty="0">
                <a:solidFill>
                  <a:schemeClr val="bg1"/>
                </a:solidFill>
                <a:latin typeface="+mj-lt"/>
              </a:rPr>
              <a:t>Thank you</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6240" r="31394"/>
          <a:stretch/>
        </p:blipFill>
        <p:spPr>
          <a:xfrm>
            <a:off x="5563252" y="0"/>
            <a:ext cx="3580749" cy="6676068"/>
          </a:xfrm>
          <a:prstGeom prst="rect">
            <a:avLst/>
          </a:prstGeom>
        </p:spPr>
      </p:pic>
      <p:cxnSp>
        <p:nvCxnSpPr>
          <p:cNvPr id="13" name="Straight Connector 12"/>
          <p:cNvCxnSpPr/>
          <p:nvPr userDrawn="1"/>
        </p:nvCxnSpPr>
        <p:spPr>
          <a:xfrm>
            <a:off x="583506" y="5238334"/>
            <a:ext cx="602999"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0452" y="5577300"/>
            <a:ext cx="2329703" cy="694786"/>
          </a:xfrm>
          <a:prstGeom prst="rect">
            <a:avLst/>
          </a:prstGeom>
        </p:spPr>
      </p:pic>
    </p:spTree>
    <p:extLst>
      <p:ext uri="{BB962C8B-B14F-4D97-AF65-F5344CB8AC3E}">
        <p14:creationId xmlns:p14="http://schemas.microsoft.com/office/powerpoint/2010/main" val="174575232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Green Ram">
    <p:bg>
      <p:bgPr>
        <a:solidFill>
          <a:schemeClr val="tx2"/>
        </a:solidFill>
        <a:effectLst/>
      </p:bgPr>
    </p:bg>
    <p:spTree>
      <p:nvGrpSpPr>
        <p:cNvPr id="1" name=""/>
        <p:cNvGrpSpPr/>
        <p:nvPr/>
      </p:nvGrpSpPr>
      <p:grpSpPr>
        <a:xfrm>
          <a:off x="0" y="0"/>
          <a:ext cx="0" cy="0"/>
          <a:chOff x="0" y="0"/>
          <a:chExt cx="0" cy="0"/>
        </a:xfrm>
      </p:grpSpPr>
      <p:sp>
        <p:nvSpPr>
          <p:cNvPr id="11" name="Title 1"/>
          <p:cNvSpPr txBox="1">
            <a:spLocks/>
          </p:cNvSpPr>
          <p:nvPr userDrawn="1"/>
        </p:nvSpPr>
        <p:spPr>
          <a:xfrm>
            <a:off x="482654" y="3949575"/>
            <a:ext cx="8312726" cy="733271"/>
          </a:xfrm>
          <a:prstGeom prst="rect">
            <a:avLst/>
          </a:prstGeom>
        </p:spPr>
        <p:txBody>
          <a:bodyPr vert="horz" lIns="60512" tIns="60512" rIns="60512" bIns="60512" rtlCol="0" anchor="b" anchorCtr="0">
            <a:spAutoFit/>
          </a:bodyPr>
          <a:lstStyle>
            <a:lvl1pPr algn="l" defTabSz="509292" rtl="0" eaLnBrk="1" latinLnBrk="0" hangingPunct="1">
              <a:spcBef>
                <a:spcPct val="0"/>
              </a:spcBef>
              <a:buNone/>
              <a:defRPr sz="4000" kern="1200">
                <a:solidFill>
                  <a:schemeClr val="tx1"/>
                </a:solidFill>
                <a:latin typeface="Century Gothic" charset="0"/>
                <a:ea typeface="Century Gothic" charset="0"/>
                <a:cs typeface="Century Gothic" charset="0"/>
              </a:defRPr>
            </a:lvl1pPr>
          </a:lstStyle>
          <a:p>
            <a:r>
              <a:rPr lang="en-US" sz="3971" dirty="0">
                <a:solidFill>
                  <a:schemeClr val="bg1"/>
                </a:solidFill>
                <a:latin typeface="+mj-lt"/>
              </a:rPr>
              <a:t>Thank you</a:t>
            </a:r>
          </a:p>
        </p:txBody>
      </p:sp>
      <p:cxnSp>
        <p:nvCxnSpPr>
          <p:cNvPr id="13" name="Straight Connector 12"/>
          <p:cNvCxnSpPr/>
          <p:nvPr userDrawn="1"/>
        </p:nvCxnSpPr>
        <p:spPr>
          <a:xfrm>
            <a:off x="583506" y="5238334"/>
            <a:ext cx="602999"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rotWithShape="1">
          <a:blip r:embed="rId2" cstate="hqprint">
            <a:alphaModFix amt="8000"/>
            <a:extLst>
              <a:ext uri="{28A0092B-C50C-407E-A947-70E740481C1C}">
                <a14:useLocalDpi xmlns:a14="http://schemas.microsoft.com/office/drawing/2010/main"/>
              </a:ext>
            </a:extLst>
          </a:blip>
          <a:srcRect t="14710" r="30639" b="6933"/>
          <a:stretch/>
        </p:blipFill>
        <p:spPr>
          <a:xfrm>
            <a:off x="4591003" y="-1"/>
            <a:ext cx="4552997" cy="6858001"/>
          </a:xfrm>
          <a:prstGeom prst="rect">
            <a:avLst/>
          </a:prstGeom>
        </p:spPr>
      </p:pic>
      <p:pic>
        <p:nvPicPr>
          <p:cNvPr id="6" name="Picture 5" descr="&#10;">
            <a:extLst>
              <a:ext uri="{FF2B5EF4-FFF2-40B4-BE49-F238E27FC236}">
                <a16:creationId xmlns:a16="http://schemas.microsoft.com/office/drawing/2014/main" id="{5D1466DE-3C79-4591-AFEF-DADDD456BE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6728" y="5293285"/>
            <a:ext cx="4255377" cy="1518036"/>
          </a:xfrm>
          <a:prstGeom prst="rect">
            <a:avLst/>
          </a:prstGeom>
        </p:spPr>
      </p:pic>
      <p:sp>
        <p:nvSpPr>
          <p:cNvPr id="2" name="TextBox 1">
            <a:extLst>
              <a:ext uri="{FF2B5EF4-FFF2-40B4-BE49-F238E27FC236}">
                <a16:creationId xmlns:a16="http://schemas.microsoft.com/office/drawing/2014/main" id="{9A845330-9120-4B8E-A6C7-2E4F5D4CC3E3}"/>
              </a:ext>
            </a:extLst>
          </p:cNvPr>
          <p:cNvSpPr txBox="1"/>
          <p:nvPr userDrawn="1"/>
        </p:nvSpPr>
        <p:spPr>
          <a:xfrm>
            <a:off x="482654" y="5608523"/>
            <a:ext cx="3120341" cy="923330"/>
          </a:xfrm>
          <a:prstGeom prst="rect">
            <a:avLst/>
          </a:prstGeom>
          <a:noFill/>
        </p:spPr>
        <p:txBody>
          <a:bodyPr wrap="none" rtlCol="0">
            <a:spAutoFit/>
          </a:bodyPr>
          <a:lstStyle/>
          <a:p>
            <a:r>
              <a:rPr lang="en-US" dirty="0">
                <a:solidFill>
                  <a:schemeClr val="bg1"/>
                </a:solidFill>
              </a:rPr>
              <a:t>iamhelp@colostate.edu</a:t>
            </a:r>
          </a:p>
          <a:p>
            <a:r>
              <a:rPr lang="en-US" dirty="0">
                <a:solidFill>
                  <a:schemeClr val="bg1"/>
                </a:solidFill>
              </a:rPr>
              <a:t>Gregory.Vogl@colostate.edu</a:t>
            </a:r>
          </a:p>
          <a:p>
            <a:r>
              <a:rPr lang="en-US" dirty="0">
                <a:solidFill>
                  <a:schemeClr val="bg1"/>
                </a:solidFill>
              </a:rPr>
              <a:t>Kelly.Poto@colostate.edu</a:t>
            </a:r>
          </a:p>
        </p:txBody>
      </p:sp>
    </p:spTree>
    <p:extLst>
      <p:ext uri="{BB962C8B-B14F-4D97-AF65-F5344CB8AC3E}">
        <p14:creationId xmlns:p14="http://schemas.microsoft.com/office/powerpoint/2010/main" val="165653648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White">
    <p:spTree>
      <p:nvGrpSpPr>
        <p:cNvPr id="1" name=""/>
        <p:cNvGrpSpPr/>
        <p:nvPr/>
      </p:nvGrpSpPr>
      <p:grpSpPr>
        <a:xfrm>
          <a:off x="0" y="0"/>
          <a:ext cx="0" cy="0"/>
          <a:chOff x="0" y="0"/>
          <a:chExt cx="0" cy="0"/>
        </a:xfrm>
      </p:grpSpPr>
      <p:sp>
        <p:nvSpPr>
          <p:cNvPr id="5" name="Title 1"/>
          <p:cNvSpPr txBox="1">
            <a:spLocks/>
          </p:cNvSpPr>
          <p:nvPr userDrawn="1"/>
        </p:nvSpPr>
        <p:spPr>
          <a:xfrm>
            <a:off x="482654" y="3949198"/>
            <a:ext cx="8312726" cy="733271"/>
          </a:xfrm>
          <a:prstGeom prst="rect">
            <a:avLst/>
          </a:prstGeom>
        </p:spPr>
        <p:txBody>
          <a:bodyPr vert="horz" lIns="60512" tIns="60512" rIns="60512" bIns="60512" rtlCol="0" anchor="b" anchorCtr="0">
            <a:spAutoFit/>
          </a:bodyPr>
          <a:lstStyle>
            <a:lvl1pPr algn="l" defTabSz="509292" rtl="0" eaLnBrk="1" latinLnBrk="0" hangingPunct="1">
              <a:spcBef>
                <a:spcPct val="0"/>
              </a:spcBef>
              <a:buNone/>
              <a:defRPr sz="4000" kern="1200">
                <a:solidFill>
                  <a:schemeClr val="tx1"/>
                </a:solidFill>
                <a:latin typeface="Century Gothic" charset="0"/>
                <a:ea typeface="Century Gothic" charset="0"/>
                <a:cs typeface="Century Gothic" charset="0"/>
              </a:defRPr>
            </a:lvl1pPr>
          </a:lstStyle>
          <a:p>
            <a:r>
              <a:rPr lang="en-US" sz="3971" dirty="0">
                <a:solidFill>
                  <a:schemeClr val="tx2"/>
                </a:solidFill>
                <a:latin typeface="+mj-lt"/>
              </a:rPr>
              <a:t>Thank you</a:t>
            </a:r>
          </a:p>
        </p:txBody>
      </p:sp>
      <p:cxnSp>
        <p:nvCxnSpPr>
          <p:cNvPr id="6" name="Straight Connector 5"/>
          <p:cNvCxnSpPr/>
          <p:nvPr userDrawn="1"/>
        </p:nvCxnSpPr>
        <p:spPr>
          <a:xfrm>
            <a:off x="583506" y="5237957"/>
            <a:ext cx="602999"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52" y="5577301"/>
            <a:ext cx="2329703" cy="694785"/>
          </a:xfrm>
          <a:prstGeom prst="rect">
            <a:avLst/>
          </a:prstGeom>
        </p:spPr>
      </p:pic>
    </p:spTree>
    <p:extLst>
      <p:ext uri="{BB962C8B-B14F-4D97-AF65-F5344CB8AC3E}">
        <p14:creationId xmlns:p14="http://schemas.microsoft.com/office/powerpoint/2010/main" val="209177513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Green Dots CSU">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29516" r="52955" b="10580"/>
          <a:stretch/>
        </p:blipFill>
        <p:spPr>
          <a:xfrm>
            <a:off x="5172449" y="1"/>
            <a:ext cx="3971552" cy="6858000"/>
          </a:xfrm>
          <a:prstGeom prst="rect">
            <a:avLst/>
          </a:prstGeom>
        </p:spPr>
      </p:pic>
      <p:sp>
        <p:nvSpPr>
          <p:cNvPr id="4" name="Text Placeholder 8"/>
          <p:cNvSpPr>
            <a:spLocks noGrp="1"/>
          </p:cNvSpPr>
          <p:nvPr>
            <p:ph type="body" sz="quarter" idx="11" hasCustomPrompt="1"/>
          </p:nvPr>
        </p:nvSpPr>
        <p:spPr>
          <a:xfrm>
            <a:off x="415638" y="2378437"/>
            <a:ext cx="8312726" cy="1406795"/>
          </a:xfrm>
        </p:spPr>
        <p:txBody>
          <a:bodyPr anchor="t" anchorCtr="0">
            <a:spAutoFit/>
          </a:bodyPr>
          <a:lstStyle>
            <a:lvl1pPr marL="0" indent="0">
              <a:lnSpc>
                <a:spcPct val="100000"/>
              </a:lnSpc>
              <a:spcBef>
                <a:spcPts val="0"/>
              </a:spcBef>
              <a:spcAft>
                <a:spcPts val="0"/>
              </a:spcAft>
              <a:buNone/>
              <a:defRPr sz="3971" b="0" i="0">
                <a:solidFill>
                  <a:schemeClr val="bg1"/>
                </a:solidFill>
                <a:latin typeface="Vitesse Light" charset="0"/>
                <a:ea typeface="Vitesse Light" charset="0"/>
                <a:cs typeface="Vitesse Light" charset="0"/>
              </a:defRPr>
            </a:lvl1pPr>
            <a:lvl2pPr marL="463005" indent="0">
              <a:buNone/>
              <a:defRPr sz="3637">
                <a:solidFill>
                  <a:schemeClr val="bg1"/>
                </a:solidFill>
                <a:latin typeface="+mj-lt"/>
              </a:defRPr>
            </a:lvl2pPr>
            <a:lvl3pPr marL="926012" indent="0">
              <a:buNone/>
              <a:defRPr sz="3637">
                <a:solidFill>
                  <a:schemeClr val="bg1"/>
                </a:solidFill>
                <a:latin typeface="+mj-lt"/>
              </a:defRPr>
            </a:lvl3pPr>
            <a:lvl4pPr marL="1389017" indent="0">
              <a:buNone/>
              <a:defRPr sz="3637">
                <a:solidFill>
                  <a:schemeClr val="bg1"/>
                </a:solidFill>
                <a:latin typeface="+mj-lt"/>
              </a:defRPr>
            </a:lvl4pPr>
            <a:lvl5pPr marL="1852024" indent="0">
              <a:buNone/>
              <a:defRPr sz="3637">
                <a:solidFill>
                  <a:schemeClr val="bg1"/>
                </a:solidFill>
                <a:latin typeface="+mj-lt"/>
              </a:defRPr>
            </a:lvl5pPr>
          </a:lstStyle>
          <a:p>
            <a:pPr lvl="0"/>
            <a:r>
              <a:rPr lang="en-US" dirty="0"/>
              <a:t>Title of Presentation </a:t>
            </a:r>
            <a:br>
              <a:rPr lang="en-US" dirty="0"/>
            </a:br>
            <a:r>
              <a:rPr lang="en-US" dirty="0"/>
              <a:t>Goes Here</a:t>
            </a:r>
          </a:p>
        </p:txBody>
      </p:sp>
      <p:sp>
        <p:nvSpPr>
          <p:cNvPr id="10" name="Text Placeholder 10"/>
          <p:cNvSpPr>
            <a:spLocks noGrp="1"/>
          </p:cNvSpPr>
          <p:nvPr>
            <p:ph type="body" sz="quarter" idx="12" hasCustomPrompt="1"/>
          </p:nvPr>
        </p:nvSpPr>
        <p:spPr>
          <a:xfrm>
            <a:off x="415637" y="4737628"/>
            <a:ext cx="8312726" cy="359266"/>
          </a:xfrm>
        </p:spPr>
        <p:txBody>
          <a:bodyPr>
            <a:spAutoFit/>
          </a:bodyPr>
          <a:lstStyle>
            <a:lvl1pPr marL="0" indent="0">
              <a:buNone/>
              <a:defRPr sz="1059">
                <a:solidFill>
                  <a:schemeClr val="bg1"/>
                </a:solidFill>
              </a:defRPr>
            </a:lvl1pPr>
            <a:lvl2pPr marL="463005" indent="0">
              <a:buNone/>
              <a:defRPr/>
            </a:lvl2pPr>
            <a:lvl3pPr marL="926012" indent="0">
              <a:buNone/>
              <a:defRPr/>
            </a:lvl3pPr>
            <a:lvl4pPr marL="1389017" indent="0">
              <a:buNone/>
              <a:defRPr/>
            </a:lvl4pPr>
            <a:lvl5pPr marL="1852024" indent="0">
              <a:buNone/>
              <a:defRPr/>
            </a:lvl5pPr>
          </a:lstStyle>
          <a:p>
            <a:pPr lvl="0"/>
            <a:r>
              <a:rPr lang="en-US" dirty="0" err="1"/>
              <a:t>Subheadline</a:t>
            </a:r>
            <a:r>
              <a:rPr lang="en-US" dirty="0"/>
              <a:t>, name or date goes here</a:t>
            </a:r>
          </a:p>
        </p:txBody>
      </p:sp>
      <p:cxnSp>
        <p:nvCxnSpPr>
          <p:cNvPr id="3" name="Straight Connector 2"/>
          <p:cNvCxnSpPr/>
          <p:nvPr userDrawn="1"/>
        </p:nvCxnSpPr>
        <p:spPr>
          <a:xfrm>
            <a:off x="482653" y="4519612"/>
            <a:ext cx="602999"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03745" y="5941737"/>
            <a:ext cx="2329703" cy="694786"/>
          </a:xfrm>
          <a:prstGeom prst="rect">
            <a:avLst/>
          </a:prstGeom>
        </p:spPr>
      </p:pic>
    </p:spTree>
    <p:extLst>
      <p:ext uri="{BB962C8B-B14F-4D97-AF65-F5344CB8AC3E}">
        <p14:creationId xmlns:p14="http://schemas.microsoft.com/office/powerpoint/2010/main" val="16142644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Green Dots UnitID">
    <p:bg>
      <p:bgPr>
        <a:solidFill>
          <a:schemeClr val="tx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29516" r="52955" b="10580"/>
          <a:stretch/>
        </p:blipFill>
        <p:spPr>
          <a:xfrm>
            <a:off x="5172449" y="1"/>
            <a:ext cx="3971552" cy="6858000"/>
          </a:xfrm>
          <a:prstGeom prst="rect">
            <a:avLst/>
          </a:prstGeom>
        </p:spPr>
      </p:pic>
      <p:sp>
        <p:nvSpPr>
          <p:cNvPr id="4" name="Text Placeholder 8"/>
          <p:cNvSpPr>
            <a:spLocks noGrp="1"/>
          </p:cNvSpPr>
          <p:nvPr>
            <p:ph type="body" sz="quarter" idx="11" hasCustomPrompt="1"/>
          </p:nvPr>
        </p:nvSpPr>
        <p:spPr>
          <a:xfrm>
            <a:off x="415638" y="2378437"/>
            <a:ext cx="8312726" cy="1406795"/>
          </a:xfrm>
        </p:spPr>
        <p:txBody>
          <a:bodyPr anchor="t" anchorCtr="0">
            <a:spAutoFit/>
          </a:bodyPr>
          <a:lstStyle>
            <a:lvl1pPr marL="0" indent="0">
              <a:lnSpc>
                <a:spcPct val="100000"/>
              </a:lnSpc>
              <a:spcBef>
                <a:spcPts val="0"/>
              </a:spcBef>
              <a:spcAft>
                <a:spcPts val="0"/>
              </a:spcAft>
              <a:buNone/>
              <a:defRPr sz="3971" b="0" i="0">
                <a:solidFill>
                  <a:schemeClr val="bg1"/>
                </a:solidFill>
                <a:latin typeface="Vitesse Light" charset="0"/>
                <a:ea typeface="Vitesse Light" charset="0"/>
                <a:cs typeface="Vitesse Light" charset="0"/>
              </a:defRPr>
            </a:lvl1pPr>
            <a:lvl2pPr marL="463005" indent="0">
              <a:buNone/>
              <a:defRPr sz="3637">
                <a:solidFill>
                  <a:schemeClr val="bg1"/>
                </a:solidFill>
                <a:latin typeface="+mj-lt"/>
              </a:defRPr>
            </a:lvl2pPr>
            <a:lvl3pPr marL="926012" indent="0">
              <a:buNone/>
              <a:defRPr sz="3637">
                <a:solidFill>
                  <a:schemeClr val="bg1"/>
                </a:solidFill>
                <a:latin typeface="+mj-lt"/>
              </a:defRPr>
            </a:lvl3pPr>
            <a:lvl4pPr marL="1389017" indent="0">
              <a:buNone/>
              <a:defRPr sz="3637">
                <a:solidFill>
                  <a:schemeClr val="bg1"/>
                </a:solidFill>
                <a:latin typeface="+mj-lt"/>
              </a:defRPr>
            </a:lvl4pPr>
            <a:lvl5pPr marL="1852024" indent="0">
              <a:buNone/>
              <a:defRPr sz="3637">
                <a:solidFill>
                  <a:schemeClr val="bg1"/>
                </a:solidFill>
                <a:latin typeface="+mj-lt"/>
              </a:defRPr>
            </a:lvl5pPr>
          </a:lstStyle>
          <a:p>
            <a:pPr lvl="0"/>
            <a:r>
              <a:rPr lang="en-US" dirty="0"/>
              <a:t>Title of Presentation </a:t>
            </a:r>
            <a:br>
              <a:rPr lang="en-US" dirty="0"/>
            </a:br>
            <a:r>
              <a:rPr lang="en-US" dirty="0"/>
              <a:t>Goes Here</a:t>
            </a:r>
          </a:p>
        </p:txBody>
      </p:sp>
      <p:sp>
        <p:nvSpPr>
          <p:cNvPr id="10" name="Text Placeholder 10"/>
          <p:cNvSpPr>
            <a:spLocks noGrp="1"/>
          </p:cNvSpPr>
          <p:nvPr>
            <p:ph type="body" sz="quarter" idx="12" hasCustomPrompt="1"/>
          </p:nvPr>
        </p:nvSpPr>
        <p:spPr>
          <a:xfrm>
            <a:off x="415637" y="4737628"/>
            <a:ext cx="8312726" cy="359266"/>
          </a:xfrm>
        </p:spPr>
        <p:txBody>
          <a:bodyPr>
            <a:spAutoFit/>
          </a:bodyPr>
          <a:lstStyle>
            <a:lvl1pPr marL="0" indent="0">
              <a:buNone/>
              <a:defRPr sz="1059">
                <a:solidFill>
                  <a:schemeClr val="bg1"/>
                </a:solidFill>
              </a:defRPr>
            </a:lvl1pPr>
            <a:lvl2pPr marL="463005" indent="0">
              <a:buNone/>
              <a:defRPr/>
            </a:lvl2pPr>
            <a:lvl3pPr marL="926012" indent="0">
              <a:buNone/>
              <a:defRPr/>
            </a:lvl3pPr>
            <a:lvl4pPr marL="1389017" indent="0">
              <a:buNone/>
              <a:defRPr/>
            </a:lvl4pPr>
            <a:lvl5pPr marL="1852024" indent="0">
              <a:buNone/>
              <a:defRPr/>
            </a:lvl5pPr>
          </a:lstStyle>
          <a:p>
            <a:pPr lvl="0"/>
            <a:r>
              <a:rPr lang="en-US" dirty="0" err="1"/>
              <a:t>Subheadline</a:t>
            </a:r>
            <a:r>
              <a:rPr lang="en-US" dirty="0"/>
              <a:t>, name or date goes here</a:t>
            </a:r>
          </a:p>
        </p:txBody>
      </p:sp>
      <p:cxnSp>
        <p:nvCxnSpPr>
          <p:cNvPr id="3" name="Straight Connector 2"/>
          <p:cNvCxnSpPr/>
          <p:nvPr userDrawn="1"/>
        </p:nvCxnSpPr>
        <p:spPr>
          <a:xfrm>
            <a:off x="482653" y="4519612"/>
            <a:ext cx="602999"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3" hasCustomPrompt="1"/>
          </p:nvPr>
        </p:nvSpPr>
        <p:spPr>
          <a:xfrm>
            <a:off x="6608834" y="6061352"/>
            <a:ext cx="2119528" cy="451821"/>
          </a:xfrm>
        </p:spPr>
        <p:txBody>
          <a:bodyPr anchor="ctr" anchorCtr="0">
            <a:noAutofit/>
          </a:bodyPr>
          <a:lstStyle>
            <a:lvl1pPr marL="0" indent="0" algn="ctr">
              <a:buNone/>
              <a:defRPr sz="1059" baseline="0">
                <a:solidFill>
                  <a:schemeClr val="bg1"/>
                </a:solidFill>
              </a:defRPr>
            </a:lvl1pPr>
          </a:lstStyle>
          <a:p>
            <a:r>
              <a:rPr lang="en-US" dirty="0"/>
              <a:t>Insert Unit Identifier here (.</a:t>
            </a:r>
            <a:r>
              <a:rPr lang="en-US" dirty="0" err="1"/>
              <a:t>png</a:t>
            </a:r>
            <a:r>
              <a:rPr lang="en-US" dirty="0"/>
              <a:t>)</a:t>
            </a:r>
          </a:p>
        </p:txBody>
      </p:sp>
    </p:spTree>
    <p:extLst>
      <p:ext uri="{BB962C8B-B14F-4D97-AF65-F5344CB8AC3E}">
        <p14:creationId xmlns:p14="http://schemas.microsoft.com/office/powerpoint/2010/main" val="214840202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Green Ram CSU">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hqprint">
            <a:alphaModFix amt="8000"/>
            <a:extLst>
              <a:ext uri="{28A0092B-C50C-407E-A947-70E740481C1C}">
                <a14:useLocalDpi xmlns:a14="http://schemas.microsoft.com/office/drawing/2010/main"/>
              </a:ext>
            </a:extLst>
          </a:blip>
          <a:srcRect t="14710" r="30639" b="6933"/>
          <a:stretch/>
        </p:blipFill>
        <p:spPr>
          <a:xfrm>
            <a:off x="4591003" y="-1"/>
            <a:ext cx="4552997" cy="6858001"/>
          </a:xfrm>
          <a:prstGeom prst="rect">
            <a:avLst/>
          </a:prstGeom>
        </p:spPr>
      </p:pic>
      <p:sp>
        <p:nvSpPr>
          <p:cNvPr id="4" name="Text Placeholder 8"/>
          <p:cNvSpPr>
            <a:spLocks noGrp="1"/>
          </p:cNvSpPr>
          <p:nvPr>
            <p:ph type="body" sz="quarter" idx="11" hasCustomPrompt="1"/>
          </p:nvPr>
        </p:nvSpPr>
        <p:spPr>
          <a:xfrm>
            <a:off x="415638" y="2378437"/>
            <a:ext cx="8312726" cy="1406795"/>
          </a:xfrm>
        </p:spPr>
        <p:txBody>
          <a:bodyPr anchor="t" anchorCtr="0">
            <a:spAutoFit/>
          </a:bodyPr>
          <a:lstStyle>
            <a:lvl1pPr marL="0" indent="0">
              <a:lnSpc>
                <a:spcPct val="100000"/>
              </a:lnSpc>
              <a:spcBef>
                <a:spcPts val="0"/>
              </a:spcBef>
              <a:spcAft>
                <a:spcPts val="0"/>
              </a:spcAft>
              <a:buNone/>
              <a:defRPr sz="3971" b="0" i="0">
                <a:solidFill>
                  <a:schemeClr val="bg1"/>
                </a:solidFill>
                <a:latin typeface="Vitesse Light" charset="0"/>
                <a:ea typeface="Vitesse Light" charset="0"/>
                <a:cs typeface="Vitesse Light" charset="0"/>
              </a:defRPr>
            </a:lvl1pPr>
            <a:lvl2pPr marL="463005" indent="0">
              <a:buNone/>
              <a:defRPr sz="3637">
                <a:solidFill>
                  <a:schemeClr val="bg1"/>
                </a:solidFill>
                <a:latin typeface="+mj-lt"/>
              </a:defRPr>
            </a:lvl2pPr>
            <a:lvl3pPr marL="926012" indent="0">
              <a:buNone/>
              <a:defRPr sz="3637">
                <a:solidFill>
                  <a:schemeClr val="bg1"/>
                </a:solidFill>
                <a:latin typeface="+mj-lt"/>
              </a:defRPr>
            </a:lvl3pPr>
            <a:lvl4pPr marL="1389017" indent="0">
              <a:buNone/>
              <a:defRPr sz="3637">
                <a:solidFill>
                  <a:schemeClr val="bg1"/>
                </a:solidFill>
                <a:latin typeface="+mj-lt"/>
              </a:defRPr>
            </a:lvl4pPr>
            <a:lvl5pPr marL="1852024" indent="0">
              <a:buNone/>
              <a:defRPr sz="3637">
                <a:solidFill>
                  <a:schemeClr val="bg1"/>
                </a:solidFill>
                <a:latin typeface="+mj-lt"/>
              </a:defRPr>
            </a:lvl5pPr>
          </a:lstStyle>
          <a:p>
            <a:pPr lvl="0"/>
            <a:r>
              <a:rPr lang="en-US" dirty="0"/>
              <a:t>Title of Presentation </a:t>
            </a:r>
            <a:br>
              <a:rPr lang="en-US" dirty="0"/>
            </a:br>
            <a:r>
              <a:rPr lang="en-US" dirty="0"/>
              <a:t>Goes Here</a:t>
            </a:r>
          </a:p>
        </p:txBody>
      </p:sp>
      <p:sp>
        <p:nvSpPr>
          <p:cNvPr id="10" name="Text Placeholder 10"/>
          <p:cNvSpPr>
            <a:spLocks noGrp="1"/>
          </p:cNvSpPr>
          <p:nvPr>
            <p:ph type="body" sz="quarter" idx="12" hasCustomPrompt="1"/>
          </p:nvPr>
        </p:nvSpPr>
        <p:spPr>
          <a:xfrm>
            <a:off x="415637" y="4737628"/>
            <a:ext cx="8312726" cy="359266"/>
          </a:xfrm>
        </p:spPr>
        <p:txBody>
          <a:bodyPr>
            <a:spAutoFit/>
          </a:bodyPr>
          <a:lstStyle>
            <a:lvl1pPr marL="0" indent="0">
              <a:buNone/>
              <a:defRPr sz="1059">
                <a:solidFill>
                  <a:schemeClr val="bg1"/>
                </a:solidFill>
              </a:defRPr>
            </a:lvl1pPr>
            <a:lvl2pPr marL="463005" indent="0">
              <a:buNone/>
              <a:defRPr/>
            </a:lvl2pPr>
            <a:lvl3pPr marL="926012" indent="0">
              <a:buNone/>
              <a:defRPr/>
            </a:lvl3pPr>
            <a:lvl4pPr marL="1389017" indent="0">
              <a:buNone/>
              <a:defRPr/>
            </a:lvl4pPr>
            <a:lvl5pPr marL="1852024" indent="0">
              <a:buNone/>
              <a:defRPr/>
            </a:lvl5pPr>
          </a:lstStyle>
          <a:p>
            <a:pPr lvl="0"/>
            <a:r>
              <a:rPr lang="en-US" dirty="0" err="1"/>
              <a:t>Subheadline</a:t>
            </a:r>
            <a:r>
              <a:rPr lang="en-US" dirty="0"/>
              <a:t>, name or date goes here</a:t>
            </a:r>
          </a:p>
        </p:txBody>
      </p:sp>
      <p:cxnSp>
        <p:nvCxnSpPr>
          <p:cNvPr id="3" name="Straight Connector 2"/>
          <p:cNvCxnSpPr/>
          <p:nvPr userDrawn="1"/>
        </p:nvCxnSpPr>
        <p:spPr>
          <a:xfrm>
            <a:off x="482653" y="4519612"/>
            <a:ext cx="602999"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03745" y="5941737"/>
            <a:ext cx="2329703" cy="694786"/>
          </a:xfrm>
          <a:prstGeom prst="rect">
            <a:avLst/>
          </a:prstGeom>
        </p:spPr>
      </p:pic>
    </p:spTree>
    <p:extLst>
      <p:ext uri="{BB962C8B-B14F-4D97-AF65-F5344CB8AC3E}">
        <p14:creationId xmlns:p14="http://schemas.microsoft.com/office/powerpoint/2010/main" val="4120785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1C3442-67BD-4694-A614-FB896A3AC4E8}" type="datetime1">
              <a:rPr lang="en-US" smtClean="0"/>
              <a:t>1/12/2022</a:t>
            </a:fld>
            <a:endParaRPr lang="en-US"/>
          </a:p>
        </p:txBody>
      </p:sp>
      <p:sp>
        <p:nvSpPr>
          <p:cNvPr id="6" name="Footer Placeholder 5"/>
          <p:cNvSpPr>
            <a:spLocks noGrp="1"/>
          </p:cNvSpPr>
          <p:nvPr>
            <p:ph type="ftr" sz="quarter" idx="11"/>
          </p:nvPr>
        </p:nvSpPr>
        <p:spPr/>
        <p:txBody>
          <a:bodyPr/>
          <a:lstStyle/>
          <a:p>
            <a:r>
              <a:rPr lang="en-US"/>
              <a:t>Web Application Security</a:t>
            </a:r>
          </a:p>
        </p:txBody>
      </p:sp>
      <p:sp>
        <p:nvSpPr>
          <p:cNvPr id="7" name="Slide Number Placeholder 6"/>
          <p:cNvSpPr>
            <a:spLocks noGrp="1"/>
          </p:cNvSpPr>
          <p:nvPr>
            <p:ph type="sldNum" sz="quarter" idx="12"/>
          </p:nvPr>
        </p:nvSpPr>
        <p:spPr/>
        <p:txBody>
          <a:bodyPr/>
          <a:lstStyle/>
          <a:p>
            <a:fld id="{CC7AE247-7729-4965-B2E6-E9A58CA7725B}" type="slidenum">
              <a:rPr lang="en-US" smtClean="0"/>
              <a:t>‹#›</a:t>
            </a:fld>
            <a:endParaRPr lang="en-US"/>
          </a:p>
        </p:txBody>
      </p:sp>
    </p:spTree>
    <p:extLst>
      <p:ext uri="{BB962C8B-B14F-4D97-AF65-F5344CB8AC3E}">
        <p14:creationId xmlns:p14="http://schemas.microsoft.com/office/powerpoint/2010/main" val="39613974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Green Ram UnitID">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alphaModFix amt="8000"/>
            <a:extLst>
              <a:ext uri="{28A0092B-C50C-407E-A947-70E740481C1C}">
                <a14:useLocalDpi xmlns:a14="http://schemas.microsoft.com/office/drawing/2010/main"/>
              </a:ext>
            </a:extLst>
          </a:blip>
          <a:srcRect t="14710" r="30639" b="6933"/>
          <a:stretch/>
        </p:blipFill>
        <p:spPr>
          <a:xfrm>
            <a:off x="4591003" y="-1"/>
            <a:ext cx="4552997" cy="6858001"/>
          </a:xfrm>
          <a:prstGeom prst="rect">
            <a:avLst/>
          </a:prstGeom>
        </p:spPr>
      </p:pic>
      <p:sp>
        <p:nvSpPr>
          <p:cNvPr id="4" name="Text Placeholder 8"/>
          <p:cNvSpPr>
            <a:spLocks noGrp="1"/>
          </p:cNvSpPr>
          <p:nvPr>
            <p:ph type="body" sz="quarter" idx="11" hasCustomPrompt="1"/>
          </p:nvPr>
        </p:nvSpPr>
        <p:spPr>
          <a:xfrm>
            <a:off x="415638" y="2378437"/>
            <a:ext cx="8312726" cy="1406795"/>
          </a:xfrm>
        </p:spPr>
        <p:txBody>
          <a:bodyPr anchor="t" anchorCtr="0">
            <a:spAutoFit/>
          </a:bodyPr>
          <a:lstStyle>
            <a:lvl1pPr marL="0" indent="0">
              <a:lnSpc>
                <a:spcPct val="100000"/>
              </a:lnSpc>
              <a:spcBef>
                <a:spcPts val="0"/>
              </a:spcBef>
              <a:spcAft>
                <a:spcPts val="0"/>
              </a:spcAft>
              <a:buNone/>
              <a:defRPr sz="3971" b="0" i="0">
                <a:solidFill>
                  <a:schemeClr val="bg1"/>
                </a:solidFill>
                <a:latin typeface="Vitesse Light" charset="0"/>
                <a:ea typeface="Vitesse Light" charset="0"/>
                <a:cs typeface="Vitesse Light" charset="0"/>
              </a:defRPr>
            </a:lvl1pPr>
            <a:lvl2pPr marL="463005" indent="0">
              <a:buNone/>
              <a:defRPr sz="3637">
                <a:solidFill>
                  <a:schemeClr val="bg1"/>
                </a:solidFill>
                <a:latin typeface="+mj-lt"/>
              </a:defRPr>
            </a:lvl2pPr>
            <a:lvl3pPr marL="926012" indent="0">
              <a:buNone/>
              <a:defRPr sz="3637">
                <a:solidFill>
                  <a:schemeClr val="bg1"/>
                </a:solidFill>
                <a:latin typeface="+mj-lt"/>
              </a:defRPr>
            </a:lvl3pPr>
            <a:lvl4pPr marL="1389017" indent="0">
              <a:buNone/>
              <a:defRPr sz="3637">
                <a:solidFill>
                  <a:schemeClr val="bg1"/>
                </a:solidFill>
                <a:latin typeface="+mj-lt"/>
              </a:defRPr>
            </a:lvl4pPr>
            <a:lvl5pPr marL="1852024" indent="0">
              <a:buNone/>
              <a:defRPr sz="3637">
                <a:solidFill>
                  <a:schemeClr val="bg1"/>
                </a:solidFill>
                <a:latin typeface="+mj-lt"/>
              </a:defRPr>
            </a:lvl5pPr>
          </a:lstStyle>
          <a:p>
            <a:pPr lvl="0"/>
            <a:r>
              <a:rPr lang="en-US" dirty="0"/>
              <a:t>Title of Presentation </a:t>
            </a:r>
            <a:br>
              <a:rPr lang="en-US" dirty="0"/>
            </a:br>
            <a:r>
              <a:rPr lang="en-US" dirty="0"/>
              <a:t>Goes Here</a:t>
            </a:r>
          </a:p>
        </p:txBody>
      </p:sp>
      <p:sp>
        <p:nvSpPr>
          <p:cNvPr id="10" name="Text Placeholder 10"/>
          <p:cNvSpPr>
            <a:spLocks noGrp="1"/>
          </p:cNvSpPr>
          <p:nvPr>
            <p:ph type="body" sz="quarter" idx="12" hasCustomPrompt="1"/>
          </p:nvPr>
        </p:nvSpPr>
        <p:spPr>
          <a:xfrm>
            <a:off x="415637" y="4737628"/>
            <a:ext cx="8312726" cy="359266"/>
          </a:xfrm>
        </p:spPr>
        <p:txBody>
          <a:bodyPr>
            <a:spAutoFit/>
          </a:bodyPr>
          <a:lstStyle>
            <a:lvl1pPr marL="0" indent="0">
              <a:buNone/>
              <a:defRPr sz="1059">
                <a:solidFill>
                  <a:schemeClr val="bg1"/>
                </a:solidFill>
              </a:defRPr>
            </a:lvl1pPr>
            <a:lvl2pPr marL="463005" indent="0">
              <a:buNone/>
              <a:defRPr/>
            </a:lvl2pPr>
            <a:lvl3pPr marL="926012" indent="0">
              <a:buNone/>
              <a:defRPr/>
            </a:lvl3pPr>
            <a:lvl4pPr marL="1389017" indent="0">
              <a:buNone/>
              <a:defRPr/>
            </a:lvl4pPr>
            <a:lvl5pPr marL="1852024" indent="0">
              <a:buNone/>
              <a:defRPr/>
            </a:lvl5pPr>
          </a:lstStyle>
          <a:p>
            <a:pPr lvl="0"/>
            <a:r>
              <a:rPr lang="en-US" dirty="0" err="1"/>
              <a:t>Subheadline</a:t>
            </a:r>
            <a:r>
              <a:rPr lang="en-US" dirty="0"/>
              <a:t>, name or date goes here</a:t>
            </a:r>
          </a:p>
        </p:txBody>
      </p:sp>
      <p:cxnSp>
        <p:nvCxnSpPr>
          <p:cNvPr id="3" name="Straight Connector 2"/>
          <p:cNvCxnSpPr/>
          <p:nvPr userDrawn="1"/>
        </p:nvCxnSpPr>
        <p:spPr>
          <a:xfrm>
            <a:off x="482653" y="4519612"/>
            <a:ext cx="602999"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3" hasCustomPrompt="1"/>
          </p:nvPr>
        </p:nvSpPr>
        <p:spPr>
          <a:xfrm>
            <a:off x="6608834" y="6061352"/>
            <a:ext cx="2119528" cy="451821"/>
          </a:xfrm>
        </p:spPr>
        <p:txBody>
          <a:bodyPr anchor="ctr" anchorCtr="0">
            <a:noAutofit/>
          </a:bodyPr>
          <a:lstStyle>
            <a:lvl1pPr marL="0" indent="0" algn="ctr">
              <a:buNone/>
              <a:defRPr sz="1059" baseline="0">
                <a:solidFill>
                  <a:schemeClr val="bg1"/>
                </a:solidFill>
              </a:defRPr>
            </a:lvl1pPr>
          </a:lstStyle>
          <a:p>
            <a:r>
              <a:rPr lang="en-US" dirty="0"/>
              <a:t>Insert Unit Identifier here (.</a:t>
            </a:r>
            <a:r>
              <a:rPr lang="en-US" dirty="0" err="1"/>
              <a:t>png</a:t>
            </a:r>
            <a:r>
              <a:rPr lang="en-US" dirty="0"/>
              <a:t>)</a:t>
            </a:r>
          </a:p>
        </p:txBody>
      </p:sp>
    </p:spTree>
    <p:extLst>
      <p:ext uri="{BB962C8B-B14F-4D97-AF65-F5344CB8AC3E}">
        <p14:creationId xmlns:p14="http://schemas.microsoft.com/office/powerpoint/2010/main" val="6114292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White CSU">
    <p:spTree>
      <p:nvGrpSpPr>
        <p:cNvPr id="1" name=""/>
        <p:cNvGrpSpPr/>
        <p:nvPr/>
      </p:nvGrpSpPr>
      <p:grpSpPr>
        <a:xfrm>
          <a:off x="0" y="0"/>
          <a:ext cx="0" cy="0"/>
          <a:chOff x="0" y="0"/>
          <a:chExt cx="0" cy="0"/>
        </a:xfrm>
      </p:grpSpPr>
      <p:sp>
        <p:nvSpPr>
          <p:cNvPr id="2" name="TextBox 1"/>
          <p:cNvSpPr txBox="1"/>
          <p:nvPr userDrawn="1"/>
        </p:nvSpPr>
        <p:spPr>
          <a:xfrm>
            <a:off x="-892847" y="1090706"/>
            <a:ext cx="184731" cy="372090"/>
          </a:xfrm>
          <a:prstGeom prst="rect">
            <a:avLst/>
          </a:prstGeom>
          <a:noFill/>
        </p:spPr>
        <p:txBody>
          <a:bodyPr wrap="none" rtlCol="0">
            <a:spAutoFit/>
          </a:bodyPr>
          <a:lstStyle/>
          <a:p>
            <a:endParaRPr lang="en-US" sz="1818" dirty="0"/>
          </a:p>
        </p:txBody>
      </p:sp>
      <p:sp>
        <p:nvSpPr>
          <p:cNvPr id="3" name="TextBox 2"/>
          <p:cNvSpPr txBox="1"/>
          <p:nvPr userDrawn="1"/>
        </p:nvSpPr>
        <p:spPr>
          <a:xfrm>
            <a:off x="-1385453" y="-418353"/>
            <a:ext cx="184731" cy="372090"/>
          </a:xfrm>
          <a:prstGeom prst="rect">
            <a:avLst/>
          </a:prstGeom>
          <a:noFill/>
        </p:spPr>
        <p:txBody>
          <a:bodyPr wrap="none" rtlCol="0">
            <a:spAutoFit/>
          </a:bodyPr>
          <a:lstStyle/>
          <a:p>
            <a:endParaRPr lang="en-US" sz="1818" dirty="0"/>
          </a:p>
        </p:txBody>
      </p:sp>
      <p:sp>
        <p:nvSpPr>
          <p:cNvPr id="5" name="TextBox 4"/>
          <p:cNvSpPr txBox="1"/>
          <p:nvPr userDrawn="1"/>
        </p:nvSpPr>
        <p:spPr>
          <a:xfrm>
            <a:off x="-1447028" y="-702236"/>
            <a:ext cx="184731" cy="372090"/>
          </a:xfrm>
          <a:prstGeom prst="rect">
            <a:avLst/>
          </a:prstGeom>
          <a:noFill/>
        </p:spPr>
        <p:txBody>
          <a:bodyPr wrap="none" rtlCol="0">
            <a:spAutoFit/>
          </a:bodyPr>
          <a:lstStyle/>
          <a:p>
            <a:endParaRPr lang="en-US" sz="1818" dirty="0"/>
          </a:p>
        </p:txBody>
      </p:sp>
      <p:sp>
        <p:nvSpPr>
          <p:cNvPr id="10" name="Text Placeholder 8"/>
          <p:cNvSpPr>
            <a:spLocks noGrp="1"/>
          </p:cNvSpPr>
          <p:nvPr>
            <p:ph type="body" sz="quarter" idx="13" hasCustomPrompt="1"/>
          </p:nvPr>
        </p:nvSpPr>
        <p:spPr>
          <a:xfrm>
            <a:off x="415638" y="2378437"/>
            <a:ext cx="8312726" cy="1406795"/>
          </a:xfrm>
        </p:spPr>
        <p:txBody>
          <a:bodyPr anchor="t" anchorCtr="0">
            <a:spAutoFit/>
          </a:bodyPr>
          <a:lstStyle>
            <a:lvl1pPr marL="0" indent="0">
              <a:lnSpc>
                <a:spcPct val="100000"/>
              </a:lnSpc>
              <a:spcBef>
                <a:spcPts val="0"/>
              </a:spcBef>
              <a:spcAft>
                <a:spcPts val="0"/>
              </a:spcAft>
              <a:buNone/>
              <a:defRPr sz="3971" b="0" i="0">
                <a:solidFill>
                  <a:schemeClr val="tx2"/>
                </a:solidFill>
                <a:latin typeface="Vitesse Light" charset="0"/>
                <a:ea typeface="Vitesse Light" charset="0"/>
                <a:cs typeface="Vitesse Light" charset="0"/>
              </a:defRPr>
            </a:lvl1pPr>
            <a:lvl2pPr marL="463005" indent="0">
              <a:buNone/>
              <a:defRPr sz="3637">
                <a:solidFill>
                  <a:schemeClr val="bg1"/>
                </a:solidFill>
                <a:latin typeface="+mj-lt"/>
              </a:defRPr>
            </a:lvl2pPr>
            <a:lvl3pPr marL="926012" indent="0">
              <a:buNone/>
              <a:defRPr sz="3637">
                <a:solidFill>
                  <a:schemeClr val="bg1"/>
                </a:solidFill>
                <a:latin typeface="+mj-lt"/>
              </a:defRPr>
            </a:lvl3pPr>
            <a:lvl4pPr marL="1389017" indent="0">
              <a:buNone/>
              <a:defRPr sz="3637">
                <a:solidFill>
                  <a:schemeClr val="bg1"/>
                </a:solidFill>
                <a:latin typeface="+mj-lt"/>
              </a:defRPr>
            </a:lvl4pPr>
            <a:lvl5pPr marL="1852024" indent="0">
              <a:buNone/>
              <a:defRPr sz="3637">
                <a:solidFill>
                  <a:schemeClr val="bg1"/>
                </a:solidFill>
                <a:latin typeface="+mj-lt"/>
              </a:defRPr>
            </a:lvl5pPr>
          </a:lstStyle>
          <a:p>
            <a:pPr lvl="0"/>
            <a:r>
              <a:rPr lang="en-US" dirty="0"/>
              <a:t>Title of Presentation </a:t>
            </a:r>
            <a:br>
              <a:rPr lang="en-US" dirty="0"/>
            </a:br>
            <a:r>
              <a:rPr lang="en-US" dirty="0"/>
              <a:t>Goes Here</a:t>
            </a:r>
          </a:p>
        </p:txBody>
      </p:sp>
      <p:sp>
        <p:nvSpPr>
          <p:cNvPr id="12" name="Text Placeholder 10"/>
          <p:cNvSpPr>
            <a:spLocks noGrp="1"/>
          </p:cNvSpPr>
          <p:nvPr>
            <p:ph type="body" sz="quarter" idx="14" hasCustomPrompt="1"/>
          </p:nvPr>
        </p:nvSpPr>
        <p:spPr>
          <a:xfrm>
            <a:off x="415637" y="4737628"/>
            <a:ext cx="8312726" cy="359266"/>
          </a:xfrm>
        </p:spPr>
        <p:txBody>
          <a:bodyPr>
            <a:spAutoFit/>
          </a:bodyPr>
          <a:lstStyle>
            <a:lvl1pPr marL="0" indent="0">
              <a:buNone/>
              <a:defRPr sz="1059">
                <a:solidFill>
                  <a:schemeClr val="tx2"/>
                </a:solidFill>
              </a:defRPr>
            </a:lvl1pPr>
            <a:lvl2pPr marL="463005" indent="0">
              <a:buNone/>
              <a:defRPr/>
            </a:lvl2pPr>
            <a:lvl3pPr marL="926012" indent="0">
              <a:buNone/>
              <a:defRPr/>
            </a:lvl3pPr>
            <a:lvl4pPr marL="1389017" indent="0">
              <a:buNone/>
              <a:defRPr/>
            </a:lvl4pPr>
            <a:lvl5pPr marL="1852024" indent="0">
              <a:buNone/>
              <a:defRPr/>
            </a:lvl5pPr>
          </a:lstStyle>
          <a:p>
            <a:pPr lvl="0"/>
            <a:r>
              <a:rPr lang="en-US" dirty="0" err="1"/>
              <a:t>Subheadline</a:t>
            </a:r>
            <a:r>
              <a:rPr lang="en-US" dirty="0"/>
              <a:t>, name or date goes here</a:t>
            </a:r>
          </a:p>
        </p:txBody>
      </p:sp>
      <p:cxnSp>
        <p:nvCxnSpPr>
          <p:cNvPr id="15" name="Straight Connector 14"/>
          <p:cNvCxnSpPr/>
          <p:nvPr userDrawn="1"/>
        </p:nvCxnSpPr>
        <p:spPr>
          <a:xfrm>
            <a:off x="482653" y="4519612"/>
            <a:ext cx="602999"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03745" y="5941738"/>
            <a:ext cx="2329703" cy="694785"/>
          </a:xfrm>
          <a:prstGeom prst="rect">
            <a:avLst/>
          </a:prstGeom>
        </p:spPr>
      </p:pic>
    </p:spTree>
    <p:extLst>
      <p:ext uri="{BB962C8B-B14F-4D97-AF65-F5344CB8AC3E}">
        <p14:creationId xmlns:p14="http://schemas.microsoft.com/office/powerpoint/2010/main" val="42569515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White UnitID">
    <p:spTree>
      <p:nvGrpSpPr>
        <p:cNvPr id="1" name=""/>
        <p:cNvGrpSpPr/>
        <p:nvPr/>
      </p:nvGrpSpPr>
      <p:grpSpPr>
        <a:xfrm>
          <a:off x="0" y="0"/>
          <a:ext cx="0" cy="0"/>
          <a:chOff x="0" y="0"/>
          <a:chExt cx="0" cy="0"/>
        </a:xfrm>
      </p:grpSpPr>
      <p:sp>
        <p:nvSpPr>
          <p:cNvPr id="2" name="TextBox 1"/>
          <p:cNvSpPr txBox="1"/>
          <p:nvPr userDrawn="1"/>
        </p:nvSpPr>
        <p:spPr>
          <a:xfrm>
            <a:off x="-892847" y="1090706"/>
            <a:ext cx="184731" cy="372090"/>
          </a:xfrm>
          <a:prstGeom prst="rect">
            <a:avLst/>
          </a:prstGeom>
          <a:noFill/>
        </p:spPr>
        <p:txBody>
          <a:bodyPr wrap="none" rtlCol="0">
            <a:spAutoFit/>
          </a:bodyPr>
          <a:lstStyle/>
          <a:p>
            <a:endParaRPr lang="en-US" sz="1818" dirty="0"/>
          </a:p>
        </p:txBody>
      </p:sp>
      <p:sp>
        <p:nvSpPr>
          <p:cNvPr id="3" name="TextBox 2"/>
          <p:cNvSpPr txBox="1"/>
          <p:nvPr userDrawn="1"/>
        </p:nvSpPr>
        <p:spPr>
          <a:xfrm>
            <a:off x="-1385453" y="-418353"/>
            <a:ext cx="184731" cy="372090"/>
          </a:xfrm>
          <a:prstGeom prst="rect">
            <a:avLst/>
          </a:prstGeom>
          <a:noFill/>
        </p:spPr>
        <p:txBody>
          <a:bodyPr wrap="none" rtlCol="0">
            <a:spAutoFit/>
          </a:bodyPr>
          <a:lstStyle/>
          <a:p>
            <a:endParaRPr lang="en-US" sz="1818" dirty="0"/>
          </a:p>
        </p:txBody>
      </p:sp>
      <p:sp>
        <p:nvSpPr>
          <p:cNvPr id="5" name="TextBox 4"/>
          <p:cNvSpPr txBox="1"/>
          <p:nvPr userDrawn="1"/>
        </p:nvSpPr>
        <p:spPr>
          <a:xfrm>
            <a:off x="-1447028" y="-702236"/>
            <a:ext cx="184731" cy="372090"/>
          </a:xfrm>
          <a:prstGeom prst="rect">
            <a:avLst/>
          </a:prstGeom>
          <a:noFill/>
        </p:spPr>
        <p:txBody>
          <a:bodyPr wrap="none" rtlCol="0">
            <a:spAutoFit/>
          </a:bodyPr>
          <a:lstStyle/>
          <a:p>
            <a:endParaRPr lang="en-US" sz="1818" dirty="0"/>
          </a:p>
        </p:txBody>
      </p:sp>
      <p:sp>
        <p:nvSpPr>
          <p:cNvPr id="10" name="Text Placeholder 8"/>
          <p:cNvSpPr>
            <a:spLocks noGrp="1"/>
          </p:cNvSpPr>
          <p:nvPr>
            <p:ph type="body" sz="quarter" idx="13" hasCustomPrompt="1"/>
          </p:nvPr>
        </p:nvSpPr>
        <p:spPr>
          <a:xfrm>
            <a:off x="415638" y="2378437"/>
            <a:ext cx="8312726" cy="1406795"/>
          </a:xfrm>
        </p:spPr>
        <p:txBody>
          <a:bodyPr anchor="t" anchorCtr="0">
            <a:spAutoFit/>
          </a:bodyPr>
          <a:lstStyle>
            <a:lvl1pPr marL="0" indent="0">
              <a:lnSpc>
                <a:spcPct val="100000"/>
              </a:lnSpc>
              <a:spcBef>
                <a:spcPts val="0"/>
              </a:spcBef>
              <a:spcAft>
                <a:spcPts val="0"/>
              </a:spcAft>
              <a:buNone/>
              <a:defRPr sz="3971" b="0" i="0">
                <a:solidFill>
                  <a:schemeClr val="tx2"/>
                </a:solidFill>
                <a:latin typeface="Vitesse Light" charset="0"/>
                <a:ea typeface="Vitesse Light" charset="0"/>
                <a:cs typeface="Vitesse Light" charset="0"/>
              </a:defRPr>
            </a:lvl1pPr>
            <a:lvl2pPr marL="463005" indent="0">
              <a:buNone/>
              <a:defRPr sz="3637">
                <a:solidFill>
                  <a:schemeClr val="bg1"/>
                </a:solidFill>
                <a:latin typeface="+mj-lt"/>
              </a:defRPr>
            </a:lvl2pPr>
            <a:lvl3pPr marL="926012" indent="0">
              <a:buNone/>
              <a:defRPr sz="3637">
                <a:solidFill>
                  <a:schemeClr val="bg1"/>
                </a:solidFill>
                <a:latin typeface="+mj-lt"/>
              </a:defRPr>
            </a:lvl3pPr>
            <a:lvl4pPr marL="1389017" indent="0">
              <a:buNone/>
              <a:defRPr sz="3637">
                <a:solidFill>
                  <a:schemeClr val="bg1"/>
                </a:solidFill>
                <a:latin typeface="+mj-lt"/>
              </a:defRPr>
            </a:lvl4pPr>
            <a:lvl5pPr marL="1852024" indent="0">
              <a:buNone/>
              <a:defRPr sz="3637">
                <a:solidFill>
                  <a:schemeClr val="bg1"/>
                </a:solidFill>
                <a:latin typeface="+mj-lt"/>
              </a:defRPr>
            </a:lvl5pPr>
          </a:lstStyle>
          <a:p>
            <a:pPr lvl="0"/>
            <a:r>
              <a:rPr lang="en-US" dirty="0"/>
              <a:t>Title of Presentation </a:t>
            </a:r>
            <a:br>
              <a:rPr lang="en-US" dirty="0"/>
            </a:br>
            <a:r>
              <a:rPr lang="en-US" dirty="0"/>
              <a:t>Goes Here</a:t>
            </a:r>
          </a:p>
        </p:txBody>
      </p:sp>
      <p:sp>
        <p:nvSpPr>
          <p:cNvPr id="12" name="Text Placeholder 10"/>
          <p:cNvSpPr>
            <a:spLocks noGrp="1"/>
          </p:cNvSpPr>
          <p:nvPr>
            <p:ph type="body" sz="quarter" idx="14" hasCustomPrompt="1"/>
          </p:nvPr>
        </p:nvSpPr>
        <p:spPr>
          <a:xfrm>
            <a:off x="415637" y="4737628"/>
            <a:ext cx="8312726" cy="359266"/>
          </a:xfrm>
        </p:spPr>
        <p:txBody>
          <a:bodyPr>
            <a:spAutoFit/>
          </a:bodyPr>
          <a:lstStyle>
            <a:lvl1pPr marL="0" indent="0">
              <a:buNone/>
              <a:defRPr sz="1059">
                <a:solidFill>
                  <a:schemeClr val="tx2"/>
                </a:solidFill>
              </a:defRPr>
            </a:lvl1pPr>
            <a:lvl2pPr marL="463005" indent="0">
              <a:buNone/>
              <a:defRPr/>
            </a:lvl2pPr>
            <a:lvl3pPr marL="926012" indent="0">
              <a:buNone/>
              <a:defRPr/>
            </a:lvl3pPr>
            <a:lvl4pPr marL="1389017" indent="0">
              <a:buNone/>
              <a:defRPr/>
            </a:lvl4pPr>
            <a:lvl5pPr marL="1852024" indent="0">
              <a:buNone/>
              <a:defRPr/>
            </a:lvl5pPr>
          </a:lstStyle>
          <a:p>
            <a:pPr lvl="0"/>
            <a:r>
              <a:rPr lang="en-US" dirty="0" err="1"/>
              <a:t>Subheadline</a:t>
            </a:r>
            <a:r>
              <a:rPr lang="en-US" dirty="0"/>
              <a:t>, name or date goes here</a:t>
            </a:r>
          </a:p>
        </p:txBody>
      </p:sp>
      <p:cxnSp>
        <p:nvCxnSpPr>
          <p:cNvPr id="15" name="Straight Connector 14"/>
          <p:cNvCxnSpPr/>
          <p:nvPr userDrawn="1"/>
        </p:nvCxnSpPr>
        <p:spPr>
          <a:xfrm>
            <a:off x="482653" y="4519612"/>
            <a:ext cx="602999"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Picture Placeholder 4"/>
          <p:cNvSpPr>
            <a:spLocks noGrp="1"/>
          </p:cNvSpPr>
          <p:nvPr>
            <p:ph type="pic" sz="quarter" idx="15" hasCustomPrompt="1"/>
          </p:nvPr>
        </p:nvSpPr>
        <p:spPr>
          <a:xfrm>
            <a:off x="6608834" y="6061352"/>
            <a:ext cx="2119528" cy="451821"/>
          </a:xfrm>
        </p:spPr>
        <p:txBody>
          <a:bodyPr anchor="ctr" anchorCtr="0">
            <a:noAutofit/>
          </a:bodyPr>
          <a:lstStyle>
            <a:lvl1pPr marL="0" indent="0" algn="ctr">
              <a:buNone/>
              <a:defRPr sz="1059" baseline="0">
                <a:solidFill>
                  <a:schemeClr val="tx1">
                    <a:lumMod val="60000"/>
                    <a:lumOff val="40000"/>
                  </a:schemeClr>
                </a:solidFill>
              </a:defRPr>
            </a:lvl1pPr>
          </a:lstStyle>
          <a:p>
            <a:r>
              <a:rPr lang="en-US" dirty="0"/>
              <a:t>Insert Unit Identifier here (.</a:t>
            </a:r>
            <a:r>
              <a:rPr lang="en-US" dirty="0" err="1"/>
              <a:t>png</a:t>
            </a:r>
            <a:r>
              <a:rPr lang="en-US" dirty="0"/>
              <a:t>)</a:t>
            </a:r>
          </a:p>
        </p:txBody>
      </p:sp>
    </p:spTree>
    <p:extLst>
      <p:ext uri="{BB962C8B-B14F-4D97-AF65-F5344CB8AC3E}">
        <p14:creationId xmlns:p14="http://schemas.microsoft.com/office/powerpoint/2010/main" val="12889017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415638" y="960244"/>
            <a:ext cx="8312726" cy="734688"/>
          </a:xfrm>
          <a:prstGeom prst="rect">
            <a:avLst/>
          </a:prstGeom>
        </p:spPr>
        <p:txBody>
          <a:bodyPr vert="horz" lIns="91440" tIns="91440" rIns="91440" bIns="91440" rtlCol="0" anchor="b" anchorCtr="0">
            <a:spAutoFit/>
          </a:bodyPr>
          <a:lstStyle/>
          <a:p>
            <a:r>
              <a:rPr lang="en-US" dirty="0"/>
              <a:t>Headline Copy Goes Here</a:t>
            </a:r>
          </a:p>
        </p:txBody>
      </p:sp>
      <p:sp>
        <p:nvSpPr>
          <p:cNvPr id="25" name="Text Placeholder 24"/>
          <p:cNvSpPr>
            <a:spLocks noGrp="1"/>
          </p:cNvSpPr>
          <p:nvPr>
            <p:ph type="body" sz="quarter" idx="10"/>
          </p:nvPr>
        </p:nvSpPr>
        <p:spPr>
          <a:xfrm>
            <a:off x="415638" y="2195191"/>
            <a:ext cx="8312726" cy="1397947"/>
          </a:xfr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p:cNvGrpSpPr/>
          <p:nvPr userDrawn="1"/>
        </p:nvGrpSpPr>
        <p:grpSpPr>
          <a:xfrm>
            <a:off x="0" y="6505015"/>
            <a:ext cx="9144000" cy="352987"/>
            <a:chOff x="0" y="7372350"/>
            <a:chExt cx="13817600" cy="400052"/>
          </a:xfrm>
        </p:grpSpPr>
        <p:sp>
          <p:nvSpPr>
            <p:cNvPr id="2" name="Rectangle 1"/>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1"/>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7" name="Rectangle 6"/>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1"/>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Tree>
    <p:extLst>
      <p:ext uri="{BB962C8B-B14F-4D97-AF65-F5344CB8AC3E}">
        <p14:creationId xmlns:p14="http://schemas.microsoft.com/office/powerpoint/2010/main" val="36716969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415638" y="960244"/>
            <a:ext cx="8312726" cy="734688"/>
          </a:xfrm>
          <a:prstGeom prst="rect">
            <a:avLst/>
          </a:prstGeom>
        </p:spPr>
        <p:txBody>
          <a:bodyPr vert="horz" lIns="91440" tIns="91440" rIns="91440" bIns="91440" rtlCol="0" anchor="b" anchorCtr="0">
            <a:spAutoFit/>
          </a:bodyPr>
          <a:lstStyle/>
          <a:p>
            <a:r>
              <a:rPr lang="en-US" dirty="0"/>
              <a:t>Headline Copy Goes Here</a:t>
            </a:r>
          </a:p>
        </p:txBody>
      </p:sp>
      <p:grpSp>
        <p:nvGrpSpPr>
          <p:cNvPr id="6" name="Group 5"/>
          <p:cNvGrpSpPr/>
          <p:nvPr userDrawn="1"/>
        </p:nvGrpSpPr>
        <p:grpSpPr>
          <a:xfrm>
            <a:off x="0" y="6505014"/>
            <a:ext cx="9144000" cy="353309"/>
            <a:chOff x="0" y="7372350"/>
            <a:chExt cx="13817600" cy="400417"/>
          </a:xfrm>
        </p:grpSpPr>
        <p:sp>
          <p:nvSpPr>
            <p:cNvPr id="7" name="Rectangle 6"/>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1"/>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9" name="Rectangle 8"/>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1"/>
            </a:p>
          </p:txBody>
        </p:sp>
        <p:pic>
          <p:nvPicPr>
            <p:cNvPr id="10" name="Picture 9"/>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52258" y="7372351"/>
              <a:ext cx="2237617" cy="400416"/>
            </a:xfrm>
            <a:prstGeom prst="rect">
              <a:avLst/>
            </a:prstGeom>
          </p:spPr>
        </p:pic>
      </p:grpSp>
    </p:spTree>
    <p:extLst>
      <p:ext uri="{BB962C8B-B14F-4D97-AF65-F5344CB8AC3E}">
        <p14:creationId xmlns:p14="http://schemas.microsoft.com/office/powerpoint/2010/main" val="384389195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Green">
    <p:bg>
      <p:bgRef idx="1001">
        <a:schemeClr val="bg2"/>
      </p:bgRef>
    </p:bg>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2279997" y="2631521"/>
            <a:ext cx="6448367" cy="734688"/>
          </a:xfrm>
          <a:prstGeom prst="rect">
            <a:avLst/>
          </a:prstGeom>
        </p:spPr>
        <p:txBody>
          <a:bodyPr vert="horz" wrap="square" lIns="91440" tIns="91440" rIns="91440" bIns="91440" rtlCol="0" anchor="b" anchorCtr="0">
            <a:spAutoFit/>
          </a:bodyPr>
          <a:lstStyle>
            <a:lvl1pPr>
              <a:defRPr>
                <a:solidFill>
                  <a:schemeClr val="tx1"/>
                </a:solidFill>
              </a:defRPr>
            </a:lvl1pPr>
          </a:lstStyle>
          <a:p>
            <a:r>
              <a:rPr lang="en-US" dirty="0"/>
              <a:t>Section Header Goes Here</a:t>
            </a:r>
          </a:p>
        </p:txBody>
      </p:sp>
      <p:sp>
        <p:nvSpPr>
          <p:cNvPr id="7" name="Text Placeholder 24"/>
          <p:cNvSpPr>
            <a:spLocks noGrp="1"/>
          </p:cNvSpPr>
          <p:nvPr>
            <p:ph type="body" sz="quarter" idx="10" hasCustomPrompt="1"/>
          </p:nvPr>
        </p:nvSpPr>
        <p:spPr>
          <a:xfrm>
            <a:off x="2279997" y="3866468"/>
            <a:ext cx="6448367" cy="381002"/>
          </a:xfrm>
        </p:spPr>
        <p:txBody>
          <a:bodyPr wrap="square">
            <a:spAutoFit/>
          </a:bodyPr>
          <a:lstStyle>
            <a:lvl1pPr marL="0" indent="0">
              <a:buNone/>
              <a:defRPr baseline="0">
                <a:solidFill>
                  <a:schemeClr val="tx1"/>
                </a:solidFill>
              </a:defRPr>
            </a:lvl1pPr>
          </a:lstStyle>
          <a:p>
            <a:pPr lvl="0"/>
            <a:r>
              <a:rPr lang="en-US" dirty="0"/>
              <a:t>Section subhead goes here</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9831" t="28562" b="11534"/>
          <a:stretch/>
        </p:blipFill>
        <p:spPr>
          <a:xfrm>
            <a:off x="0" y="0"/>
            <a:ext cx="1702676" cy="6858000"/>
          </a:xfrm>
          <a:prstGeom prst="rect">
            <a:avLst/>
          </a:prstGeom>
        </p:spPr>
      </p:pic>
    </p:spTree>
    <p:extLst>
      <p:ext uri="{BB962C8B-B14F-4D97-AF65-F5344CB8AC3E}">
        <p14:creationId xmlns:p14="http://schemas.microsoft.com/office/powerpoint/2010/main" val="1964600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Whit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2279997" y="2631521"/>
            <a:ext cx="6448367" cy="734688"/>
          </a:xfrm>
          <a:prstGeom prst="rect">
            <a:avLst/>
          </a:prstGeom>
        </p:spPr>
        <p:txBody>
          <a:bodyPr vert="horz" wrap="square" lIns="91440" tIns="91440" rIns="91440" bIns="91440" rtlCol="0" anchor="b" anchorCtr="0">
            <a:spAutoFit/>
          </a:bodyPr>
          <a:lstStyle/>
          <a:p>
            <a:r>
              <a:rPr lang="en-US" dirty="0"/>
              <a:t>Section Header Goes Here</a:t>
            </a:r>
          </a:p>
        </p:txBody>
      </p:sp>
      <p:sp>
        <p:nvSpPr>
          <p:cNvPr id="4" name="Text Placeholder 24"/>
          <p:cNvSpPr>
            <a:spLocks noGrp="1"/>
          </p:cNvSpPr>
          <p:nvPr>
            <p:ph type="body" sz="quarter" idx="10" hasCustomPrompt="1"/>
          </p:nvPr>
        </p:nvSpPr>
        <p:spPr>
          <a:xfrm>
            <a:off x="2279997" y="3866468"/>
            <a:ext cx="6448367" cy="381002"/>
          </a:xfrm>
        </p:spPr>
        <p:txBody>
          <a:bodyPr wrap="square">
            <a:spAutoFit/>
          </a:bodyPr>
          <a:lstStyle>
            <a:lvl1pPr marL="0" indent="0">
              <a:buNone/>
              <a:defRPr baseline="0"/>
            </a:lvl1pPr>
          </a:lstStyle>
          <a:p>
            <a:pPr lvl="0"/>
            <a:r>
              <a:rPr lang="en-US" dirty="0"/>
              <a:t>Section subhead goes here</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9831" t="28562" b="11534"/>
          <a:stretch/>
        </p:blipFill>
        <p:spPr>
          <a:xfrm>
            <a:off x="0" y="1"/>
            <a:ext cx="1702676" cy="6858000"/>
          </a:xfrm>
          <a:prstGeom prst="rect">
            <a:avLst/>
          </a:prstGeom>
        </p:spPr>
      </p:pic>
    </p:spTree>
    <p:extLst>
      <p:ext uri="{BB962C8B-B14F-4D97-AF65-F5344CB8AC3E}">
        <p14:creationId xmlns:p14="http://schemas.microsoft.com/office/powerpoint/2010/main" val="17921092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2"/>
      </p:bgRef>
    </p:bg>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1347817" y="2549023"/>
            <a:ext cx="6448367" cy="734688"/>
          </a:xfrm>
          <a:prstGeom prst="rect">
            <a:avLst/>
          </a:prstGeom>
        </p:spPr>
        <p:txBody>
          <a:bodyPr vert="horz" wrap="square" lIns="91440" tIns="91440" rIns="91440" bIns="91440" rtlCol="0" anchor="ctr" anchorCtr="0">
            <a:spAutoFit/>
          </a:bodyPr>
          <a:lstStyle>
            <a:lvl1pPr algn="ctr">
              <a:defRPr>
                <a:solidFill>
                  <a:schemeClr val="tx1"/>
                </a:solidFill>
              </a:defRPr>
            </a:lvl1pPr>
          </a:lstStyle>
          <a:p>
            <a:r>
              <a:rPr lang="en-US" dirty="0"/>
              <a:t>“Quote Goes Here.”</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21" t="28562" r="1" b="57447"/>
          <a:stretch/>
        </p:blipFill>
        <p:spPr>
          <a:xfrm>
            <a:off x="163382" y="5324895"/>
            <a:ext cx="8780257" cy="1662197"/>
          </a:xfrm>
          <a:prstGeom prst="rect">
            <a:avLst/>
          </a:prstGeom>
        </p:spPr>
      </p:pic>
    </p:spTree>
    <p:extLst>
      <p:ext uri="{BB962C8B-B14F-4D97-AF65-F5344CB8AC3E}">
        <p14:creationId xmlns:p14="http://schemas.microsoft.com/office/powerpoint/2010/main" val="41833610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2"/>
      </p:bgRef>
    </p:bg>
    <p:spTree>
      <p:nvGrpSpPr>
        <p:cNvPr id="1" name=""/>
        <p:cNvGrpSpPr/>
        <p:nvPr/>
      </p:nvGrpSpPr>
      <p:grpSpPr>
        <a:xfrm>
          <a:off x="0" y="0"/>
          <a:ext cx="0" cy="0"/>
          <a:chOff x="0" y="0"/>
          <a:chExt cx="0" cy="0"/>
        </a:xfrm>
      </p:grpSpPr>
      <p:sp>
        <p:nvSpPr>
          <p:cNvPr id="12" name="Text Placeholder 24"/>
          <p:cNvSpPr>
            <a:spLocks noGrp="1"/>
          </p:cNvSpPr>
          <p:nvPr>
            <p:ph type="body" sz="quarter" idx="10" hasCustomPrompt="1"/>
          </p:nvPr>
        </p:nvSpPr>
        <p:spPr>
          <a:xfrm>
            <a:off x="491658" y="2461626"/>
            <a:ext cx="2385433" cy="446404"/>
          </a:xfrm>
        </p:spPr>
        <p:txBody>
          <a:bodyPr wrap="square" numCol="1" anchor="ctr" anchorCtr="0">
            <a:spAutoFit/>
          </a:bodyPr>
          <a:lstStyle>
            <a:lvl1pPr marL="0" indent="0" algn="ctr">
              <a:buNone/>
              <a:defRPr sz="1588"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p>
        </p:txBody>
      </p:sp>
      <p:grpSp>
        <p:nvGrpSpPr>
          <p:cNvPr id="6" name="Group 5"/>
          <p:cNvGrpSpPr/>
          <p:nvPr userDrawn="1"/>
        </p:nvGrpSpPr>
        <p:grpSpPr>
          <a:xfrm>
            <a:off x="0" y="5997131"/>
            <a:ext cx="9144000" cy="544538"/>
            <a:chOff x="0" y="6739600"/>
            <a:chExt cx="13817600" cy="617143"/>
          </a:xfrm>
        </p:grpSpPr>
        <p:pic>
          <p:nvPicPr>
            <p:cNvPr id="5" name="Picture 4"/>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6778192"/>
              <a:ext cx="6449921" cy="539962"/>
            </a:xfrm>
            <a:prstGeom prst="rect">
              <a:avLst/>
            </a:prstGeom>
          </p:spPr>
        </p:pic>
        <p:pic>
          <p:nvPicPr>
            <p:cNvPr id="11" name="Picture 10"/>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rot="10800000">
              <a:off x="7367679" y="6778192"/>
              <a:ext cx="6449921" cy="539962"/>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00229" y="6739600"/>
              <a:ext cx="617143" cy="617143"/>
            </a:xfrm>
            <a:prstGeom prst="rect">
              <a:avLst/>
            </a:prstGeom>
          </p:spPr>
        </p:pic>
      </p:grpSp>
      <p:sp>
        <p:nvSpPr>
          <p:cNvPr id="14" name="Text Placeholder 24"/>
          <p:cNvSpPr>
            <a:spLocks noGrp="1"/>
          </p:cNvSpPr>
          <p:nvPr>
            <p:ph type="body" sz="quarter" idx="11" hasCustomPrompt="1"/>
          </p:nvPr>
        </p:nvSpPr>
        <p:spPr>
          <a:xfrm>
            <a:off x="3379284" y="2461626"/>
            <a:ext cx="2385433" cy="446404"/>
          </a:xfrm>
        </p:spPr>
        <p:txBody>
          <a:bodyPr wrap="square" numCol="1" anchor="ctr" anchorCtr="0">
            <a:spAutoFit/>
          </a:bodyPr>
          <a:lstStyle>
            <a:lvl1pPr marL="0" indent="0" algn="ctr">
              <a:buNone/>
              <a:defRPr sz="1588"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p>
        </p:txBody>
      </p:sp>
      <p:sp>
        <p:nvSpPr>
          <p:cNvPr id="15" name="Text Placeholder 24"/>
          <p:cNvSpPr>
            <a:spLocks noGrp="1"/>
          </p:cNvSpPr>
          <p:nvPr>
            <p:ph type="body" sz="quarter" idx="12" hasCustomPrompt="1"/>
          </p:nvPr>
        </p:nvSpPr>
        <p:spPr>
          <a:xfrm>
            <a:off x="6266909" y="2461626"/>
            <a:ext cx="2385433" cy="446404"/>
          </a:xfrm>
        </p:spPr>
        <p:txBody>
          <a:bodyPr wrap="square" numCol="1" anchor="ctr" anchorCtr="0">
            <a:spAutoFit/>
          </a:bodyPr>
          <a:lstStyle>
            <a:lvl1pPr marL="0" indent="0" algn="ctr">
              <a:buNone/>
              <a:defRPr sz="1588"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p>
        </p:txBody>
      </p:sp>
    </p:spTree>
    <p:extLst>
      <p:ext uri="{BB962C8B-B14F-4D97-AF65-F5344CB8AC3E}">
        <p14:creationId xmlns:p14="http://schemas.microsoft.com/office/powerpoint/2010/main" val="38258072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and Green Bar">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6051176" cy="6858000"/>
          </a:xfrm>
        </p:spPr>
        <p:txBody>
          <a:bodyPr anchor="ctr" anchorCtr="0">
            <a:noAutofit/>
          </a:bodyPr>
          <a:lstStyle>
            <a:lvl1pPr marL="0" indent="0" algn="ctr">
              <a:buNone/>
              <a:defRPr baseline="0"/>
            </a:lvl1pPr>
          </a:lstStyle>
          <a:p>
            <a:r>
              <a:rPr lang="en-US" dirty="0"/>
              <a:t>Click to insert photo</a:t>
            </a:r>
          </a:p>
        </p:txBody>
      </p:sp>
      <p:sp>
        <p:nvSpPr>
          <p:cNvPr id="2" name="Rectangle 1"/>
          <p:cNvSpPr/>
          <p:nvPr userDrawn="1"/>
        </p:nvSpPr>
        <p:spPr>
          <a:xfrm>
            <a:off x="6051176" y="0"/>
            <a:ext cx="309282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1"/>
          </a:p>
        </p:txBody>
      </p:sp>
      <p:sp>
        <p:nvSpPr>
          <p:cNvPr id="11" name="Title Placeholder 1"/>
          <p:cNvSpPr>
            <a:spLocks noGrp="1"/>
          </p:cNvSpPr>
          <p:nvPr>
            <p:ph type="title" hasCustomPrompt="1"/>
          </p:nvPr>
        </p:nvSpPr>
        <p:spPr>
          <a:xfrm>
            <a:off x="6326841" y="2590679"/>
            <a:ext cx="2541494" cy="387995"/>
          </a:xfrm>
          <a:prstGeom prst="rect">
            <a:avLst/>
          </a:prstGeom>
        </p:spPr>
        <p:txBody>
          <a:bodyPr vert="horz" wrap="square" lIns="101858" tIns="50929" rIns="101858" bIns="50929" rtlCol="0" anchor="b" anchorCtr="0">
            <a:spAutoFit/>
          </a:bodyPr>
          <a:lstStyle>
            <a:lvl1pPr algn="ctr">
              <a:defRPr sz="1853" b="0">
                <a:solidFill>
                  <a:schemeClr val="bg1"/>
                </a:solidFill>
              </a:defRPr>
            </a:lvl1pPr>
          </a:lstStyle>
          <a:p>
            <a:r>
              <a:rPr lang="en-US" dirty="0"/>
              <a:t>Copy Goes Here</a:t>
            </a:r>
          </a:p>
        </p:txBody>
      </p:sp>
      <p:sp>
        <p:nvSpPr>
          <p:cNvPr id="4" name="Text Placeholder 3"/>
          <p:cNvSpPr>
            <a:spLocks noGrp="1"/>
          </p:cNvSpPr>
          <p:nvPr>
            <p:ph type="body" sz="quarter" idx="11" hasCustomPrompt="1"/>
          </p:nvPr>
        </p:nvSpPr>
        <p:spPr>
          <a:xfrm>
            <a:off x="6326841" y="3429000"/>
            <a:ext cx="2541494" cy="372731"/>
          </a:xfrm>
        </p:spPr>
        <p:txBody>
          <a:bodyPr wrap="square">
            <a:spAutoFit/>
          </a:bodyPr>
          <a:lstStyle>
            <a:lvl1pPr marL="0" indent="0" algn="ctr">
              <a:lnSpc>
                <a:spcPct val="114000"/>
              </a:lnSpc>
              <a:buNone/>
              <a:defRPr baseline="0">
                <a:solidFill>
                  <a:schemeClr val="bg1"/>
                </a:solidFill>
              </a:defRPr>
            </a:lvl1pPr>
          </a:lstStyle>
          <a:p>
            <a:pPr lvl="0"/>
            <a:r>
              <a:rPr lang="en-US" dirty="0"/>
              <a:t>Supporting text goes here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58216" y="6130744"/>
            <a:ext cx="323566" cy="431421"/>
          </a:xfrm>
          <a:prstGeom prst="rect">
            <a:avLst/>
          </a:prstGeom>
        </p:spPr>
      </p:pic>
    </p:spTree>
    <p:extLst>
      <p:ext uri="{BB962C8B-B14F-4D97-AF65-F5344CB8AC3E}">
        <p14:creationId xmlns:p14="http://schemas.microsoft.com/office/powerpoint/2010/main" val="277692067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0F4929-DB00-41E9-91AF-DC8535AC900B}" type="datetime1">
              <a:rPr lang="en-US" smtClean="0"/>
              <a:t>1/12/2022</a:t>
            </a:fld>
            <a:endParaRPr lang="en-US"/>
          </a:p>
        </p:txBody>
      </p:sp>
      <p:sp>
        <p:nvSpPr>
          <p:cNvPr id="8" name="Footer Placeholder 7"/>
          <p:cNvSpPr>
            <a:spLocks noGrp="1"/>
          </p:cNvSpPr>
          <p:nvPr>
            <p:ph type="ftr" sz="quarter" idx="11"/>
          </p:nvPr>
        </p:nvSpPr>
        <p:spPr/>
        <p:txBody>
          <a:bodyPr/>
          <a:lstStyle/>
          <a:p>
            <a:r>
              <a:rPr lang="en-US"/>
              <a:t>Web Application Security</a:t>
            </a:r>
          </a:p>
        </p:txBody>
      </p:sp>
      <p:sp>
        <p:nvSpPr>
          <p:cNvPr id="9" name="Slide Number Placeholder 8"/>
          <p:cNvSpPr>
            <a:spLocks noGrp="1"/>
          </p:cNvSpPr>
          <p:nvPr>
            <p:ph type="sldNum" sz="quarter" idx="12"/>
          </p:nvPr>
        </p:nvSpPr>
        <p:spPr/>
        <p:txBody>
          <a:bodyPr/>
          <a:lstStyle/>
          <a:p>
            <a:fld id="{CC7AE247-7729-4965-B2E6-E9A58CA7725B}" type="slidenum">
              <a:rPr lang="en-US" smtClean="0"/>
              <a:t>‹#›</a:t>
            </a:fld>
            <a:endParaRPr lang="en-US"/>
          </a:p>
        </p:txBody>
      </p:sp>
    </p:spTree>
    <p:extLst>
      <p:ext uri="{BB962C8B-B14F-4D97-AF65-F5344CB8AC3E}">
        <p14:creationId xmlns:p14="http://schemas.microsoft.com/office/powerpoint/2010/main" val="18126389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and Photo Righ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11449" y="866879"/>
            <a:ext cx="3217768" cy="1162498"/>
          </a:xfrm>
        </p:spPr>
        <p:txBody>
          <a:bodyPr anchor="t" anchorCtr="0"/>
          <a:lstStyle>
            <a:lvl1pPr>
              <a:defRPr sz="3177"/>
            </a:lvl1pPr>
          </a:lstStyle>
          <a:p>
            <a:r>
              <a:rPr lang="en-US" dirty="0"/>
              <a:t>Headline Copy Goes Here</a:t>
            </a:r>
          </a:p>
        </p:txBody>
      </p:sp>
      <p:sp>
        <p:nvSpPr>
          <p:cNvPr id="7" name="Content Placeholder 2"/>
          <p:cNvSpPr>
            <a:spLocks noGrp="1"/>
          </p:cNvSpPr>
          <p:nvPr>
            <p:ph idx="1"/>
          </p:nvPr>
        </p:nvSpPr>
        <p:spPr>
          <a:xfrm>
            <a:off x="411449" y="2693172"/>
            <a:ext cx="3217767" cy="134857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0"/>
            <a:r>
              <a:rPr lang="en-US" dirty="0"/>
              <a:t>Click to edit Master text styles</a:t>
            </a:r>
          </a:p>
          <a:p>
            <a:pPr lvl="0"/>
            <a:r>
              <a:rPr lang="en-US" dirty="0"/>
              <a:t>Click to edit Master text styles</a:t>
            </a:r>
          </a:p>
          <a:p>
            <a:pPr lvl="0"/>
            <a:r>
              <a:rPr lang="en-US" dirty="0"/>
              <a:t>Click to edit Master text styles</a:t>
            </a:r>
          </a:p>
        </p:txBody>
      </p:sp>
      <p:sp>
        <p:nvSpPr>
          <p:cNvPr id="8" name="Picture Placeholder 9"/>
          <p:cNvSpPr>
            <a:spLocks noGrp="1"/>
          </p:cNvSpPr>
          <p:nvPr>
            <p:ph type="pic" sz="quarter" idx="13" hasCustomPrompt="1"/>
          </p:nvPr>
        </p:nvSpPr>
        <p:spPr>
          <a:xfrm>
            <a:off x="4040665" y="0"/>
            <a:ext cx="5103336" cy="6858000"/>
          </a:xfrm>
        </p:spPr>
        <p:txBody>
          <a:bodyPr anchor="ctr" anchorCtr="0">
            <a:noAutofit/>
          </a:bodyPr>
          <a:lstStyle>
            <a:lvl1pPr marL="0" indent="0" algn="ctr">
              <a:buNone/>
              <a:defRPr>
                <a:solidFill>
                  <a:schemeClr val="tx1"/>
                </a:solidFill>
              </a:defRPr>
            </a:lvl1pPr>
          </a:lstStyle>
          <a:p>
            <a:r>
              <a:rPr lang="en-US" dirty="0"/>
              <a:t>Click to insert photo</a:t>
            </a:r>
          </a:p>
        </p:txBody>
      </p:sp>
    </p:spTree>
    <p:extLst>
      <p:ext uri="{BB962C8B-B14F-4D97-AF65-F5344CB8AC3E}">
        <p14:creationId xmlns:p14="http://schemas.microsoft.com/office/powerpoint/2010/main" val="250612990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and 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14785" y="866879"/>
            <a:ext cx="3217768" cy="1162498"/>
          </a:xfrm>
        </p:spPr>
        <p:txBody>
          <a:bodyPr anchor="t" anchorCtr="0"/>
          <a:lstStyle>
            <a:lvl1pPr>
              <a:defRPr sz="3177"/>
            </a:lvl1pPr>
          </a:lstStyle>
          <a:p>
            <a:r>
              <a:rPr lang="en-US" dirty="0"/>
              <a:t>Headline Copy Goes Here</a:t>
            </a:r>
          </a:p>
        </p:txBody>
      </p:sp>
      <p:sp>
        <p:nvSpPr>
          <p:cNvPr id="3" name="Content Placeholder 2"/>
          <p:cNvSpPr>
            <a:spLocks noGrp="1"/>
          </p:cNvSpPr>
          <p:nvPr>
            <p:ph idx="1"/>
          </p:nvPr>
        </p:nvSpPr>
        <p:spPr>
          <a:xfrm>
            <a:off x="5514785" y="2693172"/>
            <a:ext cx="3217767" cy="134857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0"/>
            <a:r>
              <a:rPr lang="en-US" dirty="0"/>
              <a:t>Click to edit Master text styles</a:t>
            </a:r>
          </a:p>
          <a:p>
            <a:pPr lvl="0"/>
            <a:r>
              <a:rPr lang="en-US" dirty="0"/>
              <a:t>Click to edit Master text styles</a:t>
            </a:r>
          </a:p>
          <a:p>
            <a:pPr lvl="0"/>
            <a:r>
              <a:rPr lang="en-US" dirty="0"/>
              <a:t>Click to edit Master text styles</a:t>
            </a:r>
          </a:p>
        </p:txBody>
      </p:sp>
      <p:sp>
        <p:nvSpPr>
          <p:cNvPr id="10" name="Picture Placeholder 9"/>
          <p:cNvSpPr>
            <a:spLocks noGrp="1"/>
          </p:cNvSpPr>
          <p:nvPr>
            <p:ph type="pic" sz="quarter" idx="13" hasCustomPrompt="1"/>
          </p:nvPr>
        </p:nvSpPr>
        <p:spPr>
          <a:xfrm>
            <a:off x="1" y="0"/>
            <a:ext cx="5103336" cy="6858000"/>
          </a:xfrm>
        </p:spPr>
        <p:txBody>
          <a:bodyPr anchor="ctr" anchorCtr="0">
            <a:noAutofit/>
          </a:bodyPr>
          <a:lstStyle>
            <a:lvl1pPr marL="0" indent="0" algn="ctr">
              <a:buNone/>
              <a:defRPr>
                <a:solidFill>
                  <a:schemeClr val="tx1"/>
                </a:solidFill>
              </a:defRPr>
            </a:lvl1pPr>
          </a:lstStyle>
          <a:p>
            <a:r>
              <a:rPr lang="en-US" dirty="0"/>
              <a:t>Click to insert photo</a:t>
            </a:r>
          </a:p>
        </p:txBody>
      </p:sp>
    </p:spTree>
    <p:extLst>
      <p:ext uri="{BB962C8B-B14F-4D97-AF65-F5344CB8AC3E}">
        <p14:creationId xmlns:p14="http://schemas.microsoft.com/office/powerpoint/2010/main" val="77572754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hoto and Header">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5647765"/>
          </a:xfrm>
        </p:spPr>
        <p:txBody>
          <a:bodyPr anchor="ctr" anchorCtr="0">
            <a:noAutofit/>
          </a:bodyPr>
          <a:lstStyle>
            <a:lvl1pPr marL="0" indent="0" algn="ctr">
              <a:buNone/>
              <a:defRPr baseline="0"/>
            </a:lvl1pPr>
          </a:lstStyle>
          <a:p>
            <a:r>
              <a:rPr lang="en-US" dirty="0"/>
              <a:t>Click to insert photo</a:t>
            </a:r>
          </a:p>
        </p:txBody>
      </p:sp>
      <p:sp>
        <p:nvSpPr>
          <p:cNvPr id="11" name="Title Placeholder 1"/>
          <p:cNvSpPr>
            <a:spLocks noGrp="1"/>
          </p:cNvSpPr>
          <p:nvPr>
            <p:ph type="title" hasCustomPrompt="1"/>
          </p:nvPr>
        </p:nvSpPr>
        <p:spPr>
          <a:xfrm>
            <a:off x="264987" y="5871797"/>
            <a:ext cx="8614026" cy="550539"/>
          </a:xfrm>
          <a:prstGeom prst="rect">
            <a:avLst/>
          </a:prstGeom>
        </p:spPr>
        <p:txBody>
          <a:bodyPr vert="horz" wrap="square" lIns="101858" tIns="50929" rIns="101858" bIns="50929" rtlCol="0" anchor="t" anchorCtr="0">
            <a:spAutoFit/>
          </a:bodyPr>
          <a:lstStyle>
            <a:lvl1pPr>
              <a:defRPr sz="2909"/>
            </a:lvl1pPr>
          </a:lstStyle>
          <a:p>
            <a:r>
              <a:rPr lang="en-US" dirty="0"/>
              <a:t>Headline Copy Here</a:t>
            </a:r>
          </a:p>
        </p:txBody>
      </p:sp>
    </p:spTree>
    <p:extLst>
      <p:ext uri="{BB962C8B-B14F-4D97-AF65-F5344CB8AC3E}">
        <p14:creationId xmlns:p14="http://schemas.microsoft.com/office/powerpoint/2010/main" val="9784637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6858000"/>
          </a:xfrm>
        </p:spPr>
        <p:txBody>
          <a:bodyPr anchor="ctr" anchorCtr="0">
            <a:noAutofit/>
          </a:bodyPr>
          <a:lstStyle>
            <a:lvl1pPr marL="0" indent="0" algn="ctr">
              <a:buNone/>
              <a:defRPr baseline="0"/>
            </a:lvl1pPr>
          </a:lstStyle>
          <a:p>
            <a:r>
              <a:rPr lang="en-US" dirty="0"/>
              <a:t>Click to insert photo</a:t>
            </a:r>
          </a:p>
        </p:txBody>
      </p:sp>
    </p:spTree>
    <p:extLst>
      <p:ext uri="{BB962C8B-B14F-4D97-AF65-F5344CB8AC3E}">
        <p14:creationId xmlns:p14="http://schemas.microsoft.com/office/powerpoint/2010/main" val="367900744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rt and Content">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6055167" y="2044932"/>
            <a:ext cx="2673197" cy="886144"/>
          </a:xfrm>
          <a:prstGeom prst="rect">
            <a:avLst/>
          </a:prstGeom>
        </p:spPr>
        <p:txBody>
          <a:bodyPr vert="horz" wrap="square" lIns="101858" tIns="50929" rIns="101858" bIns="50929" rtlCol="0" anchor="t" anchorCtr="0">
            <a:spAutoFit/>
          </a:bodyPr>
          <a:lstStyle>
            <a:lvl1pPr>
              <a:defRPr sz="2545"/>
            </a:lvl1pPr>
          </a:lstStyle>
          <a:p>
            <a:r>
              <a:rPr lang="en-US" dirty="0"/>
              <a:t>Headline Copy Goes Here</a:t>
            </a:r>
          </a:p>
        </p:txBody>
      </p:sp>
      <p:sp>
        <p:nvSpPr>
          <p:cNvPr id="4" name="Text Placeholder 3"/>
          <p:cNvSpPr>
            <a:spLocks noGrp="1"/>
          </p:cNvSpPr>
          <p:nvPr>
            <p:ph type="body" sz="quarter" idx="11"/>
          </p:nvPr>
        </p:nvSpPr>
        <p:spPr>
          <a:xfrm>
            <a:off x="6055167" y="3290748"/>
            <a:ext cx="2673197" cy="372731"/>
          </a:xfrm>
        </p:spPr>
        <p:txBody>
          <a:bodyPr wrap="square">
            <a:spAutoFit/>
          </a:bodyPr>
          <a:lstStyle>
            <a:lvl1pPr marL="0" indent="0" algn="l">
              <a:lnSpc>
                <a:spcPct val="114000"/>
              </a:lnSpc>
              <a:buNone/>
              <a:defRPr/>
            </a:lvl1pPr>
          </a:lstStyle>
          <a:p>
            <a:pPr lvl="0"/>
            <a:r>
              <a:rPr lang="en-US" dirty="0"/>
              <a:t>Click to edit Master text styles</a:t>
            </a:r>
          </a:p>
        </p:txBody>
      </p:sp>
      <p:sp>
        <p:nvSpPr>
          <p:cNvPr id="3" name="Chart Placeholder 2"/>
          <p:cNvSpPr>
            <a:spLocks noGrp="1"/>
          </p:cNvSpPr>
          <p:nvPr>
            <p:ph type="chart" sz="quarter" idx="12" hasCustomPrompt="1"/>
          </p:nvPr>
        </p:nvSpPr>
        <p:spPr>
          <a:xfrm>
            <a:off x="839933" y="1273270"/>
            <a:ext cx="4541694" cy="4408467"/>
          </a:xfrm>
        </p:spPr>
        <p:txBody>
          <a:bodyPr anchor="ctr" anchorCtr="0">
            <a:normAutofit/>
          </a:bodyPr>
          <a:lstStyle>
            <a:lvl1pPr marL="0" indent="0" algn="ctr">
              <a:buNone/>
              <a:defRPr/>
            </a:lvl1pPr>
          </a:lstStyle>
          <a:p>
            <a:r>
              <a:rPr lang="en-US" dirty="0"/>
              <a:t>Click to add chart</a:t>
            </a:r>
          </a:p>
        </p:txBody>
      </p:sp>
      <p:grpSp>
        <p:nvGrpSpPr>
          <p:cNvPr id="5" name="Group 4"/>
          <p:cNvGrpSpPr/>
          <p:nvPr userDrawn="1"/>
        </p:nvGrpSpPr>
        <p:grpSpPr>
          <a:xfrm>
            <a:off x="0" y="6505015"/>
            <a:ext cx="9144000" cy="352987"/>
            <a:chOff x="0" y="7372350"/>
            <a:chExt cx="13817600" cy="400052"/>
          </a:xfrm>
        </p:grpSpPr>
        <p:sp>
          <p:nvSpPr>
            <p:cNvPr id="6" name="Rectangle 5"/>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1"/>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8" name="Rectangle 7"/>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1"/>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Tree>
    <p:extLst>
      <p:ext uri="{BB962C8B-B14F-4D97-AF65-F5344CB8AC3E}">
        <p14:creationId xmlns:p14="http://schemas.microsoft.com/office/powerpoint/2010/main" val="29206310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3915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Footer">
    <p:spTree>
      <p:nvGrpSpPr>
        <p:cNvPr id="1" name=""/>
        <p:cNvGrpSpPr/>
        <p:nvPr/>
      </p:nvGrpSpPr>
      <p:grpSpPr>
        <a:xfrm>
          <a:off x="0" y="0"/>
          <a:ext cx="0" cy="0"/>
          <a:chOff x="0" y="0"/>
          <a:chExt cx="0" cy="0"/>
        </a:xfrm>
      </p:grpSpPr>
      <p:grpSp>
        <p:nvGrpSpPr>
          <p:cNvPr id="5" name="Group 4"/>
          <p:cNvGrpSpPr/>
          <p:nvPr userDrawn="1"/>
        </p:nvGrpSpPr>
        <p:grpSpPr>
          <a:xfrm>
            <a:off x="0" y="6505015"/>
            <a:ext cx="9144000" cy="352987"/>
            <a:chOff x="0" y="7372350"/>
            <a:chExt cx="13817600" cy="400052"/>
          </a:xfrm>
        </p:grpSpPr>
        <p:sp>
          <p:nvSpPr>
            <p:cNvPr id="6" name="Rectangle 5"/>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1"/>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8" name="Rectangle 7"/>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1"/>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Tree>
    <p:extLst>
      <p:ext uri="{BB962C8B-B14F-4D97-AF65-F5344CB8AC3E}">
        <p14:creationId xmlns:p14="http://schemas.microsoft.com/office/powerpoint/2010/main" val="9423014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Green">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9537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losing Green Dots">
    <p:bg>
      <p:bgPr>
        <a:solidFill>
          <a:schemeClr val="tx2"/>
        </a:solidFill>
        <a:effectLst/>
      </p:bgPr>
    </p:bg>
    <p:spTree>
      <p:nvGrpSpPr>
        <p:cNvPr id="1" name=""/>
        <p:cNvGrpSpPr/>
        <p:nvPr/>
      </p:nvGrpSpPr>
      <p:grpSpPr>
        <a:xfrm>
          <a:off x="0" y="0"/>
          <a:ext cx="0" cy="0"/>
          <a:chOff x="0" y="0"/>
          <a:chExt cx="0" cy="0"/>
        </a:xfrm>
      </p:grpSpPr>
      <p:sp>
        <p:nvSpPr>
          <p:cNvPr id="11" name="Title 1"/>
          <p:cNvSpPr txBox="1">
            <a:spLocks/>
          </p:cNvSpPr>
          <p:nvPr userDrawn="1"/>
        </p:nvSpPr>
        <p:spPr>
          <a:xfrm>
            <a:off x="482654" y="3949575"/>
            <a:ext cx="8312726" cy="733271"/>
          </a:xfrm>
          <a:prstGeom prst="rect">
            <a:avLst/>
          </a:prstGeom>
        </p:spPr>
        <p:txBody>
          <a:bodyPr vert="horz" lIns="60512" tIns="60512" rIns="60512" bIns="60512" rtlCol="0" anchor="b" anchorCtr="0">
            <a:spAutoFit/>
          </a:bodyPr>
          <a:lstStyle>
            <a:lvl1pPr algn="l" defTabSz="509292" rtl="0" eaLnBrk="1" latinLnBrk="0" hangingPunct="1">
              <a:spcBef>
                <a:spcPct val="0"/>
              </a:spcBef>
              <a:buNone/>
              <a:defRPr sz="4000" kern="1200">
                <a:solidFill>
                  <a:schemeClr val="tx1"/>
                </a:solidFill>
                <a:latin typeface="Century Gothic" charset="0"/>
                <a:ea typeface="Century Gothic" charset="0"/>
                <a:cs typeface="Century Gothic" charset="0"/>
              </a:defRPr>
            </a:lvl1pPr>
          </a:lstStyle>
          <a:p>
            <a:r>
              <a:rPr lang="en-US" sz="3971" b="0" i="0" dirty="0">
                <a:solidFill>
                  <a:schemeClr val="bg1"/>
                </a:solidFill>
                <a:latin typeface="Vitesse Light" charset="0"/>
                <a:ea typeface="Vitesse Light" charset="0"/>
                <a:cs typeface="Vitesse Light" charset="0"/>
              </a:rPr>
              <a:t>Thank you</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6240" r="31394"/>
          <a:stretch/>
        </p:blipFill>
        <p:spPr>
          <a:xfrm>
            <a:off x="5563252" y="0"/>
            <a:ext cx="3580749" cy="6676068"/>
          </a:xfrm>
          <a:prstGeom prst="rect">
            <a:avLst/>
          </a:prstGeom>
        </p:spPr>
      </p:pic>
      <p:cxnSp>
        <p:nvCxnSpPr>
          <p:cNvPr id="13" name="Straight Connector 12"/>
          <p:cNvCxnSpPr/>
          <p:nvPr userDrawn="1"/>
        </p:nvCxnSpPr>
        <p:spPr>
          <a:xfrm>
            <a:off x="583506" y="5238334"/>
            <a:ext cx="602999"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0452" y="5577300"/>
            <a:ext cx="2329703" cy="694786"/>
          </a:xfrm>
          <a:prstGeom prst="rect">
            <a:avLst/>
          </a:prstGeom>
        </p:spPr>
      </p:pic>
    </p:spTree>
    <p:extLst>
      <p:ext uri="{BB962C8B-B14F-4D97-AF65-F5344CB8AC3E}">
        <p14:creationId xmlns:p14="http://schemas.microsoft.com/office/powerpoint/2010/main" val="283289395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losing Green Ram">
    <p:bg>
      <p:bgPr>
        <a:solidFill>
          <a:schemeClr val="tx2"/>
        </a:solidFill>
        <a:effectLst/>
      </p:bgPr>
    </p:bg>
    <p:spTree>
      <p:nvGrpSpPr>
        <p:cNvPr id="1" name=""/>
        <p:cNvGrpSpPr/>
        <p:nvPr/>
      </p:nvGrpSpPr>
      <p:grpSpPr>
        <a:xfrm>
          <a:off x="0" y="0"/>
          <a:ext cx="0" cy="0"/>
          <a:chOff x="0" y="0"/>
          <a:chExt cx="0" cy="0"/>
        </a:xfrm>
      </p:grpSpPr>
      <p:sp>
        <p:nvSpPr>
          <p:cNvPr id="11" name="Title 1"/>
          <p:cNvSpPr txBox="1">
            <a:spLocks/>
          </p:cNvSpPr>
          <p:nvPr userDrawn="1"/>
        </p:nvSpPr>
        <p:spPr>
          <a:xfrm>
            <a:off x="482654" y="3949575"/>
            <a:ext cx="8312726" cy="733271"/>
          </a:xfrm>
          <a:prstGeom prst="rect">
            <a:avLst/>
          </a:prstGeom>
        </p:spPr>
        <p:txBody>
          <a:bodyPr vert="horz" lIns="60512" tIns="60512" rIns="60512" bIns="60512" rtlCol="0" anchor="b" anchorCtr="0">
            <a:spAutoFit/>
          </a:bodyPr>
          <a:lstStyle>
            <a:lvl1pPr algn="l" defTabSz="509292" rtl="0" eaLnBrk="1" latinLnBrk="0" hangingPunct="1">
              <a:spcBef>
                <a:spcPct val="0"/>
              </a:spcBef>
              <a:buNone/>
              <a:defRPr sz="4000" kern="1200">
                <a:solidFill>
                  <a:schemeClr val="tx1"/>
                </a:solidFill>
                <a:latin typeface="Century Gothic" charset="0"/>
                <a:ea typeface="Century Gothic" charset="0"/>
                <a:cs typeface="Century Gothic" charset="0"/>
              </a:defRPr>
            </a:lvl1pPr>
          </a:lstStyle>
          <a:p>
            <a:r>
              <a:rPr lang="en-US" sz="3971" b="0" i="0" dirty="0">
                <a:solidFill>
                  <a:schemeClr val="bg1"/>
                </a:solidFill>
                <a:latin typeface="Vitesse Light" charset="0"/>
                <a:ea typeface="Vitesse Light" charset="0"/>
                <a:cs typeface="Vitesse Light" charset="0"/>
              </a:rPr>
              <a:t>Thank you</a:t>
            </a:r>
          </a:p>
        </p:txBody>
      </p:sp>
      <p:cxnSp>
        <p:nvCxnSpPr>
          <p:cNvPr id="13" name="Straight Connector 12"/>
          <p:cNvCxnSpPr/>
          <p:nvPr userDrawn="1"/>
        </p:nvCxnSpPr>
        <p:spPr>
          <a:xfrm>
            <a:off x="583506" y="5238334"/>
            <a:ext cx="602999"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rotWithShape="1">
          <a:blip r:embed="rId2" cstate="hqprint">
            <a:alphaModFix amt="8000"/>
            <a:extLst>
              <a:ext uri="{28A0092B-C50C-407E-A947-70E740481C1C}">
                <a14:useLocalDpi xmlns:a14="http://schemas.microsoft.com/office/drawing/2010/main"/>
              </a:ext>
            </a:extLst>
          </a:blip>
          <a:srcRect t="14710" r="30639" b="6933"/>
          <a:stretch/>
        </p:blipFill>
        <p:spPr>
          <a:xfrm>
            <a:off x="4591003" y="-1"/>
            <a:ext cx="4552997" cy="6858001"/>
          </a:xfrm>
          <a:prstGeom prst="rect">
            <a:avLst/>
          </a:prstGeom>
        </p:spPr>
      </p:pic>
      <p:sp>
        <p:nvSpPr>
          <p:cNvPr id="4" name="TextBox 3">
            <a:extLst>
              <a:ext uri="{FF2B5EF4-FFF2-40B4-BE49-F238E27FC236}">
                <a16:creationId xmlns:a16="http://schemas.microsoft.com/office/drawing/2014/main" id="{C74F23FB-2AA9-49B4-B368-09071401E7EB}"/>
              </a:ext>
            </a:extLst>
          </p:cNvPr>
          <p:cNvSpPr txBox="1"/>
          <p:nvPr userDrawn="1"/>
        </p:nvSpPr>
        <p:spPr>
          <a:xfrm>
            <a:off x="574045" y="5509093"/>
            <a:ext cx="2148345" cy="642099"/>
          </a:xfrm>
          <a:prstGeom prst="rect">
            <a:avLst/>
          </a:prstGeom>
          <a:noFill/>
        </p:spPr>
        <p:txBody>
          <a:bodyPr wrap="none" rtlCol="0">
            <a:spAutoFit/>
          </a:bodyPr>
          <a:lstStyle/>
          <a:p>
            <a:r>
              <a:rPr lang="en-US" sz="1191" dirty="0">
                <a:solidFill>
                  <a:schemeClr val="bg1"/>
                </a:solidFill>
              </a:rPr>
              <a:t>iamhelp@colostate.edu</a:t>
            </a:r>
          </a:p>
          <a:p>
            <a:r>
              <a:rPr lang="en-US" sz="1191" dirty="0">
                <a:solidFill>
                  <a:schemeClr val="bg1"/>
                </a:solidFill>
              </a:rPr>
              <a:t>Gregory.Vogl@colostate.edu</a:t>
            </a:r>
          </a:p>
          <a:p>
            <a:endParaRPr lang="en-US" sz="1191" dirty="0"/>
          </a:p>
        </p:txBody>
      </p:sp>
      <p:pic>
        <p:nvPicPr>
          <p:cNvPr id="9" name="Picture 8" descr="&#10;">
            <a:extLst>
              <a:ext uri="{FF2B5EF4-FFF2-40B4-BE49-F238E27FC236}">
                <a16:creationId xmlns:a16="http://schemas.microsoft.com/office/drawing/2014/main" id="{013493A0-0852-4338-8DB9-B25C890F08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62135" y="4867476"/>
            <a:ext cx="2816058" cy="1339444"/>
          </a:xfrm>
          <a:prstGeom prst="rect">
            <a:avLst/>
          </a:prstGeom>
        </p:spPr>
      </p:pic>
    </p:spTree>
    <p:extLst>
      <p:ext uri="{BB962C8B-B14F-4D97-AF65-F5344CB8AC3E}">
        <p14:creationId xmlns:p14="http://schemas.microsoft.com/office/powerpoint/2010/main" val="108810737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054141-682C-4285-BE10-9FFDD6D38DC8}" type="datetime1">
              <a:rPr lang="en-US" smtClean="0"/>
              <a:t>1/12/2022</a:t>
            </a:fld>
            <a:endParaRPr lang="en-US"/>
          </a:p>
        </p:txBody>
      </p:sp>
      <p:sp>
        <p:nvSpPr>
          <p:cNvPr id="4" name="Footer Placeholder 3"/>
          <p:cNvSpPr>
            <a:spLocks noGrp="1"/>
          </p:cNvSpPr>
          <p:nvPr>
            <p:ph type="ftr" sz="quarter" idx="11"/>
          </p:nvPr>
        </p:nvSpPr>
        <p:spPr>
          <a:xfrm>
            <a:off x="3028950" y="1"/>
            <a:ext cx="3086100" cy="365125"/>
          </a:xfrm>
        </p:spPr>
        <p:txBody>
          <a:bodyPr/>
          <a:lstStyle/>
          <a:p>
            <a:r>
              <a:rPr lang="en-US"/>
              <a:t>Web Application Security</a:t>
            </a:r>
          </a:p>
        </p:txBody>
      </p:sp>
      <p:sp>
        <p:nvSpPr>
          <p:cNvPr id="5" name="Slide Number Placeholder 4"/>
          <p:cNvSpPr>
            <a:spLocks noGrp="1"/>
          </p:cNvSpPr>
          <p:nvPr>
            <p:ph type="sldNum" sz="quarter" idx="12"/>
          </p:nvPr>
        </p:nvSpPr>
        <p:spPr/>
        <p:txBody>
          <a:bodyPr/>
          <a:lstStyle/>
          <a:p>
            <a:fld id="{CC7AE247-7729-4965-B2E6-E9A58CA7725B}" type="slidenum">
              <a:rPr lang="en-US" smtClean="0"/>
              <a:t>‹#›</a:t>
            </a:fld>
            <a:endParaRPr lang="en-US"/>
          </a:p>
        </p:txBody>
      </p:sp>
    </p:spTree>
    <p:extLst>
      <p:ext uri="{BB962C8B-B14F-4D97-AF65-F5344CB8AC3E}">
        <p14:creationId xmlns:p14="http://schemas.microsoft.com/office/powerpoint/2010/main" val="30641435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losing White">
    <p:spTree>
      <p:nvGrpSpPr>
        <p:cNvPr id="1" name=""/>
        <p:cNvGrpSpPr/>
        <p:nvPr/>
      </p:nvGrpSpPr>
      <p:grpSpPr>
        <a:xfrm>
          <a:off x="0" y="0"/>
          <a:ext cx="0" cy="0"/>
          <a:chOff x="0" y="0"/>
          <a:chExt cx="0" cy="0"/>
        </a:xfrm>
      </p:grpSpPr>
      <p:sp>
        <p:nvSpPr>
          <p:cNvPr id="5" name="Title 1"/>
          <p:cNvSpPr txBox="1">
            <a:spLocks/>
          </p:cNvSpPr>
          <p:nvPr userDrawn="1"/>
        </p:nvSpPr>
        <p:spPr>
          <a:xfrm>
            <a:off x="482654" y="3949198"/>
            <a:ext cx="8312726" cy="733271"/>
          </a:xfrm>
          <a:prstGeom prst="rect">
            <a:avLst/>
          </a:prstGeom>
        </p:spPr>
        <p:txBody>
          <a:bodyPr vert="horz" lIns="60512" tIns="60512" rIns="60512" bIns="60512" rtlCol="0" anchor="b" anchorCtr="0">
            <a:spAutoFit/>
          </a:bodyPr>
          <a:lstStyle>
            <a:lvl1pPr algn="l" defTabSz="509292" rtl="0" eaLnBrk="1" latinLnBrk="0" hangingPunct="1">
              <a:spcBef>
                <a:spcPct val="0"/>
              </a:spcBef>
              <a:buNone/>
              <a:defRPr sz="4000" kern="1200">
                <a:solidFill>
                  <a:schemeClr val="tx1"/>
                </a:solidFill>
                <a:latin typeface="Century Gothic" charset="0"/>
                <a:ea typeface="Century Gothic" charset="0"/>
                <a:cs typeface="Century Gothic" charset="0"/>
              </a:defRPr>
            </a:lvl1pPr>
          </a:lstStyle>
          <a:p>
            <a:r>
              <a:rPr lang="en-US" sz="3971" b="0" i="0" dirty="0">
                <a:solidFill>
                  <a:schemeClr val="tx2"/>
                </a:solidFill>
                <a:latin typeface="Vitesse Light" charset="0"/>
                <a:ea typeface="Vitesse Light" charset="0"/>
                <a:cs typeface="Vitesse Light" charset="0"/>
              </a:rPr>
              <a:t>Thank you</a:t>
            </a:r>
          </a:p>
        </p:txBody>
      </p:sp>
      <p:cxnSp>
        <p:nvCxnSpPr>
          <p:cNvPr id="6" name="Straight Connector 5"/>
          <p:cNvCxnSpPr/>
          <p:nvPr userDrawn="1"/>
        </p:nvCxnSpPr>
        <p:spPr>
          <a:xfrm>
            <a:off x="583506" y="5237957"/>
            <a:ext cx="602999"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52" y="5577301"/>
            <a:ext cx="2329703" cy="694785"/>
          </a:xfrm>
          <a:prstGeom prst="rect">
            <a:avLst/>
          </a:prstGeom>
        </p:spPr>
      </p:pic>
    </p:spTree>
    <p:extLst>
      <p:ext uri="{BB962C8B-B14F-4D97-AF65-F5344CB8AC3E}">
        <p14:creationId xmlns:p14="http://schemas.microsoft.com/office/powerpoint/2010/main" val="137662901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0DD49-0B91-487C-8031-D12B1B2881A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8D5874B-8DB4-479E-8B36-13A5B6AD2F5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AB3E1C7-E636-478B-8599-ACC33DC531F1}"/>
              </a:ext>
            </a:extLst>
          </p:cNvPr>
          <p:cNvSpPr>
            <a:spLocks noGrp="1"/>
          </p:cNvSpPr>
          <p:nvPr>
            <p:ph type="dt" sz="half" idx="10"/>
          </p:nvPr>
        </p:nvSpPr>
        <p:spPr/>
        <p:txBody>
          <a:bodyPr/>
          <a:lstStyle/>
          <a:p>
            <a:fld id="{BA453A91-8780-47D3-891F-6A443CD40B5B}" type="datetimeFigureOut">
              <a:rPr lang="en-US" smtClean="0"/>
              <a:t>1/12/2022</a:t>
            </a:fld>
            <a:endParaRPr lang="en-US"/>
          </a:p>
        </p:txBody>
      </p:sp>
      <p:sp>
        <p:nvSpPr>
          <p:cNvPr id="5" name="Footer Placeholder 4">
            <a:extLst>
              <a:ext uri="{FF2B5EF4-FFF2-40B4-BE49-F238E27FC236}">
                <a16:creationId xmlns:a16="http://schemas.microsoft.com/office/drawing/2014/main" id="{48D83782-39FB-466D-BDA5-A0407335C8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903903-CC92-47F0-B9F6-14B60E204615}"/>
              </a:ext>
            </a:extLst>
          </p:cNvPr>
          <p:cNvSpPr>
            <a:spLocks noGrp="1"/>
          </p:cNvSpPr>
          <p:nvPr>
            <p:ph type="sldNum" sz="quarter" idx="12"/>
          </p:nvPr>
        </p:nvSpPr>
        <p:spPr/>
        <p:txBody>
          <a:bodyPr/>
          <a:lstStyle/>
          <a:p>
            <a:fld id="{140A541E-56D6-49B8-8BFC-C06892FFB464}" type="slidenum">
              <a:rPr lang="en-US" smtClean="0"/>
              <a:t>‹#›</a:t>
            </a:fld>
            <a:endParaRPr lang="en-US"/>
          </a:p>
        </p:txBody>
      </p:sp>
    </p:spTree>
    <p:extLst>
      <p:ext uri="{BB962C8B-B14F-4D97-AF65-F5344CB8AC3E}">
        <p14:creationId xmlns:p14="http://schemas.microsoft.com/office/powerpoint/2010/main" val="39332863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7F740-4525-4C63-AAF0-616398525B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F9EA3F-8F7C-4CB5-9AD3-440FAAA729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972BE8-E901-481A-8335-75DF89881CE5}"/>
              </a:ext>
            </a:extLst>
          </p:cNvPr>
          <p:cNvSpPr>
            <a:spLocks noGrp="1"/>
          </p:cNvSpPr>
          <p:nvPr>
            <p:ph type="dt" sz="half" idx="10"/>
          </p:nvPr>
        </p:nvSpPr>
        <p:spPr/>
        <p:txBody>
          <a:bodyPr/>
          <a:lstStyle/>
          <a:p>
            <a:fld id="{BA453A91-8780-47D3-891F-6A443CD40B5B}" type="datetimeFigureOut">
              <a:rPr lang="en-US" smtClean="0"/>
              <a:t>1/12/2022</a:t>
            </a:fld>
            <a:endParaRPr lang="en-US"/>
          </a:p>
        </p:txBody>
      </p:sp>
      <p:sp>
        <p:nvSpPr>
          <p:cNvPr id="5" name="Footer Placeholder 4">
            <a:extLst>
              <a:ext uri="{FF2B5EF4-FFF2-40B4-BE49-F238E27FC236}">
                <a16:creationId xmlns:a16="http://schemas.microsoft.com/office/drawing/2014/main" id="{015283CE-0F50-48F7-A7F7-BD288BCE29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0E055C-4461-4AB3-B8C2-D537C43194DE}"/>
              </a:ext>
            </a:extLst>
          </p:cNvPr>
          <p:cNvSpPr>
            <a:spLocks noGrp="1"/>
          </p:cNvSpPr>
          <p:nvPr>
            <p:ph type="sldNum" sz="quarter" idx="12"/>
          </p:nvPr>
        </p:nvSpPr>
        <p:spPr/>
        <p:txBody>
          <a:bodyPr/>
          <a:lstStyle/>
          <a:p>
            <a:fld id="{140A541E-56D6-49B8-8BFC-C06892FFB464}" type="slidenum">
              <a:rPr lang="en-US" smtClean="0"/>
              <a:t>‹#›</a:t>
            </a:fld>
            <a:endParaRPr lang="en-US"/>
          </a:p>
        </p:txBody>
      </p:sp>
    </p:spTree>
    <p:extLst>
      <p:ext uri="{BB962C8B-B14F-4D97-AF65-F5344CB8AC3E}">
        <p14:creationId xmlns:p14="http://schemas.microsoft.com/office/powerpoint/2010/main" val="26875325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00F2C-7E63-42AB-A6CA-4DD7F2246CE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2CC4042-DE91-44EA-8FEF-0FBFE765516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4324B9-A4A2-4E87-BA43-4F9F7478F2D6}"/>
              </a:ext>
            </a:extLst>
          </p:cNvPr>
          <p:cNvSpPr>
            <a:spLocks noGrp="1"/>
          </p:cNvSpPr>
          <p:nvPr>
            <p:ph type="dt" sz="half" idx="10"/>
          </p:nvPr>
        </p:nvSpPr>
        <p:spPr/>
        <p:txBody>
          <a:bodyPr/>
          <a:lstStyle/>
          <a:p>
            <a:fld id="{BA453A91-8780-47D3-891F-6A443CD40B5B}" type="datetimeFigureOut">
              <a:rPr lang="en-US" smtClean="0"/>
              <a:t>1/12/2022</a:t>
            </a:fld>
            <a:endParaRPr lang="en-US"/>
          </a:p>
        </p:txBody>
      </p:sp>
      <p:sp>
        <p:nvSpPr>
          <p:cNvPr id="5" name="Footer Placeholder 4">
            <a:extLst>
              <a:ext uri="{FF2B5EF4-FFF2-40B4-BE49-F238E27FC236}">
                <a16:creationId xmlns:a16="http://schemas.microsoft.com/office/drawing/2014/main" id="{2DDDEDBE-D6FF-45CC-AC16-51350E2394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69D9-8D6E-4FC3-85E8-72563A462954}"/>
              </a:ext>
            </a:extLst>
          </p:cNvPr>
          <p:cNvSpPr>
            <a:spLocks noGrp="1"/>
          </p:cNvSpPr>
          <p:nvPr>
            <p:ph type="sldNum" sz="quarter" idx="12"/>
          </p:nvPr>
        </p:nvSpPr>
        <p:spPr/>
        <p:txBody>
          <a:bodyPr/>
          <a:lstStyle/>
          <a:p>
            <a:fld id="{140A541E-56D6-49B8-8BFC-C06892FFB464}" type="slidenum">
              <a:rPr lang="en-US" smtClean="0"/>
              <a:t>‹#›</a:t>
            </a:fld>
            <a:endParaRPr lang="en-US"/>
          </a:p>
        </p:txBody>
      </p:sp>
    </p:spTree>
    <p:extLst>
      <p:ext uri="{BB962C8B-B14F-4D97-AF65-F5344CB8AC3E}">
        <p14:creationId xmlns:p14="http://schemas.microsoft.com/office/powerpoint/2010/main" val="27605519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7E6C6-3CE9-40C4-8DCE-EE4F47CF9C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52FBF8-D530-4BD6-983B-CAA6A895484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169259-3F13-4627-B6BD-D825F87B98A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449C0B-6657-46B2-9EF0-BBD3488BCCCF}"/>
              </a:ext>
            </a:extLst>
          </p:cNvPr>
          <p:cNvSpPr>
            <a:spLocks noGrp="1"/>
          </p:cNvSpPr>
          <p:nvPr>
            <p:ph type="dt" sz="half" idx="10"/>
          </p:nvPr>
        </p:nvSpPr>
        <p:spPr/>
        <p:txBody>
          <a:bodyPr/>
          <a:lstStyle/>
          <a:p>
            <a:fld id="{BA453A91-8780-47D3-891F-6A443CD40B5B}" type="datetimeFigureOut">
              <a:rPr lang="en-US" smtClean="0"/>
              <a:t>1/12/2022</a:t>
            </a:fld>
            <a:endParaRPr lang="en-US"/>
          </a:p>
        </p:txBody>
      </p:sp>
      <p:sp>
        <p:nvSpPr>
          <p:cNvPr id="6" name="Footer Placeholder 5">
            <a:extLst>
              <a:ext uri="{FF2B5EF4-FFF2-40B4-BE49-F238E27FC236}">
                <a16:creationId xmlns:a16="http://schemas.microsoft.com/office/drawing/2014/main" id="{F5727B62-7B7A-443D-8696-2232971956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BB71C3-AABF-43D4-97DA-F79F83B0C1AE}"/>
              </a:ext>
            </a:extLst>
          </p:cNvPr>
          <p:cNvSpPr>
            <a:spLocks noGrp="1"/>
          </p:cNvSpPr>
          <p:nvPr>
            <p:ph type="sldNum" sz="quarter" idx="12"/>
          </p:nvPr>
        </p:nvSpPr>
        <p:spPr/>
        <p:txBody>
          <a:bodyPr/>
          <a:lstStyle/>
          <a:p>
            <a:fld id="{140A541E-56D6-49B8-8BFC-C06892FFB464}" type="slidenum">
              <a:rPr lang="en-US" smtClean="0"/>
              <a:t>‹#›</a:t>
            </a:fld>
            <a:endParaRPr lang="en-US"/>
          </a:p>
        </p:txBody>
      </p:sp>
    </p:spTree>
    <p:extLst>
      <p:ext uri="{BB962C8B-B14F-4D97-AF65-F5344CB8AC3E}">
        <p14:creationId xmlns:p14="http://schemas.microsoft.com/office/powerpoint/2010/main" val="20834635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F627A-F2ED-47E9-BCD6-4FD8F506B3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97D273-0B36-4D7D-8B6F-90A80496E40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00E59E7-2C10-44CB-933C-1AF3D38E64A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CB5B70-3C49-4C3A-A4CB-E0EB1C766C0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4FADE9A-AECF-4018-B0AA-8E34E821B56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AF8532-B424-4EFF-9849-80251653A28B}"/>
              </a:ext>
            </a:extLst>
          </p:cNvPr>
          <p:cNvSpPr>
            <a:spLocks noGrp="1"/>
          </p:cNvSpPr>
          <p:nvPr>
            <p:ph type="dt" sz="half" idx="10"/>
          </p:nvPr>
        </p:nvSpPr>
        <p:spPr/>
        <p:txBody>
          <a:bodyPr/>
          <a:lstStyle/>
          <a:p>
            <a:fld id="{BA453A91-8780-47D3-891F-6A443CD40B5B}" type="datetimeFigureOut">
              <a:rPr lang="en-US" smtClean="0"/>
              <a:t>1/12/2022</a:t>
            </a:fld>
            <a:endParaRPr lang="en-US"/>
          </a:p>
        </p:txBody>
      </p:sp>
      <p:sp>
        <p:nvSpPr>
          <p:cNvPr id="8" name="Footer Placeholder 7">
            <a:extLst>
              <a:ext uri="{FF2B5EF4-FFF2-40B4-BE49-F238E27FC236}">
                <a16:creationId xmlns:a16="http://schemas.microsoft.com/office/drawing/2014/main" id="{B094F94D-8C5C-4EFC-A7AA-7C1F3FADAC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2A6F84-81F9-43D4-9D3F-5BB18C16703E}"/>
              </a:ext>
            </a:extLst>
          </p:cNvPr>
          <p:cNvSpPr>
            <a:spLocks noGrp="1"/>
          </p:cNvSpPr>
          <p:nvPr>
            <p:ph type="sldNum" sz="quarter" idx="12"/>
          </p:nvPr>
        </p:nvSpPr>
        <p:spPr/>
        <p:txBody>
          <a:bodyPr/>
          <a:lstStyle/>
          <a:p>
            <a:fld id="{140A541E-56D6-49B8-8BFC-C06892FFB464}" type="slidenum">
              <a:rPr lang="en-US" smtClean="0"/>
              <a:t>‹#›</a:t>
            </a:fld>
            <a:endParaRPr lang="en-US"/>
          </a:p>
        </p:txBody>
      </p:sp>
    </p:spTree>
    <p:extLst>
      <p:ext uri="{BB962C8B-B14F-4D97-AF65-F5344CB8AC3E}">
        <p14:creationId xmlns:p14="http://schemas.microsoft.com/office/powerpoint/2010/main" val="36573128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16EC2-0AA5-4F2D-8F50-C66C425051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F5EC5B-0201-4572-AC4A-D7E08E569F15}"/>
              </a:ext>
            </a:extLst>
          </p:cNvPr>
          <p:cNvSpPr>
            <a:spLocks noGrp="1"/>
          </p:cNvSpPr>
          <p:nvPr>
            <p:ph type="dt" sz="half" idx="10"/>
          </p:nvPr>
        </p:nvSpPr>
        <p:spPr/>
        <p:txBody>
          <a:bodyPr/>
          <a:lstStyle/>
          <a:p>
            <a:fld id="{BA453A91-8780-47D3-891F-6A443CD40B5B}" type="datetimeFigureOut">
              <a:rPr lang="en-US" smtClean="0"/>
              <a:t>1/12/2022</a:t>
            </a:fld>
            <a:endParaRPr lang="en-US"/>
          </a:p>
        </p:txBody>
      </p:sp>
      <p:sp>
        <p:nvSpPr>
          <p:cNvPr id="4" name="Footer Placeholder 3">
            <a:extLst>
              <a:ext uri="{FF2B5EF4-FFF2-40B4-BE49-F238E27FC236}">
                <a16:creationId xmlns:a16="http://schemas.microsoft.com/office/drawing/2014/main" id="{9AF4AB98-F65B-4888-A258-658252E093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F0D4B5-94D1-4B3D-9996-9726B41EF4AF}"/>
              </a:ext>
            </a:extLst>
          </p:cNvPr>
          <p:cNvSpPr>
            <a:spLocks noGrp="1"/>
          </p:cNvSpPr>
          <p:nvPr>
            <p:ph type="sldNum" sz="quarter" idx="12"/>
          </p:nvPr>
        </p:nvSpPr>
        <p:spPr/>
        <p:txBody>
          <a:bodyPr/>
          <a:lstStyle/>
          <a:p>
            <a:fld id="{140A541E-56D6-49B8-8BFC-C06892FFB464}" type="slidenum">
              <a:rPr lang="en-US" smtClean="0"/>
              <a:t>‹#›</a:t>
            </a:fld>
            <a:endParaRPr lang="en-US"/>
          </a:p>
        </p:txBody>
      </p:sp>
    </p:spTree>
    <p:extLst>
      <p:ext uri="{BB962C8B-B14F-4D97-AF65-F5344CB8AC3E}">
        <p14:creationId xmlns:p14="http://schemas.microsoft.com/office/powerpoint/2010/main" val="20816599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5544C3-8B98-4B9D-A4A0-1EB95FFC0496}"/>
              </a:ext>
            </a:extLst>
          </p:cNvPr>
          <p:cNvSpPr>
            <a:spLocks noGrp="1"/>
          </p:cNvSpPr>
          <p:nvPr>
            <p:ph type="dt" sz="half" idx="10"/>
          </p:nvPr>
        </p:nvSpPr>
        <p:spPr/>
        <p:txBody>
          <a:bodyPr/>
          <a:lstStyle/>
          <a:p>
            <a:fld id="{BA453A91-8780-47D3-891F-6A443CD40B5B}" type="datetimeFigureOut">
              <a:rPr lang="en-US" smtClean="0"/>
              <a:t>1/12/2022</a:t>
            </a:fld>
            <a:endParaRPr lang="en-US"/>
          </a:p>
        </p:txBody>
      </p:sp>
      <p:sp>
        <p:nvSpPr>
          <p:cNvPr id="3" name="Footer Placeholder 2">
            <a:extLst>
              <a:ext uri="{FF2B5EF4-FFF2-40B4-BE49-F238E27FC236}">
                <a16:creationId xmlns:a16="http://schemas.microsoft.com/office/drawing/2014/main" id="{D86AFFE1-7B7B-4423-BF30-9238621014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A4DC1E-25DF-4E56-A748-5C5984FA2528}"/>
              </a:ext>
            </a:extLst>
          </p:cNvPr>
          <p:cNvSpPr>
            <a:spLocks noGrp="1"/>
          </p:cNvSpPr>
          <p:nvPr>
            <p:ph type="sldNum" sz="quarter" idx="12"/>
          </p:nvPr>
        </p:nvSpPr>
        <p:spPr/>
        <p:txBody>
          <a:bodyPr/>
          <a:lstStyle/>
          <a:p>
            <a:fld id="{140A541E-56D6-49B8-8BFC-C06892FFB464}" type="slidenum">
              <a:rPr lang="en-US" smtClean="0"/>
              <a:t>‹#›</a:t>
            </a:fld>
            <a:endParaRPr lang="en-US"/>
          </a:p>
        </p:txBody>
      </p:sp>
    </p:spTree>
    <p:extLst>
      <p:ext uri="{BB962C8B-B14F-4D97-AF65-F5344CB8AC3E}">
        <p14:creationId xmlns:p14="http://schemas.microsoft.com/office/powerpoint/2010/main" val="15478173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184DF-08E1-4DCE-924C-820952735AF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C8E6C5D-389B-4A30-8B40-0F5E1C2C2B9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DCC52D-2463-43B8-AFD3-E1BC07A8052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CC9F036-C4C5-4D17-8307-1E48B0C0AF5D}"/>
              </a:ext>
            </a:extLst>
          </p:cNvPr>
          <p:cNvSpPr>
            <a:spLocks noGrp="1"/>
          </p:cNvSpPr>
          <p:nvPr>
            <p:ph type="dt" sz="half" idx="10"/>
          </p:nvPr>
        </p:nvSpPr>
        <p:spPr/>
        <p:txBody>
          <a:bodyPr/>
          <a:lstStyle/>
          <a:p>
            <a:fld id="{BA453A91-8780-47D3-891F-6A443CD40B5B}" type="datetimeFigureOut">
              <a:rPr lang="en-US" smtClean="0"/>
              <a:t>1/12/2022</a:t>
            </a:fld>
            <a:endParaRPr lang="en-US"/>
          </a:p>
        </p:txBody>
      </p:sp>
      <p:sp>
        <p:nvSpPr>
          <p:cNvPr id="6" name="Footer Placeholder 5">
            <a:extLst>
              <a:ext uri="{FF2B5EF4-FFF2-40B4-BE49-F238E27FC236}">
                <a16:creationId xmlns:a16="http://schemas.microsoft.com/office/drawing/2014/main" id="{791BA65F-03EC-49D8-86BF-C64534026B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85781D-417F-4B08-9309-D6BAB9C4236D}"/>
              </a:ext>
            </a:extLst>
          </p:cNvPr>
          <p:cNvSpPr>
            <a:spLocks noGrp="1"/>
          </p:cNvSpPr>
          <p:nvPr>
            <p:ph type="sldNum" sz="quarter" idx="12"/>
          </p:nvPr>
        </p:nvSpPr>
        <p:spPr/>
        <p:txBody>
          <a:bodyPr/>
          <a:lstStyle/>
          <a:p>
            <a:fld id="{140A541E-56D6-49B8-8BFC-C06892FFB464}" type="slidenum">
              <a:rPr lang="en-US" smtClean="0"/>
              <a:t>‹#›</a:t>
            </a:fld>
            <a:endParaRPr lang="en-US"/>
          </a:p>
        </p:txBody>
      </p:sp>
    </p:spTree>
    <p:extLst>
      <p:ext uri="{BB962C8B-B14F-4D97-AF65-F5344CB8AC3E}">
        <p14:creationId xmlns:p14="http://schemas.microsoft.com/office/powerpoint/2010/main" val="158741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44A01-4B6A-4F01-8936-EA02E44260C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D309A43-D578-4388-832F-3019D8107A6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5A95EC4-358F-4039-A535-4C232BFE46A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8DEC2B5-0F10-49B6-83A8-7BB8602A05A8}"/>
              </a:ext>
            </a:extLst>
          </p:cNvPr>
          <p:cNvSpPr>
            <a:spLocks noGrp="1"/>
          </p:cNvSpPr>
          <p:nvPr>
            <p:ph type="dt" sz="half" idx="10"/>
          </p:nvPr>
        </p:nvSpPr>
        <p:spPr/>
        <p:txBody>
          <a:bodyPr/>
          <a:lstStyle/>
          <a:p>
            <a:fld id="{BA453A91-8780-47D3-891F-6A443CD40B5B}" type="datetimeFigureOut">
              <a:rPr lang="en-US" smtClean="0"/>
              <a:t>1/12/2022</a:t>
            </a:fld>
            <a:endParaRPr lang="en-US"/>
          </a:p>
        </p:txBody>
      </p:sp>
      <p:sp>
        <p:nvSpPr>
          <p:cNvPr id="6" name="Footer Placeholder 5">
            <a:extLst>
              <a:ext uri="{FF2B5EF4-FFF2-40B4-BE49-F238E27FC236}">
                <a16:creationId xmlns:a16="http://schemas.microsoft.com/office/drawing/2014/main" id="{C4AA3B8A-AF70-467C-BB10-C3652C65D3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DCCBEE-9F4A-42D5-BF37-B20B9CACDDFC}"/>
              </a:ext>
            </a:extLst>
          </p:cNvPr>
          <p:cNvSpPr>
            <a:spLocks noGrp="1"/>
          </p:cNvSpPr>
          <p:nvPr>
            <p:ph type="sldNum" sz="quarter" idx="12"/>
          </p:nvPr>
        </p:nvSpPr>
        <p:spPr/>
        <p:txBody>
          <a:bodyPr/>
          <a:lstStyle/>
          <a:p>
            <a:fld id="{140A541E-56D6-49B8-8BFC-C06892FFB464}" type="slidenum">
              <a:rPr lang="en-US" smtClean="0"/>
              <a:t>‹#›</a:t>
            </a:fld>
            <a:endParaRPr lang="en-US"/>
          </a:p>
        </p:txBody>
      </p:sp>
    </p:spTree>
    <p:extLst>
      <p:ext uri="{BB962C8B-B14F-4D97-AF65-F5344CB8AC3E}">
        <p14:creationId xmlns:p14="http://schemas.microsoft.com/office/powerpoint/2010/main" val="3288211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71AA40-132C-4A9E-8735-F4EEAE793182}" type="datetime1">
              <a:rPr lang="en-US" smtClean="0"/>
              <a:t>1/12/2022</a:t>
            </a:fld>
            <a:endParaRPr lang="en-US"/>
          </a:p>
        </p:txBody>
      </p:sp>
      <p:sp>
        <p:nvSpPr>
          <p:cNvPr id="3" name="Footer Placeholder 2"/>
          <p:cNvSpPr>
            <a:spLocks noGrp="1"/>
          </p:cNvSpPr>
          <p:nvPr>
            <p:ph type="ftr" sz="quarter" idx="11"/>
          </p:nvPr>
        </p:nvSpPr>
        <p:spPr/>
        <p:txBody>
          <a:bodyPr/>
          <a:lstStyle/>
          <a:p>
            <a:r>
              <a:rPr lang="en-US"/>
              <a:t>Web Application Security</a:t>
            </a:r>
          </a:p>
        </p:txBody>
      </p:sp>
      <p:sp>
        <p:nvSpPr>
          <p:cNvPr id="4" name="Slide Number Placeholder 3"/>
          <p:cNvSpPr>
            <a:spLocks noGrp="1"/>
          </p:cNvSpPr>
          <p:nvPr>
            <p:ph type="sldNum" sz="quarter" idx="12"/>
          </p:nvPr>
        </p:nvSpPr>
        <p:spPr/>
        <p:txBody>
          <a:bodyPr/>
          <a:lstStyle/>
          <a:p>
            <a:fld id="{CC7AE247-7729-4965-B2E6-E9A58CA7725B}" type="slidenum">
              <a:rPr lang="en-US" smtClean="0"/>
              <a:t>‹#›</a:t>
            </a:fld>
            <a:endParaRPr lang="en-US"/>
          </a:p>
        </p:txBody>
      </p:sp>
    </p:spTree>
    <p:extLst>
      <p:ext uri="{BB962C8B-B14F-4D97-AF65-F5344CB8AC3E}">
        <p14:creationId xmlns:p14="http://schemas.microsoft.com/office/powerpoint/2010/main" val="6338686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D4E25-C500-419F-8494-4F884379CF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8B68AE-5B6F-4301-A50E-1FAC34AE3A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521780-1B48-4511-8DBA-24AABB1C2B5F}"/>
              </a:ext>
            </a:extLst>
          </p:cNvPr>
          <p:cNvSpPr>
            <a:spLocks noGrp="1"/>
          </p:cNvSpPr>
          <p:nvPr>
            <p:ph type="dt" sz="half" idx="10"/>
          </p:nvPr>
        </p:nvSpPr>
        <p:spPr/>
        <p:txBody>
          <a:bodyPr/>
          <a:lstStyle/>
          <a:p>
            <a:fld id="{BA453A91-8780-47D3-891F-6A443CD40B5B}" type="datetimeFigureOut">
              <a:rPr lang="en-US" smtClean="0"/>
              <a:t>1/12/2022</a:t>
            </a:fld>
            <a:endParaRPr lang="en-US"/>
          </a:p>
        </p:txBody>
      </p:sp>
      <p:sp>
        <p:nvSpPr>
          <p:cNvPr id="5" name="Footer Placeholder 4">
            <a:extLst>
              <a:ext uri="{FF2B5EF4-FFF2-40B4-BE49-F238E27FC236}">
                <a16:creationId xmlns:a16="http://schemas.microsoft.com/office/drawing/2014/main" id="{6B1C1242-5767-4B0A-A860-2C1811EFAA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876B48-97FD-45F4-8E62-30369F688BB5}"/>
              </a:ext>
            </a:extLst>
          </p:cNvPr>
          <p:cNvSpPr>
            <a:spLocks noGrp="1"/>
          </p:cNvSpPr>
          <p:nvPr>
            <p:ph type="sldNum" sz="quarter" idx="12"/>
          </p:nvPr>
        </p:nvSpPr>
        <p:spPr/>
        <p:txBody>
          <a:bodyPr/>
          <a:lstStyle/>
          <a:p>
            <a:fld id="{140A541E-56D6-49B8-8BFC-C06892FFB464}" type="slidenum">
              <a:rPr lang="en-US" smtClean="0"/>
              <a:t>‹#›</a:t>
            </a:fld>
            <a:endParaRPr lang="en-US"/>
          </a:p>
        </p:txBody>
      </p:sp>
    </p:spTree>
    <p:extLst>
      <p:ext uri="{BB962C8B-B14F-4D97-AF65-F5344CB8AC3E}">
        <p14:creationId xmlns:p14="http://schemas.microsoft.com/office/powerpoint/2010/main" val="8348685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E21981-8F17-40E6-A92F-DA29F07A263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477E7C-8FCD-46EA-999D-CC9E1A339A2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73F1BD-DD9B-4D3B-A4E1-CF855CC95B82}"/>
              </a:ext>
            </a:extLst>
          </p:cNvPr>
          <p:cNvSpPr>
            <a:spLocks noGrp="1"/>
          </p:cNvSpPr>
          <p:nvPr>
            <p:ph type="dt" sz="half" idx="10"/>
          </p:nvPr>
        </p:nvSpPr>
        <p:spPr/>
        <p:txBody>
          <a:bodyPr/>
          <a:lstStyle/>
          <a:p>
            <a:fld id="{BA453A91-8780-47D3-891F-6A443CD40B5B}" type="datetimeFigureOut">
              <a:rPr lang="en-US" smtClean="0"/>
              <a:t>1/12/2022</a:t>
            </a:fld>
            <a:endParaRPr lang="en-US"/>
          </a:p>
        </p:txBody>
      </p:sp>
      <p:sp>
        <p:nvSpPr>
          <p:cNvPr id="5" name="Footer Placeholder 4">
            <a:extLst>
              <a:ext uri="{FF2B5EF4-FFF2-40B4-BE49-F238E27FC236}">
                <a16:creationId xmlns:a16="http://schemas.microsoft.com/office/drawing/2014/main" id="{E03EB798-8C76-4330-93B1-CF1417691B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E99E2F-849C-49DE-B3B4-5726C5B48F21}"/>
              </a:ext>
            </a:extLst>
          </p:cNvPr>
          <p:cNvSpPr>
            <a:spLocks noGrp="1"/>
          </p:cNvSpPr>
          <p:nvPr>
            <p:ph type="sldNum" sz="quarter" idx="12"/>
          </p:nvPr>
        </p:nvSpPr>
        <p:spPr/>
        <p:txBody>
          <a:bodyPr/>
          <a:lstStyle/>
          <a:p>
            <a:fld id="{140A541E-56D6-49B8-8BFC-C06892FFB464}" type="slidenum">
              <a:rPr lang="en-US" smtClean="0"/>
              <a:t>‹#›</a:t>
            </a:fld>
            <a:endParaRPr lang="en-US"/>
          </a:p>
        </p:txBody>
      </p:sp>
    </p:spTree>
    <p:extLst>
      <p:ext uri="{BB962C8B-B14F-4D97-AF65-F5344CB8AC3E}">
        <p14:creationId xmlns:p14="http://schemas.microsoft.com/office/powerpoint/2010/main" val="4970820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Section Whit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2279998" y="2724495"/>
            <a:ext cx="6448367" cy="641714"/>
          </a:xfrm>
          <a:prstGeom prst="rect">
            <a:avLst/>
          </a:prstGeom>
        </p:spPr>
        <p:txBody>
          <a:bodyPr vert="horz" wrap="square" lIns="91440" tIns="91440" rIns="91440" bIns="91440" rtlCol="0" anchor="b" anchorCtr="0">
            <a:spAutoFit/>
          </a:bodyPr>
          <a:lstStyle/>
          <a:p>
            <a:r>
              <a:rPr lang="en-US"/>
              <a:t>Section Header Goes Here</a:t>
            </a:r>
          </a:p>
        </p:txBody>
      </p:sp>
      <p:sp>
        <p:nvSpPr>
          <p:cNvPr id="4" name="Text Placeholder 24"/>
          <p:cNvSpPr>
            <a:spLocks noGrp="1"/>
          </p:cNvSpPr>
          <p:nvPr>
            <p:ph type="body" sz="quarter" idx="10" hasCustomPrompt="1"/>
          </p:nvPr>
        </p:nvSpPr>
        <p:spPr>
          <a:xfrm>
            <a:off x="2279998" y="3866468"/>
            <a:ext cx="6448367" cy="383182"/>
          </a:xfrm>
        </p:spPr>
        <p:txBody>
          <a:bodyPr wrap="square">
            <a:spAutoFit/>
          </a:bodyPr>
          <a:lstStyle>
            <a:lvl1pPr marL="0" indent="0">
              <a:buNone/>
              <a:defRPr baseline="0"/>
            </a:lvl1pPr>
          </a:lstStyle>
          <a:p>
            <a:pPr lvl="0"/>
            <a:r>
              <a:rPr lang="en-US"/>
              <a:t>Section subhead goes here</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9831" t="28562" b="11534"/>
          <a:stretch/>
        </p:blipFill>
        <p:spPr>
          <a:xfrm>
            <a:off x="1" y="1"/>
            <a:ext cx="1702676" cy="6858000"/>
          </a:xfrm>
          <a:prstGeom prst="rect">
            <a:avLst/>
          </a:prstGeom>
        </p:spPr>
      </p:pic>
    </p:spTree>
    <p:extLst>
      <p:ext uri="{BB962C8B-B14F-4D97-AF65-F5344CB8AC3E}">
        <p14:creationId xmlns:p14="http://schemas.microsoft.com/office/powerpoint/2010/main" val="71540088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415639" y="1053218"/>
            <a:ext cx="8312726" cy="641714"/>
          </a:xfrm>
          <a:prstGeom prst="rect">
            <a:avLst/>
          </a:prstGeom>
        </p:spPr>
        <p:txBody>
          <a:bodyPr vert="horz" lIns="91440" tIns="91440" rIns="91440" bIns="91440" rtlCol="0" anchor="b" anchorCtr="0">
            <a:spAutoFit/>
          </a:bodyPr>
          <a:lstStyle/>
          <a:p>
            <a:r>
              <a:rPr lang="en-US"/>
              <a:t>Headline Copy Goes Here</a:t>
            </a:r>
          </a:p>
        </p:txBody>
      </p:sp>
      <p:sp>
        <p:nvSpPr>
          <p:cNvPr id="25" name="Text Placeholder 24"/>
          <p:cNvSpPr>
            <a:spLocks noGrp="1"/>
          </p:cNvSpPr>
          <p:nvPr>
            <p:ph type="body" sz="quarter" idx="10"/>
          </p:nvPr>
        </p:nvSpPr>
        <p:spPr>
          <a:xfrm>
            <a:off x="415639" y="2195191"/>
            <a:ext cx="8312726" cy="1419363"/>
          </a:xfr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p:cNvGrpSpPr/>
          <p:nvPr userDrawn="1"/>
        </p:nvGrpSpPr>
        <p:grpSpPr>
          <a:xfrm>
            <a:off x="0" y="6505016"/>
            <a:ext cx="9144000" cy="352987"/>
            <a:chOff x="0" y="7372350"/>
            <a:chExt cx="13817600" cy="400052"/>
          </a:xfrm>
        </p:grpSpPr>
        <p:sp>
          <p:nvSpPr>
            <p:cNvPr id="2" name="Rectangle 1"/>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7" name="Rectangle 6"/>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Tree>
    <p:extLst>
      <p:ext uri="{BB962C8B-B14F-4D97-AF65-F5344CB8AC3E}">
        <p14:creationId xmlns:p14="http://schemas.microsoft.com/office/powerpoint/2010/main" val="19568986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068755-355E-461C-8660-0F534F5A6F8F}" type="datetime1">
              <a:rPr lang="en-US" smtClean="0"/>
              <a:t>1/12/2022</a:t>
            </a:fld>
            <a:endParaRPr lang="en-US"/>
          </a:p>
        </p:txBody>
      </p:sp>
      <p:sp>
        <p:nvSpPr>
          <p:cNvPr id="6" name="Footer Placeholder 5"/>
          <p:cNvSpPr>
            <a:spLocks noGrp="1"/>
          </p:cNvSpPr>
          <p:nvPr>
            <p:ph type="ftr" sz="quarter" idx="11"/>
          </p:nvPr>
        </p:nvSpPr>
        <p:spPr/>
        <p:txBody>
          <a:bodyPr/>
          <a:lstStyle/>
          <a:p>
            <a:r>
              <a:rPr lang="en-US"/>
              <a:t>Web Application Security</a:t>
            </a:r>
          </a:p>
        </p:txBody>
      </p:sp>
      <p:sp>
        <p:nvSpPr>
          <p:cNvPr id="7" name="Slide Number Placeholder 6"/>
          <p:cNvSpPr>
            <a:spLocks noGrp="1"/>
          </p:cNvSpPr>
          <p:nvPr>
            <p:ph type="sldNum" sz="quarter" idx="12"/>
          </p:nvPr>
        </p:nvSpPr>
        <p:spPr/>
        <p:txBody>
          <a:bodyPr/>
          <a:lstStyle/>
          <a:p>
            <a:fld id="{CC7AE247-7729-4965-B2E6-E9A58CA7725B}" type="slidenum">
              <a:rPr lang="en-US" smtClean="0"/>
              <a:t>‹#›</a:t>
            </a:fld>
            <a:endParaRPr lang="en-US"/>
          </a:p>
        </p:txBody>
      </p:sp>
    </p:spTree>
    <p:extLst>
      <p:ext uri="{BB962C8B-B14F-4D97-AF65-F5344CB8AC3E}">
        <p14:creationId xmlns:p14="http://schemas.microsoft.com/office/powerpoint/2010/main" val="3374784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1429E6-5AB7-49A8-8ACA-34FE6DBB897D}" type="datetime1">
              <a:rPr lang="en-US" smtClean="0"/>
              <a:t>1/12/2022</a:t>
            </a:fld>
            <a:endParaRPr lang="en-US"/>
          </a:p>
        </p:txBody>
      </p:sp>
      <p:sp>
        <p:nvSpPr>
          <p:cNvPr id="6" name="Footer Placeholder 5"/>
          <p:cNvSpPr>
            <a:spLocks noGrp="1"/>
          </p:cNvSpPr>
          <p:nvPr>
            <p:ph type="ftr" sz="quarter" idx="11"/>
          </p:nvPr>
        </p:nvSpPr>
        <p:spPr/>
        <p:txBody>
          <a:bodyPr/>
          <a:lstStyle/>
          <a:p>
            <a:r>
              <a:rPr lang="en-US"/>
              <a:t>Web Application Security</a:t>
            </a:r>
          </a:p>
        </p:txBody>
      </p:sp>
      <p:sp>
        <p:nvSpPr>
          <p:cNvPr id="7" name="Slide Number Placeholder 6"/>
          <p:cNvSpPr>
            <a:spLocks noGrp="1"/>
          </p:cNvSpPr>
          <p:nvPr>
            <p:ph type="sldNum" sz="quarter" idx="12"/>
          </p:nvPr>
        </p:nvSpPr>
        <p:spPr/>
        <p:txBody>
          <a:bodyPr/>
          <a:lstStyle/>
          <a:p>
            <a:fld id="{CC7AE247-7729-4965-B2E6-E9A58CA7725B}" type="slidenum">
              <a:rPr lang="en-US" smtClean="0"/>
              <a:t>‹#›</a:t>
            </a:fld>
            <a:endParaRPr lang="en-US"/>
          </a:p>
        </p:txBody>
      </p:sp>
    </p:spTree>
    <p:extLst>
      <p:ext uri="{BB962C8B-B14F-4D97-AF65-F5344CB8AC3E}">
        <p14:creationId xmlns:p14="http://schemas.microsoft.com/office/powerpoint/2010/main" val="305936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theme" Target="../theme/theme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0BF5A-C71F-4510-92E1-710A46CA3063}" type="datetime1">
              <a:rPr lang="en-US" smtClean="0"/>
              <a:t>1/12/2022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Web Application Security</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7AE247-7729-4965-B2E6-E9A58CA7725B}" type="slidenum">
              <a:rPr lang="en-US" smtClean="0"/>
              <a:t>‹#›</a:t>
            </a:fld>
            <a:endParaRPr lang="en-US"/>
          </a:p>
        </p:txBody>
      </p:sp>
    </p:spTree>
    <p:extLst>
      <p:ext uri="{BB962C8B-B14F-4D97-AF65-F5344CB8AC3E}">
        <p14:creationId xmlns:p14="http://schemas.microsoft.com/office/powerpoint/2010/main" val="216791426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638" y="960244"/>
            <a:ext cx="8312726" cy="734688"/>
          </a:xfrm>
          <a:prstGeom prst="rect">
            <a:avLst/>
          </a:prstGeom>
        </p:spPr>
        <p:txBody>
          <a:bodyPr vert="horz" lIns="91440" tIns="91440" rIns="91440" bIns="91440" rtlCol="0" anchor="b" anchorCtr="0">
            <a:spAutoFit/>
          </a:bodyPr>
          <a:lstStyle/>
          <a:p>
            <a:r>
              <a:rPr lang="en-US" dirty="0"/>
              <a:t>Headline Copy Goes Here</a:t>
            </a:r>
          </a:p>
        </p:txBody>
      </p:sp>
      <p:sp>
        <p:nvSpPr>
          <p:cNvPr id="3" name="Text Placeholder 2"/>
          <p:cNvSpPr>
            <a:spLocks noGrp="1"/>
          </p:cNvSpPr>
          <p:nvPr>
            <p:ph type="body" idx="1"/>
          </p:nvPr>
        </p:nvSpPr>
        <p:spPr>
          <a:xfrm>
            <a:off x="415638" y="2195191"/>
            <a:ext cx="8312726" cy="2092561"/>
          </a:xfrm>
          <a:prstGeom prst="rect">
            <a:avLst/>
          </a:prstGeom>
        </p:spPr>
        <p:txBody>
          <a:bodyPr vert="horz" lIns="91440" tIns="91440" rIns="91440"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r>
              <a:rPr lang="en-US" dirty="0"/>
              <a:t>Click to edit Master text styles</a:t>
            </a:r>
          </a:p>
          <a:p>
            <a:pPr lvl="0"/>
            <a:r>
              <a:rPr lang="en-US" dirty="0"/>
              <a:t>Click to edit Master text styles</a:t>
            </a:r>
          </a:p>
          <a:p>
            <a:pPr lvl="0"/>
            <a:r>
              <a:rPr lang="en-US" dirty="0"/>
              <a:t>Click to edit Master text styles</a:t>
            </a:r>
          </a:p>
        </p:txBody>
      </p:sp>
    </p:spTree>
    <p:extLst>
      <p:ext uri="{BB962C8B-B14F-4D97-AF65-F5344CB8AC3E}">
        <p14:creationId xmlns:p14="http://schemas.microsoft.com/office/powerpoint/2010/main" val="200620699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xStyles>
    <p:titleStyle>
      <a:lvl1pPr algn="l" defTabSz="463005" rtl="0" eaLnBrk="1" latinLnBrk="0" hangingPunct="1">
        <a:spcBef>
          <a:spcPct val="0"/>
        </a:spcBef>
        <a:buNone/>
        <a:defRPr sz="3574" kern="1200">
          <a:solidFill>
            <a:schemeClr val="tx2"/>
          </a:solidFill>
          <a:latin typeface="+mj-lt"/>
          <a:ea typeface="Century Gothic" charset="0"/>
          <a:cs typeface="Century Gothic" charset="0"/>
        </a:defRPr>
      </a:lvl1pPr>
    </p:titleStyle>
    <p:bodyStyle>
      <a:lvl1pPr marL="347254" indent="-347254" algn="l" defTabSz="463005" rtl="0" eaLnBrk="1" latinLnBrk="0" hangingPunct="1">
        <a:lnSpc>
          <a:spcPct val="120000"/>
        </a:lnSpc>
        <a:spcBef>
          <a:spcPts val="397"/>
        </a:spcBef>
        <a:spcAft>
          <a:spcPts val="397"/>
        </a:spcAft>
        <a:buFont typeface="Arial"/>
        <a:buChar char="•"/>
        <a:defRPr sz="1191" b="0" kern="1200">
          <a:solidFill>
            <a:schemeClr val="tx1"/>
          </a:solidFill>
          <a:latin typeface="+mn-lt"/>
          <a:ea typeface="Franklin Gothic Book" charset="0"/>
          <a:cs typeface="Franklin Gothic Book" charset="0"/>
        </a:defRPr>
      </a:lvl1pPr>
      <a:lvl2pPr marL="752384" indent="-289379" algn="l" defTabSz="463005" rtl="0" eaLnBrk="1" latinLnBrk="0" hangingPunct="1">
        <a:lnSpc>
          <a:spcPct val="120000"/>
        </a:lnSpc>
        <a:spcBef>
          <a:spcPts val="0"/>
        </a:spcBef>
        <a:spcAft>
          <a:spcPts val="397"/>
        </a:spcAft>
        <a:buFont typeface="Arial"/>
        <a:buChar char="–"/>
        <a:defRPr sz="1059" b="0" kern="1200">
          <a:solidFill>
            <a:schemeClr val="tx1"/>
          </a:solidFill>
          <a:latin typeface="+mn-lt"/>
          <a:ea typeface="Franklin Gothic Book" charset="0"/>
          <a:cs typeface="Franklin Gothic Book" charset="0"/>
        </a:defRPr>
      </a:lvl2pPr>
      <a:lvl3pPr marL="1157515" indent="-231502" algn="l" defTabSz="463005" rtl="0" eaLnBrk="1" latinLnBrk="0" hangingPunct="1">
        <a:lnSpc>
          <a:spcPct val="120000"/>
        </a:lnSpc>
        <a:spcBef>
          <a:spcPts val="0"/>
        </a:spcBef>
        <a:spcAft>
          <a:spcPts val="397"/>
        </a:spcAft>
        <a:buFont typeface="Arial"/>
        <a:buChar char="•"/>
        <a:defRPr sz="1059" b="0" kern="1200">
          <a:solidFill>
            <a:schemeClr val="tx1"/>
          </a:solidFill>
          <a:latin typeface="+mn-lt"/>
          <a:ea typeface="Franklin Gothic Book" charset="0"/>
          <a:cs typeface="Franklin Gothic Book" charset="0"/>
        </a:defRPr>
      </a:lvl3pPr>
      <a:lvl4pPr marL="1620520" indent="-231502" algn="l" defTabSz="463005" rtl="0" eaLnBrk="1" latinLnBrk="0" hangingPunct="1">
        <a:lnSpc>
          <a:spcPct val="120000"/>
        </a:lnSpc>
        <a:spcBef>
          <a:spcPts val="0"/>
        </a:spcBef>
        <a:spcAft>
          <a:spcPts val="397"/>
        </a:spcAft>
        <a:buFont typeface="Arial"/>
        <a:buChar char="–"/>
        <a:defRPr sz="1059" b="0" kern="1200">
          <a:solidFill>
            <a:schemeClr val="tx1"/>
          </a:solidFill>
          <a:latin typeface="+mn-lt"/>
          <a:ea typeface="Franklin Gothic Book" charset="0"/>
          <a:cs typeface="Franklin Gothic Book" charset="0"/>
        </a:defRPr>
      </a:lvl4pPr>
      <a:lvl5pPr marL="2083526" indent="-231502" algn="l" defTabSz="463005" rtl="0" eaLnBrk="1" latinLnBrk="0" hangingPunct="1">
        <a:spcBef>
          <a:spcPct val="20000"/>
        </a:spcBef>
        <a:buFont typeface="Arial"/>
        <a:buChar char="»"/>
        <a:defRPr sz="1091" b="0" kern="1200">
          <a:solidFill>
            <a:schemeClr val="accent6">
              <a:lumMod val="75000"/>
            </a:schemeClr>
          </a:solidFill>
          <a:latin typeface="Franklin Gothic Book" charset="0"/>
          <a:ea typeface="Franklin Gothic Book" charset="0"/>
          <a:cs typeface="Franklin Gothic Book" charset="0"/>
        </a:defRPr>
      </a:lvl5pPr>
      <a:lvl6pPr marL="2546532" indent="-231502" algn="l" defTabSz="463005" rtl="0" eaLnBrk="1" latinLnBrk="0" hangingPunct="1">
        <a:spcBef>
          <a:spcPct val="20000"/>
        </a:spcBef>
        <a:buFont typeface="Arial"/>
        <a:buChar char="•"/>
        <a:defRPr sz="2000" kern="1200">
          <a:solidFill>
            <a:schemeClr val="tx1"/>
          </a:solidFill>
          <a:latin typeface="+mn-lt"/>
          <a:ea typeface="+mn-ea"/>
          <a:cs typeface="+mn-cs"/>
        </a:defRPr>
      </a:lvl6pPr>
      <a:lvl7pPr marL="3009539" indent="-231502" algn="l" defTabSz="463005" rtl="0" eaLnBrk="1" latinLnBrk="0" hangingPunct="1">
        <a:spcBef>
          <a:spcPct val="20000"/>
        </a:spcBef>
        <a:buFont typeface="Arial"/>
        <a:buChar char="•"/>
        <a:defRPr sz="2000" kern="1200">
          <a:solidFill>
            <a:schemeClr val="tx1"/>
          </a:solidFill>
          <a:latin typeface="+mn-lt"/>
          <a:ea typeface="+mn-ea"/>
          <a:cs typeface="+mn-cs"/>
        </a:defRPr>
      </a:lvl7pPr>
      <a:lvl8pPr marL="3472543" indent="-231502" algn="l" defTabSz="463005" rtl="0" eaLnBrk="1" latinLnBrk="0" hangingPunct="1">
        <a:spcBef>
          <a:spcPct val="20000"/>
        </a:spcBef>
        <a:buFont typeface="Arial"/>
        <a:buChar char="•"/>
        <a:defRPr sz="2000" kern="1200">
          <a:solidFill>
            <a:schemeClr val="tx1"/>
          </a:solidFill>
          <a:latin typeface="+mn-lt"/>
          <a:ea typeface="+mn-ea"/>
          <a:cs typeface="+mn-cs"/>
        </a:defRPr>
      </a:lvl8pPr>
      <a:lvl9pPr marL="3935550" indent="-231502" algn="l" defTabSz="46300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63005" rtl="0" eaLnBrk="1" latinLnBrk="0" hangingPunct="1">
        <a:defRPr sz="1818" kern="1200">
          <a:solidFill>
            <a:schemeClr val="tx1"/>
          </a:solidFill>
          <a:latin typeface="+mn-lt"/>
          <a:ea typeface="+mn-ea"/>
          <a:cs typeface="+mn-cs"/>
        </a:defRPr>
      </a:lvl1pPr>
      <a:lvl2pPr marL="463005" algn="l" defTabSz="463005" rtl="0" eaLnBrk="1" latinLnBrk="0" hangingPunct="1">
        <a:defRPr sz="1818" kern="1200">
          <a:solidFill>
            <a:schemeClr val="tx1"/>
          </a:solidFill>
          <a:latin typeface="+mn-lt"/>
          <a:ea typeface="+mn-ea"/>
          <a:cs typeface="+mn-cs"/>
        </a:defRPr>
      </a:lvl2pPr>
      <a:lvl3pPr marL="926012" algn="l" defTabSz="463005" rtl="0" eaLnBrk="1" latinLnBrk="0" hangingPunct="1">
        <a:defRPr sz="1818" kern="1200">
          <a:solidFill>
            <a:schemeClr val="tx1"/>
          </a:solidFill>
          <a:latin typeface="+mn-lt"/>
          <a:ea typeface="+mn-ea"/>
          <a:cs typeface="+mn-cs"/>
        </a:defRPr>
      </a:lvl3pPr>
      <a:lvl4pPr marL="1389017" algn="l" defTabSz="463005" rtl="0" eaLnBrk="1" latinLnBrk="0" hangingPunct="1">
        <a:defRPr sz="1818" kern="1200">
          <a:solidFill>
            <a:schemeClr val="tx1"/>
          </a:solidFill>
          <a:latin typeface="+mn-lt"/>
          <a:ea typeface="+mn-ea"/>
          <a:cs typeface="+mn-cs"/>
        </a:defRPr>
      </a:lvl4pPr>
      <a:lvl5pPr marL="1852024" algn="l" defTabSz="463005" rtl="0" eaLnBrk="1" latinLnBrk="0" hangingPunct="1">
        <a:defRPr sz="1818" kern="1200">
          <a:solidFill>
            <a:schemeClr val="tx1"/>
          </a:solidFill>
          <a:latin typeface="+mn-lt"/>
          <a:ea typeface="+mn-ea"/>
          <a:cs typeface="+mn-cs"/>
        </a:defRPr>
      </a:lvl5pPr>
      <a:lvl6pPr marL="2315029" algn="l" defTabSz="463005" rtl="0" eaLnBrk="1" latinLnBrk="0" hangingPunct="1">
        <a:defRPr sz="1818" kern="1200">
          <a:solidFill>
            <a:schemeClr val="tx1"/>
          </a:solidFill>
          <a:latin typeface="+mn-lt"/>
          <a:ea typeface="+mn-ea"/>
          <a:cs typeface="+mn-cs"/>
        </a:defRPr>
      </a:lvl6pPr>
      <a:lvl7pPr marL="2778035" algn="l" defTabSz="463005" rtl="0" eaLnBrk="1" latinLnBrk="0" hangingPunct="1">
        <a:defRPr sz="1818" kern="1200">
          <a:solidFill>
            <a:schemeClr val="tx1"/>
          </a:solidFill>
          <a:latin typeface="+mn-lt"/>
          <a:ea typeface="+mn-ea"/>
          <a:cs typeface="+mn-cs"/>
        </a:defRPr>
      </a:lvl7pPr>
      <a:lvl8pPr marL="3241041" algn="l" defTabSz="463005" rtl="0" eaLnBrk="1" latinLnBrk="0" hangingPunct="1">
        <a:defRPr sz="1818" kern="1200">
          <a:solidFill>
            <a:schemeClr val="tx1"/>
          </a:solidFill>
          <a:latin typeface="+mn-lt"/>
          <a:ea typeface="+mn-ea"/>
          <a:cs typeface="+mn-cs"/>
        </a:defRPr>
      </a:lvl8pPr>
      <a:lvl9pPr marL="3704046" algn="l" defTabSz="463005" rtl="0" eaLnBrk="1" latinLnBrk="0" hangingPunct="1">
        <a:defRPr sz="181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638" y="960244"/>
            <a:ext cx="8312726" cy="734688"/>
          </a:xfrm>
          <a:prstGeom prst="rect">
            <a:avLst/>
          </a:prstGeom>
        </p:spPr>
        <p:txBody>
          <a:bodyPr vert="horz" lIns="91440" tIns="91440" rIns="91440" bIns="91440" rtlCol="0" anchor="b" anchorCtr="0">
            <a:spAutoFit/>
          </a:bodyPr>
          <a:lstStyle/>
          <a:p>
            <a:r>
              <a:rPr lang="en-US" dirty="0"/>
              <a:t>Headline Copy Goes Here</a:t>
            </a:r>
          </a:p>
        </p:txBody>
      </p:sp>
      <p:sp>
        <p:nvSpPr>
          <p:cNvPr id="3" name="Text Placeholder 2"/>
          <p:cNvSpPr>
            <a:spLocks noGrp="1"/>
          </p:cNvSpPr>
          <p:nvPr>
            <p:ph type="body" idx="1"/>
          </p:nvPr>
        </p:nvSpPr>
        <p:spPr>
          <a:xfrm>
            <a:off x="415638" y="2195191"/>
            <a:ext cx="8312726" cy="2089162"/>
          </a:xfrm>
          <a:prstGeom prst="rect">
            <a:avLst/>
          </a:prstGeom>
        </p:spPr>
        <p:txBody>
          <a:bodyPr vert="horz" lIns="91440" tIns="91440" rIns="91440"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r>
              <a:rPr lang="en-US" dirty="0"/>
              <a:t>Click to edit Master text styles</a:t>
            </a:r>
          </a:p>
          <a:p>
            <a:pPr lvl="0"/>
            <a:r>
              <a:rPr lang="en-US" dirty="0"/>
              <a:t>Click to edit Master text styles</a:t>
            </a:r>
          </a:p>
          <a:p>
            <a:pPr lvl="0"/>
            <a:r>
              <a:rPr lang="en-US" dirty="0"/>
              <a:t>Click to edit Master text styles</a:t>
            </a:r>
          </a:p>
        </p:txBody>
      </p:sp>
    </p:spTree>
    <p:extLst>
      <p:ext uri="{BB962C8B-B14F-4D97-AF65-F5344CB8AC3E}">
        <p14:creationId xmlns:p14="http://schemas.microsoft.com/office/powerpoint/2010/main" val="199267840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xStyles>
    <p:titleStyle>
      <a:lvl1pPr algn="l" defTabSz="463005" rtl="0" eaLnBrk="1" latinLnBrk="0" hangingPunct="1">
        <a:spcBef>
          <a:spcPct val="0"/>
        </a:spcBef>
        <a:buNone/>
        <a:defRPr sz="3574" b="0" i="0" kern="1200">
          <a:solidFill>
            <a:schemeClr val="tx2"/>
          </a:solidFill>
          <a:latin typeface="Vitesse Light" charset="0"/>
          <a:ea typeface="Vitesse Light" charset="0"/>
          <a:cs typeface="Vitesse Light" charset="0"/>
        </a:defRPr>
      </a:lvl1pPr>
    </p:titleStyle>
    <p:bodyStyle>
      <a:lvl1pPr marL="347254" indent="-347254" algn="l" defTabSz="463005" rtl="0" eaLnBrk="1" latinLnBrk="0" hangingPunct="1">
        <a:lnSpc>
          <a:spcPct val="120000"/>
        </a:lnSpc>
        <a:spcBef>
          <a:spcPts val="397"/>
        </a:spcBef>
        <a:spcAft>
          <a:spcPts val="397"/>
        </a:spcAft>
        <a:buFont typeface="Arial"/>
        <a:buChar char="•"/>
        <a:defRPr sz="1191" b="0" i="0" kern="1200">
          <a:solidFill>
            <a:schemeClr val="tx1"/>
          </a:solidFill>
          <a:latin typeface="Proxima Nova" charset="0"/>
          <a:ea typeface="Proxima Nova" charset="0"/>
          <a:cs typeface="Proxima Nova" charset="0"/>
        </a:defRPr>
      </a:lvl1pPr>
      <a:lvl2pPr marL="752384" indent="-289379" algn="l" defTabSz="463005" rtl="0" eaLnBrk="1" latinLnBrk="0" hangingPunct="1">
        <a:lnSpc>
          <a:spcPct val="120000"/>
        </a:lnSpc>
        <a:spcBef>
          <a:spcPts val="0"/>
        </a:spcBef>
        <a:spcAft>
          <a:spcPts val="397"/>
        </a:spcAft>
        <a:buFont typeface="Arial"/>
        <a:buChar char="–"/>
        <a:defRPr sz="1059" b="0" i="0" kern="1200">
          <a:solidFill>
            <a:schemeClr val="tx1"/>
          </a:solidFill>
          <a:latin typeface="Proxima Nova" charset="0"/>
          <a:ea typeface="Proxima Nova" charset="0"/>
          <a:cs typeface="Proxima Nova" charset="0"/>
        </a:defRPr>
      </a:lvl2pPr>
      <a:lvl3pPr marL="1157515" indent="-231502" algn="l" defTabSz="463005" rtl="0" eaLnBrk="1" latinLnBrk="0" hangingPunct="1">
        <a:lnSpc>
          <a:spcPct val="120000"/>
        </a:lnSpc>
        <a:spcBef>
          <a:spcPts val="0"/>
        </a:spcBef>
        <a:spcAft>
          <a:spcPts val="397"/>
        </a:spcAft>
        <a:buFont typeface="Arial"/>
        <a:buChar char="•"/>
        <a:defRPr sz="1059" b="0" i="0" kern="1200">
          <a:solidFill>
            <a:schemeClr val="tx1"/>
          </a:solidFill>
          <a:latin typeface="Proxima Nova" charset="0"/>
          <a:ea typeface="Proxima Nova" charset="0"/>
          <a:cs typeface="Proxima Nova" charset="0"/>
        </a:defRPr>
      </a:lvl3pPr>
      <a:lvl4pPr marL="1620520" indent="-231502" algn="l" defTabSz="463005" rtl="0" eaLnBrk="1" latinLnBrk="0" hangingPunct="1">
        <a:lnSpc>
          <a:spcPct val="120000"/>
        </a:lnSpc>
        <a:spcBef>
          <a:spcPts val="0"/>
        </a:spcBef>
        <a:spcAft>
          <a:spcPts val="397"/>
        </a:spcAft>
        <a:buFont typeface="Arial"/>
        <a:buChar char="–"/>
        <a:defRPr sz="1059" b="0" i="0" kern="1200">
          <a:solidFill>
            <a:schemeClr val="tx1"/>
          </a:solidFill>
          <a:latin typeface="Proxima Nova" charset="0"/>
          <a:ea typeface="Proxima Nova" charset="0"/>
          <a:cs typeface="Proxima Nova" charset="0"/>
        </a:defRPr>
      </a:lvl4pPr>
      <a:lvl5pPr marL="2083526" indent="-231502" algn="l" defTabSz="463005" rtl="0" eaLnBrk="1" latinLnBrk="0" hangingPunct="1">
        <a:spcBef>
          <a:spcPct val="20000"/>
        </a:spcBef>
        <a:buFont typeface="Arial"/>
        <a:buChar char="»"/>
        <a:defRPr sz="1091" b="0" kern="1200">
          <a:solidFill>
            <a:schemeClr val="accent6">
              <a:lumMod val="75000"/>
            </a:schemeClr>
          </a:solidFill>
          <a:latin typeface="Franklin Gothic Book" charset="0"/>
          <a:ea typeface="Franklin Gothic Book" charset="0"/>
          <a:cs typeface="Franklin Gothic Book" charset="0"/>
        </a:defRPr>
      </a:lvl5pPr>
      <a:lvl6pPr marL="2546532" indent="-231502" algn="l" defTabSz="463005" rtl="0" eaLnBrk="1" latinLnBrk="0" hangingPunct="1">
        <a:spcBef>
          <a:spcPct val="20000"/>
        </a:spcBef>
        <a:buFont typeface="Arial"/>
        <a:buChar char="•"/>
        <a:defRPr sz="2000" kern="1200">
          <a:solidFill>
            <a:schemeClr val="tx1"/>
          </a:solidFill>
          <a:latin typeface="+mn-lt"/>
          <a:ea typeface="+mn-ea"/>
          <a:cs typeface="+mn-cs"/>
        </a:defRPr>
      </a:lvl6pPr>
      <a:lvl7pPr marL="3009539" indent="-231502" algn="l" defTabSz="463005" rtl="0" eaLnBrk="1" latinLnBrk="0" hangingPunct="1">
        <a:spcBef>
          <a:spcPct val="20000"/>
        </a:spcBef>
        <a:buFont typeface="Arial"/>
        <a:buChar char="•"/>
        <a:defRPr sz="2000" kern="1200">
          <a:solidFill>
            <a:schemeClr val="tx1"/>
          </a:solidFill>
          <a:latin typeface="+mn-lt"/>
          <a:ea typeface="+mn-ea"/>
          <a:cs typeface="+mn-cs"/>
        </a:defRPr>
      </a:lvl7pPr>
      <a:lvl8pPr marL="3472543" indent="-231502" algn="l" defTabSz="463005" rtl="0" eaLnBrk="1" latinLnBrk="0" hangingPunct="1">
        <a:spcBef>
          <a:spcPct val="20000"/>
        </a:spcBef>
        <a:buFont typeface="Arial"/>
        <a:buChar char="•"/>
        <a:defRPr sz="2000" kern="1200">
          <a:solidFill>
            <a:schemeClr val="tx1"/>
          </a:solidFill>
          <a:latin typeface="+mn-lt"/>
          <a:ea typeface="+mn-ea"/>
          <a:cs typeface="+mn-cs"/>
        </a:defRPr>
      </a:lvl8pPr>
      <a:lvl9pPr marL="3935550" indent="-231502" algn="l" defTabSz="46300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63005" rtl="0" eaLnBrk="1" latinLnBrk="0" hangingPunct="1">
        <a:defRPr sz="1818" kern="1200">
          <a:solidFill>
            <a:schemeClr val="tx1"/>
          </a:solidFill>
          <a:latin typeface="+mn-lt"/>
          <a:ea typeface="+mn-ea"/>
          <a:cs typeface="+mn-cs"/>
        </a:defRPr>
      </a:lvl1pPr>
      <a:lvl2pPr marL="463005" algn="l" defTabSz="463005" rtl="0" eaLnBrk="1" latinLnBrk="0" hangingPunct="1">
        <a:defRPr sz="1818" kern="1200">
          <a:solidFill>
            <a:schemeClr val="tx1"/>
          </a:solidFill>
          <a:latin typeface="+mn-lt"/>
          <a:ea typeface="+mn-ea"/>
          <a:cs typeface="+mn-cs"/>
        </a:defRPr>
      </a:lvl2pPr>
      <a:lvl3pPr marL="926012" algn="l" defTabSz="463005" rtl="0" eaLnBrk="1" latinLnBrk="0" hangingPunct="1">
        <a:defRPr sz="1818" kern="1200">
          <a:solidFill>
            <a:schemeClr val="tx1"/>
          </a:solidFill>
          <a:latin typeface="+mn-lt"/>
          <a:ea typeface="+mn-ea"/>
          <a:cs typeface="+mn-cs"/>
        </a:defRPr>
      </a:lvl3pPr>
      <a:lvl4pPr marL="1389017" algn="l" defTabSz="463005" rtl="0" eaLnBrk="1" latinLnBrk="0" hangingPunct="1">
        <a:defRPr sz="1818" kern="1200">
          <a:solidFill>
            <a:schemeClr val="tx1"/>
          </a:solidFill>
          <a:latin typeface="+mn-lt"/>
          <a:ea typeface="+mn-ea"/>
          <a:cs typeface="+mn-cs"/>
        </a:defRPr>
      </a:lvl4pPr>
      <a:lvl5pPr marL="1852024" algn="l" defTabSz="463005" rtl="0" eaLnBrk="1" latinLnBrk="0" hangingPunct="1">
        <a:defRPr sz="1818" kern="1200">
          <a:solidFill>
            <a:schemeClr val="tx1"/>
          </a:solidFill>
          <a:latin typeface="+mn-lt"/>
          <a:ea typeface="+mn-ea"/>
          <a:cs typeface="+mn-cs"/>
        </a:defRPr>
      </a:lvl5pPr>
      <a:lvl6pPr marL="2315029" algn="l" defTabSz="463005" rtl="0" eaLnBrk="1" latinLnBrk="0" hangingPunct="1">
        <a:defRPr sz="1818" kern="1200">
          <a:solidFill>
            <a:schemeClr val="tx1"/>
          </a:solidFill>
          <a:latin typeface="+mn-lt"/>
          <a:ea typeface="+mn-ea"/>
          <a:cs typeface="+mn-cs"/>
        </a:defRPr>
      </a:lvl6pPr>
      <a:lvl7pPr marL="2778035" algn="l" defTabSz="463005" rtl="0" eaLnBrk="1" latinLnBrk="0" hangingPunct="1">
        <a:defRPr sz="1818" kern="1200">
          <a:solidFill>
            <a:schemeClr val="tx1"/>
          </a:solidFill>
          <a:latin typeface="+mn-lt"/>
          <a:ea typeface="+mn-ea"/>
          <a:cs typeface="+mn-cs"/>
        </a:defRPr>
      </a:lvl7pPr>
      <a:lvl8pPr marL="3241041" algn="l" defTabSz="463005" rtl="0" eaLnBrk="1" latinLnBrk="0" hangingPunct="1">
        <a:defRPr sz="1818" kern="1200">
          <a:solidFill>
            <a:schemeClr val="tx1"/>
          </a:solidFill>
          <a:latin typeface="+mn-lt"/>
          <a:ea typeface="+mn-ea"/>
          <a:cs typeface="+mn-cs"/>
        </a:defRPr>
      </a:lvl8pPr>
      <a:lvl9pPr marL="3704046" algn="l" defTabSz="463005" rtl="0" eaLnBrk="1" latinLnBrk="0" hangingPunct="1">
        <a:defRPr sz="181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941BDF-9431-4591-93DC-943A4634DAE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EE2B52-534B-4867-BCCA-4C4CE076160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91BE9B-22C5-4CC9-93D5-5BEFB600328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A453A91-8780-47D3-891F-6A443CD40B5B}" type="datetimeFigureOut">
              <a:rPr lang="en-US" smtClean="0"/>
              <a:t>1/12/2022</a:t>
            </a:fld>
            <a:endParaRPr lang="en-US"/>
          </a:p>
        </p:txBody>
      </p:sp>
      <p:sp>
        <p:nvSpPr>
          <p:cNvPr id="5" name="Footer Placeholder 4">
            <a:extLst>
              <a:ext uri="{FF2B5EF4-FFF2-40B4-BE49-F238E27FC236}">
                <a16:creationId xmlns:a16="http://schemas.microsoft.com/office/drawing/2014/main" id="{FFC543B0-8385-40B3-91B7-5311A603B2D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C19A29-58F9-4C2E-8EEF-D8684FE69CA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40A541E-56D6-49B8-8BFC-C06892FFB464}" type="slidenum">
              <a:rPr lang="en-US" smtClean="0"/>
              <a:t>‹#›</a:t>
            </a:fld>
            <a:endParaRPr lang="en-US"/>
          </a:p>
        </p:txBody>
      </p:sp>
    </p:spTree>
    <p:extLst>
      <p:ext uri="{BB962C8B-B14F-4D97-AF65-F5344CB8AC3E}">
        <p14:creationId xmlns:p14="http://schemas.microsoft.com/office/powerpoint/2010/main" val="136973727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regory.vogl@colostate.edu" TargetMode="External"/><Relationship Id="rId7" Type="http://schemas.openxmlformats.org/officeDocument/2006/relationships/hyperlink" Target="https://tilt.colostate.edu/PDI/"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hyperlink" Target="https://www.acns.colostate.edu/security/" TargetMode="External"/><Relationship Id="rId5" Type="http://schemas.openxmlformats.org/officeDocument/2006/relationships/hyperlink" Target="mailto:kelly.poto@colostate.edu" TargetMode="External"/><Relationship Id="rId4" Type="http://schemas.openxmlformats.org/officeDocument/2006/relationships/hyperlink" Target="mailto:iamhelp@colostate.edu"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hyperlink" Target="http://owasptop10.googlecode.com/files/OWASP%20Top%2010%20-%202013.pdf" TargetMode="External"/><Relationship Id="rId5" Type="http://schemas.openxmlformats.org/officeDocument/2006/relationships/image" Target="../media/image21.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hyperlink" Target="https://www.owasp.org/images/0/0b/OWASPIL-2014-06-16_OWASP-Top-10_-_Security-Testing.ppt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owasp.org/images/0/0b/OWASPIL-2014-06-16_OWASP-Top-10_-_Security-Testing.ppt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owasp.org/Top1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owasp.org/www-project-mobile-top-1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we.mitre.org/top25/archive/2021/2021_cwe_top25.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iki.owasp.org/index.php/Security_by_Design_Principl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sans.org/cloud-security/securing-web-application-technologies/" TargetMode="External"/><Relationship Id="rId5" Type="http://schemas.openxmlformats.org/officeDocument/2006/relationships/hyperlink" Target="https://docs.microsoft.com/en-us/previous-versions/aspnet/zdh19h94(v=vs.100)" TargetMode="External"/><Relationship Id="rId4" Type="http://schemas.openxmlformats.org/officeDocument/2006/relationships/hyperlink" Target="https://ieeecs-media.computer.org/media/technical-activities/CYBSI/docs/Top-10-Flaws.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iki.owasp.org/index.php/Security_by_Design_Principl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ieeecs-media.computer.org/media/technical-activities/CYBSI/docs/Top-10-Flaws.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docs.microsoft.com/en-us/previous-versions/aspnet/zdh19h94(v=vs.10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sans.org/cloud-security/securing-web-application-technologie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cs.ucf.edu/~czou/CAP6135-12/software-security-intro.pp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cs.ucf.edu/~czou/CAP6135-12/software-security-intro.pp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cs.ucf.edu/~czou/CAP6135-12/software-security-intro.pp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owasp.org/www-project-web-security-testing-guide/assets/archive/OWASP_Testing_Guide_v4.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hyperlink" Target="https://owaspsamm.org/mode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owasp.org/www-event-2020-NewZealandDay/assets/presentations/Ellingsworth--OWASP_SAMM--20200221.pdf#page=11"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ocs.microsoft.com/en-us/previous-versions/windows/desktop/cc307406(v=msdn.10)"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swsec.com/resources/touchpoints/" TargetMode="External"/><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ilt.colostate.edu/PDI/Session/155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tilt.colostate.edu/PDI/Session/1589" TargetMode="External"/><Relationship Id="rId5" Type="http://schemas.openxmlformats.org/officeDocument/2006/relationships/hyperlink" Target="https://tilt.colostate.edu/PDI/Session/1555" TargetMode="External"/><Relationship Id="rId4" Type="http://schemas.openxmlformats.org/officeDocument/2006/relationships/hyperlink" Target="https://tilt.colostate.edu/PDI/Session/1591"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s://owasp.org/www-project-web-security-testing-guide/stable/6-Appendix/A-Testing_Tools_Resource" TargetMode="External"/><Relationship Id="rId13" Type="http://schemas.openxmlformats.org/officeDocument/2006/relationships/hyperlink" Target="http://en.wikipedia.org/wiki/List_of_tools_for_static_code_analysis" TargetMode="External"/><Relationship Id="rId3" Type="http://schemas.openxmlformats.org/officeDocument/2006/relationships/hyperlink" Target="https://en.wikipedia.org/wiki/Vulnerability_scanner" TargetMode="External"/><Relationship Id="rId7" Type="http://schemas.openxmlformats.org/officeDocument/2006/relationships/hyperlink" Target="https://www.tenable.com/products/nessus" TargetMode="External"/><Relationship Id="rId12" Type="http://schemas.openxmlformats.org/officeDocument/2006/relationships/hyperlink" Target="https://en.wikipedia.org/wiki/Security_test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portswigger.net/burp" TargetMode="External"/><Relationship Id="rId11" Type="http://schemas.openxmlformats.org/officeDocument/2006/relationships/hyperlink" Target="https://owasp.org/www-community/Source_Code_Analysis_Tools" TargetMode="External"/><Relationship Id="rId5" Type="http://schemas.openxmlformats.org/officeDocument/2006/relationships/hyperlink" Target="https://owasp.org/www-project-zap/" TargetMode="External"/><Relationship Id="rId10" Type="http://schemas.openxmlformats.org/officeDocument/2006/relationships/hyperlink" Target="https://owasp.org/www-community/controls/Static_Code_Analysis" TargetMode="External"/><Relationship Id="rId4" Type="http://schemas.openxmlformats.org/officeDocument/2006/relationships/hyperlink" Target="https://en.wikipedia.org/wiki/Penetration_test" TargetMode="External"/><Relationship Id="rId9" Type="http://schemas.openxmlformats.org/officeDocument/2006/relationships/hyperlink" Target="https://owasp.org/www-community/Vulnerability_Scanning_Tools" TargetMode="External"/><Relationship Id="rId14" Type="http://schemas.openxmlformats.org/officeDocument/2006/relationships/hyperlink" Target="https://en.wikipedia.org/wiki/Dynamic_application_security_testin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72.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3.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73.xml"/><Relationship Id="rId5" Type="http://schemas.openxmlformats.org/officeDocument/2006/relationships/image" Target="../media/image31.jpeg"/><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3.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73.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7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7.sv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0.xml.rels><?xml version="1.0" encoding="UTF-8" standalone="yes"?>
<Relationships xmlns="http://schemas.openxmlformats.org/package/2006/relationships"><Relationship Id="rId8" Type="http://schemas.openxmlformats.org/officeDocument/2006/relationships/hyperlink" Target="https://spaces.at.internet2.edu/display/federation/federation-manager-endpoint-encryption-score" TargetMode="External"/><Relationship Id="rId3" Type="http://schemas.openxmlformats.org/officeDocument/2006/relationships/hyperlink" Target="https://www.acns.colostate.edu/incommon/" TargetMode="External"/><Relationship Id="rId7" Type="http://schemas.openxmlformats.org/officeDocument/2006/relationships/hyperlink" Target="https://globalsign.ssllabs.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support.comodo.com/index.php?/comodo/Knowledgebase/List/Index/37" TargetMode="External"/><Relationship Id="rId5" Type="http://schemas.openxmlformats.org/officeDocument/2006/relationships/hyperlink" Target="http://wsnet2.colostate.edu/cwis24/acns/incommoncertificaterequest/" TargetMode="External"/><Relationship Id="rId4" Type="http://schemas.openxmlformats.org/officeDocument/2006/relationships/hyperlink" Target="https://support.comodo.com/index.php?/comodo/Knowledgebase/List/Index/19" TargetMode="External"/><Relationship Id="rId9" Type="http://schemas.openxmlformats.org/officeDocument/2006/relationships/hyperlink" Target="mailto:certadmin@colostate.edu"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docs.microsoft.com/en-us/dotnet/api/system.security.cryptography.rfc2898derivebytes?view=netframework-4.7.2"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mking.net/blog/password-security-best-practices-with-examples-in-csharp" TargetMode="External"/><Relationship Id="rId5" Type="http://schemas.openxmlformats.org/officeDocument/2006/relationships/hyperlink" Target="https://tools.ietf.org/id/draft-whited-kitten-password-storage-02.html" TargetMode="External"/><Relationship Id="rId4" Type="http://schemas.openxmlformats.org/officeDocument/2006/relationships/hyperlink" Target="https://cheatsheetseries.owasp.org/cheatsheets/Password_Storage_Cheat_Sheet.html"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policylibrary.colostate.edu/policy.aspx?id=492#sectionii"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mailto:iamhelp@colostate.edu" TargetMode="External"/><Relationship Id="rId3" Type="http://schemas.openxmlformats.org/officeDocument/2006/relationships/hyperlink" Target="https://www.incommon.org/federation/research-and-scholarship/" TargetMode="External"/><Relationship Id="rId7" Type="http://schemas.openxmlformats.org/officeDocument/2006/relationships/hyperlink" Target="https://csufederation.acns.colostate.edu/"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iki.oasis-open.org/security/FrontPage" TargetMode="External"/><Relationship Id="rId5" Type="http://schemas.openxmlformats.org/officeDocument/2006/relationships/hyperlink" Target="https://www.shibboleth.net/about-us/the-shibboleth-project/" TargetMode="External"/><Relationship Id="rId4" Type="http://schemas.openxmlformats.org/officeDocument/2006/relationships/hyperlink" Target="https://www.acns.colostate.edu/single-sign-on-using-shibboleth/"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shibidp.colostate.edu/idp/shibboleth%22" TargetMode="External"/><Relationship Id="rId2" Type="http://schemas.openxmlformats.org/officeDocument/2006/relationships/hyperlink" Target="http://colostate.edu/mfa%22%3E" TargetMode="External"/><Relationship Id="rId1" Type="http://schemas.openxmlformats.org/officeDocument/2006/relationships/slideLayout" Target="../slideLayouts/slideLayout2.xml"/><Relationship Id="rId5" Type="http://schemas.openxmlformats.org/officeDocument/2006/relationships/hyperlink" Target="https://duo.colostate.edu/" TargetMode="External"/><Relationship Id="rId4" Type="http://schemas.openxmlformats.org/officeDocument/2006/relationships/hyperlink" Target="mailto:iamhelp@colostate.edu"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hyperlink" Target="https://csufederation.acns.colostate.edu/documentation/Grouper-at-CSU_451674141.html" TargetMode="External"/><Relationship Id="rId2" Type="http://schemas.openxmlformats.org/officeDocument/2006/relationships/hyperlink" Target="https://grouper.colostate.edu/" TargetMode="External"/><Relationship Id="rId1" Type="http://schemas.openxmlformats.org/officeDocument/2006/relationships/slideLayout" Target="../slideLayouts/slideLayout2.xml"/><Relationship Id="rId4" Type="http://schemas.openxmlformats.org/officeDocument/2006/relationships/hyperlink" Target="mailto:iamhelp@colostate.edu" TargetMode="External"/></Relationships>
</file>

<file path=ppt/slides/_rels/slide49.xml.rels><?xml version="1.0" encoding="UTF-8" standalone="yes"?>
<Relationships xmlns="http://schemas.openxmlformats.org/package/2006/relationships"><Relationship Id="rId2" Type="http://schemas.openxmlformats.org/officeDocument/2006/relationships/hyperlink" Target="https://csufederation.acns.colostate.edu/documentation/Simple-.NET-CSharp-shibboleth-AuthN-with-AuthZ-example_402128898.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policylibrary.colostate.edu/policy.aspx?id=49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cheatsheetseries.owasp.org/Glossary.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cheatsheetseries.owasp.org/cheatsheets/DotNet_Security_Cheat_Sheet.html"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acns.colostate.edu/security/#tech-html-headers" TargetMode="External"/><Relationship Id="rId7" Type="http://schemas.openxmlformats.org/officeDocument/2006/relationships/hyperlink" Target="https://developer.mozilla.org/en-US/docs/Web/HTTP/Header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addons.mozilla.org/en-US/firefox/addon/securityheaders-io-analyser/" TargetMode="External"/><Relationship Id="rId5" Type="http://schemas.openxmlformats.org/officeDocument/2006/relationships/hyperlink" Target="https://chrome.google.com/webstore/detail/securityheadersio-analyse/hbghndjigmobckggakgcalcfbohgkgog?hl=en" TargetMode="External"/><Relationship Id="rId4" Type="http://schemas.openxmlformats.org/officeDocument/2006/relationships/hyperlink" Target="https://chrome.google.com/webstore/detail/security-header-extension/nggplilppojikmgpmlecpcikpoiffin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cs.ucf.edu/~czou/CAP6135-12/software-security-intro.ppt"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s://cdnjs.cloudflare.co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cheatsheetseries.owasp.org/cheatsheets/Content_Security_Policy_Cheat_Sheet.html"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docs.nwebsec.com/en/latest/"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63.xml.rels><?xml version="1.0" encoding="UTF-8" standalone="yes"?>
<Relationships xmlns="http://schemas.openxmlformats.org/package/2006/relationships"><Relationship Id="rId3" Type="http://schemas.openxmlformats.org/officeDocument/2006/relationships/hyperlink" Target="https://colostate.instructure.com/accounts/1/users/3" TargetMode="External"/><Relationship Id="rId2" Type="http://schemas.openxmlformats.org/officeDocument/2006/relationships/hyperlink" Target="https://colostate.instructure.com/accounts/1/users/1"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docs.microsoft.com/en-us/previous-versions/msp-n-p/ff647397(v=pandp.10)"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cheatsheetseries.owasp.org/cheatsheets/Cross_Site_Scripting_Prevention_Cheat_Sheet.htm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s://docs.microsoft.com/en-us/dotnet/api/system.web.security.antixss.antixssencoder" TargetMode="External"/><Relationship Id="rId4" Type="http://schemas.openxmlformats.org/officeDocument/2006/relationships/hyperlink" Target="https://docs.microsoft.com/en-us/previous-versions/msp-n-p/ff649310(v=pandp.10)"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docs.microsoft.com/en-us/previous-versions/dotnet/articles/ms972969(v=msdn.10)"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s://stackoverflow.com/questions/29939566/preventing-cross-site-request-forgery-csrf-attacks-in-asp-net-web-forms" TargetMode="External"/><Relationship Id="rId4" Type="http://schemas.openxmlformats.org/officeDocument/2006/relationships/hyperlink" Target="https://www.troyhunt.com/owasp-top-10-for-net-developers-part-5/"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stackoverflow.com/questions/29939566/preventing-cross-site-request-forgery-csrf-attacks-in-asp-net-web-forms" TargetMode="External"/><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hyperlink" Target="https://cheatsheetseries.owasp.org/cheatsheets/Server_Side_Request_Forgery_Prevention_Cheat_Sheet.html" TargetMode="External"/><Relationship Id="rId2" Type="http://schemas.openxmlformats.org/officeDocument/2006/relationships/hyperlink" Target="https://owasp.org/Top10/A10_2021-Server-Side_Request_Forgery_%28SSRF%29/"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owasp.org/www-project-web-security-testing-guide/v41/4-Web_Application_Security_Testing/11-Client_Side_Testing/09-Testing_for_Clickjacking" TargetMode="External"/><Relationship Id="rId2" Type="http://schemas.openxmlformats.org/officeDocument/2006/relationships/hyperlink" Target="https://cheatsheetseries.owasp.org/cheatsheets/Clickjacking_Defense_Cheat_Sheet.html"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www.ssllabs.com/ssltest/" TargetMode="External"/><Relationship Id="rId2" Type="http://schemas.openxmlformats.org/officeDocument/2006/relationships/hyperlink" Target="https://docs.microsoft.com/en-us/dotnet/framework/network-programming/tls"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cheatsheetseries.owasp.org/cheatsheets/Logging_Cheat_Sheet.html" TargetMode="External"/><Relationship Id="rId2" Type="http://schemas.openxmlformats.org/officeDocument/2006/relationships/hyperlink" Target="https://owasp.org/Top10/A09_2021-Security_Logging_and_Monitoring_Failur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hyperlink" Target="https://docs.microsoft.com/en-us/previous-versions/msp-n-p/ff649874(v=pandp.10)" TargetMode="External"/></Relationships>
</file>

<file path=ppt/slides/_rels/slide80.xml.rels><?xml version="1.0" encoding="UTF-8" standalone="yes"?>
<Relationships xmlns="http://schemas.openxmlformats.org/package/2006/relationships"><Relationship Id="rId3" Type="http://schemas.openxmlformats.org/officeDocument/2006/relationships/hyperlink" Target="https://www.nuget.org/" TargetMode="External"/><Relationship Id="rId2" Type="http://schemas.openxmlformats.org/officeDocument/2006/relationships/hyperlink" Target="https://owasp.org/Top10/A06_2021-Vulnerable_and_Outdated_Components/"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hyperlink" Target="https://owasp.org/chapters/" TargetMode="External"/><Relationship Id="rId13" Type="http://schemas.openxmlformats.org/officeDocument/2006/relationships/hyperlink" Target="https://training.owasp.org/" TargetMode="External"/><Relationship Id="rId18" Type="http://schemas.openxmlformats.org/officeDocument/2006/relationships/hyperlink" Target="https://www.online.colostate.edu/certificates/cybersecurity/" TargetMode="External"/><Relationship Id="rId3" Type="http://schemas.openxmlformats.org/officeDocument/2006/relationships/hyperlink" Target="https://colostate.primo.exlibrisgroup.com/discovery/search?query=any,contains,web%20application%20security&amp;tab=Everything&amp;search_scope=MyCampus_FC_CI_PU_P&amp;vid=01COLSU_INST:01COLSU&amp;facet=searchcreationdate,include,2015%7C,%7C2022&amp;facet=rtype,include,books&amp;lang=en&amp;offset=0" TargetMode="External"/><Relationship Id="rId7" Type="http://schemas.openxmlformats.org/officeDocument/2006/relationships/hyperlink" Target="https://www.sans.org/blog/" TargetMode="External"/><Relationship Id="rId12" Type="http://schemas.openxmlformats.org/officeDocument/2006/relationships/hyperlink" Target="https://usa.globalappsec.org/schedule/" TargetMode="External"/><Relationship Id="rId17" Type="http://schemas.openxmlformats.org/officeDocument/2006/relationships/hyperlink" Target="https://cybersecurity.colostate.edu/education/" TargetMode="External"/><Relationship Id="rId2" Type="http://schemas.openxmlformats.org/officeDocument/2006/relationships/hyperlink" Target="https://it.colostate.edu/about-us/" TargetMode="External"/><Relationship Id="rId16" Type="http://schemas.openxmlformats.org/officeDocument/2006/relationships/hyperlink" Target="https://www.udemy.com/course/web-application-security/" TargetMode="External"/><Relationship Id="rId1" Type="http://schemas.openxmlformats.org/officeDocument/2006/relationships/slideLayout" Target="../slideLayouts/slideLayout2.xml"/><Relationship Id="rId6" Type="http://schemas.openxmlformats.org/officeDocument/2006/relationships/hyperlink" Target="https://krebsonsecurity.com/" TargetMode="External"/><Relationship Id="rId11" Type="http://schemas.openxmlformats.org/officeDocument/2006/relationships/hyperlink" Target="https://www.youtube.com/playlist?list=PLpr-xdpM8wG-WUI7yLUvdjm-Bcw7AqG9m" TargetMode="External"/><Relationship Id="rId5" Type="http://schemas.openxmlformats.org/officeDocument/2006/relationships/hyperlink" Target="https://nakedsecurity.sophos.com/" TargetMode="External"/><Relationship Id="rId15" Type="http://schemas.openxmlformats.org/officeDocument/2006/relationships/hyperlink" Target="https://portswigger.net/web-security" TargetMode="External"/><Relationship Id="rId10" Type="http://schemas.openxmlformats.org/officeDocument/2006/relationships/hyperlink" Target="https://rmisc.org/" TargetMode="External"/><Relationship Id="rId19" Type="http://schemas.openxmlformats.org/officeDocument/2006/relationships/hyperlink" Target="https://csuglobal.edu/undergraduate/bachelors-degrees/cybersecurity" TargetMode="External"/><Relationship Id="rId4" Type="http://schemas.openxmlformats.org/officeDocument/2006/relationships/hyperlink" Target="https://encore.coalliance.org/iii/encore/search/C__Sweb%20application%20security__Orightresult__U__X0__Ks%402015e%402022?lang=eng&amp;suite=def" TargetMode="External"/><Relationship Id="rId9" Type="http://schemas.openxmlformats.org/officeDocument/2006/relationships/hyperlink" Target="https://owasp.org/events/" TargetMode="External"/><Relationship Id="rId14" Type="http://schemas.openxmlformats.org/officeDocument/2006/relationships/hyperlink" Target="https://www.sans.org/cyber-security-courses/"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www.acns.colostate.edu/Security/Application"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owasp.org/www-pdf-archive/OWASP_Quick_Start_Guide.pdf"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26" Type="http://schemas.openxmlformats.org/officeDocument/2006/relationships/tags" Target="../tags/tag25.xml"/><Relationship Id="rId3" Type="http://schemas.openxmlformats.org/officeDocument/2006/relationships/tags" Target="../tags/tag2.xml"/><Relationship Id="rId21" Type="http://schemas.openxmlformats.org/officeDocument/2006/relationships/tags" Target="../tags/tag20.xml"/><Relationship Id="rId34" Type="http://schemas.openxmlformats.org/officeDocument/2006/relationships/tags" Target="../tags/tag33.xml"/><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tags" Target="../tags/tag24.xml"/><Relationship Id="rId33" Type="http://schemas.openxmlformats.org/officeDocument/2006/relationships/tags" Target="../tags/tag32.xml"/><Relationship Id="rId38" Type="http://schemas.openxmlformats.org/officeDocument/2006/relationships/hyperlink" Target="https://owasp.org/www-pdf-archive/OWASP-SF-2014.pdf" TargetMode="External"/><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tags" Target="../tags/tag19.xml"/><Relationship Id="rId29" Type="http://schemas.openxmlformats.org/officeDocument/2006/relationships/tags" Target="../tags/tag28.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tags" Target="../tags/tag23.xml"/><Relationship Id="rId32" Type="http://schemas.openxmlformats.org/officeDocument/2006/relationships/tags" Target="../tags/tag31.xml"/><Relationship Id="rId37" Type="http://schemas.openxmlformats.org/officeDocument/2006/relationships/oleObject" Target="../embeddings/oleObject1.bin"/><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tags" Target="../tags/tag22.xml"/><Relationship Id="rId28" Type="http://schemas.openxmlformats.org/officeDocument/2006/relationships/tags" Target="../tags/tag27.xml"/><Relationship Id="rId36" Type="http://schemas.openxmlformats.org/officeDocument/2006/relationships/notesSlide" Target="../notesSlides/notesSlide8.xml"/><Relationship Id="rId10" Type="http://schemas.openxmlformats.org/officeDocument/2006/relationships/tags" Target="../tags/tag9.xml"/><Relationship Id="rId19" Type="http://schemas.openxmlformats.org/officeDocument/2006/relationships/tags" Target="../tags/tag18.xml"/><Relationship Id="rId31" Type="http://schemas.openxmlformats.org/officeDocument/2006/relationships/tags" Target="../tags/tag30.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tags" Target="../tags/tag21.xml"/><Relationship Id="rId27" Type="http://schemas.openxmlformats.org/officeDocument/2006/relationships/tags" Target="../tags/tag26.xml"/><Relationship Id="rId30" Type="http://schemas.openxmlformats.org/officeDocument/2006/relationships/tags" Target="../tags/tag29.xml"/><Relationship Id="rId35"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Web Application Security at CSU</a:t>
            </a:r>
          </a:p>
        </p:txBody>
      </p:sp>
      <p:sp>
        <p:nvSpPr>
          <p:cNvPr id="3" name="Text Placeholder 2"/>
          <p:cNvSpPr>
            <a:spLocks noGrp="1"/>
          </p:cNvSpPr>
          <p:nvPr>
            <p:ph type="body" sz="quarter" idx="12"/>
          </p:nvPr>
        </p:nvSpPr>
        <p:spPr>
          <a:xfrm>
            <a:off x="415637" y="4737628"/>
            <a:ext cx="8312726" cy="1563313"/>
          </a:xfrm>
        </p:spPr>
        <p:txBody>
          <a:bodyPr/>
          <a:lstStyle/>
          <a:p>
            <a:r>
              <a:rPr lang="en-US" sz="1600" dirty="0">
                <a:hlinkClick r:id="rId3">
                  <a:extLst>
                    <a:ext uri="{A12FA001-AC4F-418D-AE19-62706E023703}">
                      <ahyp:hlinkClr xmlns:ahyp="http://schemas.microsoft.com/office/drawing/2018/hyperlinkcolor" val="tx"/>
                    </a:ext>
                  </a:extLst>
                </a:hlinkClick>
              </a:rPr>
              <a:t>Greg Vogl</a:t>
            </a:r>
            <a:r>
              <a:rPr lang="en-US" sz="1600" dirty="0"/>
              <a:t>, </a:t>
            </a:r>
            <a:r>
              <a:rPr lang="en-US" sz="1600" dirty="0">
                <a:hlinkClick r:id="rId4">
                  <a:extLst>
                    <a:ext uri="{A12FA001-AC4F-418D-AE19-62706E023703}">
                      <ahyp:hlinkClr xmlns:ahyp="http://schemas.microsoft.com/office/drawing/2018/hyperlinkcolor" val="tx"/>
                    </a:ext>
                  </a:extLst>
                </a:hlinkClick>
              </a:rPr>
              <a:t>Identity &amp; Access Management</a:t>
            </a:r>
            <a:endParaRPr lang="en-US" sz="1600" dirty="0"/>
          </a:p>
          <a:p>
            <a:r>
              <a:rPr lang="en-US" sz="1600" dirty="0">
                <a:hlinkClick r:id="rId5">
                  <a:extLst>
                    <a:ext uri="{A12FA001-AC4F-418D-AE19-62706E023703}">
                      <ahyp:hlinkClr xmlns:ahyp="http://schemas.microsoft.com/office/drawing/2018/hyperlinkcolor" val="tx"/>
                    </a:ext>
                  </a:extLst>
                </a:hlinkClick>
              </a:rPr>
              <a:t>Kelly </a:t>
            </a:r>
            <a:r>
              <a:rPr lang="en-US" sz="1600" dirty="0" err="1">
                <a:hlinkClick r:id="rId5">
                  <a:extLst>
                    <a:ext uri="{A12FA001-AC4F-418D-AE19-62706E023703}">
                      <ahyp:hlinkClr xmlns:ahyp="http://schemas.microsoft.com/office/drawing/2018/hyperlinkcolor" val="tx"/>
                    </a:ext>
                  </a:extLst>
                </a:hlinkClick>
              </a:rPr>
              <a:t>Poto</a:t>
            </a:r>
            <a:r>
              <a:rPr lang="en-US" sz="1600" dirty="0"/>
              <a:t>, User Awareness &amp; Training</a:t>
            </a:r>
          </a:p>
          <a:p>
            <a:r>
              <a:rPr lang="en-US" sz="1600" dirty="0">
                <a:hlinkClick r:id="rId6">
                  <a:extLst>
                    <a:ext uri="{A12FA001-AC4F-418D-AE19-62706E023703}">
                      <ahyp:hlinkClr xmlns:ahyp="http://schemas.microsoft.com/office/drawing/2018/hyperlinkcolor" val="tx"/>
                    </a:ext>
                  </a:extLst>
                </a:hlinkClick>
              </a:rPr>
              <a:t>Cybersecurity &amp; Privacy</a:t>
            </a:r>
            <a:endParaRPr lang="en-US" sz="1600" dirty="0"/>
          </a:p>
          <a:p>
            <a:r>
              <a:rPr lang="en-US" sz="1100" dirty="0">
                <a:hlinkClick r:id="rId7">
                  <a:extLst>
                    <a:ext uri="{A12FA001-AC4F-418D-AE19-62706E023703}">
                      <ahyp:hlinkClr xmlns:ahyp="http://schemas.microsoft.com/office/drawing/2018/hyperlinkcolor" val="tx"/>
                    </a:ext>
                  </a:extLst>
                </a:hlinkClick>
              </a:rPr>
              <a:t>Professional Development Institute</a:t>
            </a:r>
            <a:r>
              <a:rPr lang="en-US" sz="1100" dirty="0"/>
              <a:t>, January 12, 2022</a:t>
            </a:r>
          </a:p>
        </p:txBody>
      </p:sp>
    </p:spTree>
    <p:extLst>
      <p:ext uri="{BB962C8B-B14F-4D97-AF65-F5344CB8AC3E}">
        <p14:creationId xmlns:p14="http://schemas.microsoft.com/office/powerpoint/2010/main" val="13147225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OWASP Risks</a:t>
            </a:r>
          </a:p>
        </p:txBody>
      </p:sp>
      <p:sp>
        <p:nvSpPr>
          <p:cNvPr id="3" name="Content Placeholder 2"/>
          <p:cNvSpPr>
            <a:spLocks noGrp="1"/>
          </p:cNvSpPr>
          <p:nvPr>
            <p:ph idx="1"/>
          </p:nvPr>
        </p:nvSpPr>
        <p:spPr/>
        <p:txBody>
          <a:bodyPr/>
          <a:lstStyle/>
          <a:p>
            <a:endParaRPr lang="en-US" dirty="0"/>
          </a:p>
        </p:txBody>
      </p:sp>
      <p:graphicFrame>
        <p:nvGraphicFramePr>
          <p:cNvPr id="4" name="Object 3"/>
          <p:cNvGraphicFramePr>
            <a:graphicFrameLocks noChangeAspect="1"/>
          </p:cNvGraphicFramePr>
          <p:nvPr/>
        </p:nvGraphicFramePr>
        <p:xfrm>
          <a:off x="628650" y="1825625"/>
          <a:ext cx="7886700" cy="4351338"/>
        </p:xfrm>
        <a:graphic>
          <a:graphicData uri="http://schemas.openxmlformats.org/presentationml/2006/ole">
            <mc:AlternateContent xmlns:mc="http://schemas.openxmlformats.org/markup-compatibility/2006">
              <mc:Choice xmlns:v="urn:schemas-microsoft-com:vml" Requires="v">
                <p:oleObj spid="_x0000_s3301" name="Image" r:id="rId4" imgW="15517440" imgH="5498280" progId="Photoshop.Image.13">
                  <p:embed/>
                </p:oleObj>
              </mc:Choice>
              <mc:Fallback>
                <p:oleObj name="Image" r:id="rId4" imgW="15517440" imgH="5498280" progId="Photoshop.Image.13">
                  <p:embed/>
                  <p:pic>
                    <p:nvPicPr>
                      <p:cNvPr id="4" name="Object 3"/>
                      <p:cNvPicPr/>
                      <p:nvPr/>
                    </p:nvPicPr>
                    <p:blipFill>
                      <a:blip r:embed="rId5"/>
                      <a:stretch>
                        <a:fillRect/>
                      </a:stretch>
                    </p:blipFill>
                    <p:spPr>
                      <a:xfrm>
                        <a:off x="628650" y="1825625"/>
                        <a:ext cx="7886700" cy="4351338"/>
                      </a:xfrm>
                      <a:prstGeom prst="rect">
                        <a:avLst/>
                      </a:prstGeom>
                    </p:spPr>
                  </p:pic>
                </p:oleObj>
              </mc:Fallback>
            </mc:AlternateContent>
          </a:graphicData>
        </a:graphic>
      </p:graphicFrame>
      <p:sp>
        <p:nvSpPr>
          <p:cNvPr id="5" name="TextBox 4"/>
          <p:cNvSpPr txBox="1"/>
          <p:nvPr/>
        </p:nvSpPr>
        <p:spPr>
          <a:xfrm>
            <a:off x="0" y="6143068"/>
            <a:ext cx="9071907" cy="369332"/>
          </a:xfrm>
          <a:prstGeom prst="rect">
            <a:avLst/>
          </a:prstGeom>
          <a:noFill/>
        </p:spPr>
        <p:txBody>
          <a:bodyPr wrap="none" rtlCol="0">
            <a:spAutoFit/>
          </a:bodyPr>
          <a:lstStyle/>
          <a:p>
            <a:r>
              <a:rPr lang="en-US" dirty="0"/>
              <a:t>Source: </a:t>
            </a:r>
            <a:r>
              <a:rPr lang="en-US" dirty="0">
                <a:hlinkClick r:id="rId6"/>
              </a:rPr>
              <a:t>http://owasptop10.googlecode.com/files/OWASP%20Top%2010%20-%202013.pdf</a:t>
            </a:r>
            <a:r>
              <a:rPr lang="en-US" dirty="0"/>
              <a:t> p. 5</a:t>
            </a:r>
          </a:p>
        </p:txBody>
      </p:sp>
      <p:sp>
        <p:nvSpPr>
          <p:cNvPr id="8" name="Footer Placeholder 7"/>
          <p:cNvSpPr>
            <a:spLocks noGrp="1"/>
          </p:cNvSpPr>
          <p:nvPr>
            <p:ph type="ftr" sz="quarter" idx="11"/>
          </p:nvPr>
        </p:nvSpPr>
        <p:spPr/>
        <p:txBody>
          <a:bodyPr/>
          <a:lstStyle/>
          <a:p>
            <a:r>
              <a:rPr lang="en-US"/>
              <a:t>Web Application Security</a:t>
            </a:r>
            <a:endParaRPr lang="en-US" dirty="0"/>
          </a:p>
        </p:txBody>
      </p:sp>
    </p:spTree>
    <p:extLst>
      <p:ext uri="{BB962C8B-B14F-4D97-AF65-F5344CB8AC3E}">
        <p14:creationId xmlns:p14="http://schemas.microsoft.com/office/powerpoint/2010/main" val="2702172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dirty="0"/>
              <a:t>Attack Vectors</a:t>
            </a:r>
          </a:p>
        </p:txBody>
      </p:sp>
      <p:sp>
        <p:nvSpPr>
          <p:cNvPr id="22" name="Content Placeholder 21"/>
          <p:cNvSpPr>
            <a:spLocks noGrp="1"/>
          </p:cNvSpPr>
          <p:nvPr>
            <p:ph idx="1"/>
          </p:nvPr>
        </p:nvSpPr>
        <p:spPr>
          <a:xfrm>
            <a:off x="195072" y="1885950"/>
            <a:ext cx="8570975" cy="4417314"/>
          </a:xfrm>
        </p:spPr>
        <p:txBody>
          <a:bodyPr numCol="2" rtlCol="1">
            <a:noAutofit/>
          </a:bodyPr>
          <a:lstStyle/>
          <a:p>
            <a:pPr lvl="1"/>
            <a:r>
              <a:rPr lang="en-US" sz="2100" dirty="0"/>
              <a:t>system</a:t>
            </a:r>
            <a:endParaRPr lang="he-IL" sz="2100" dirty="0"/>
          </a:p>
          <a:p>
            <a:pPr lvl="1"/>
            <a:r>
              <a:rPr lang="en-US" sz="2100" dirty="0"/>
              <a:t>infrastructure</a:t>
            </a:r>
            <a:endParaRPr lang="he-IL" sz="2100" dirty="0"/>
          </a:p>
          <a:p>
            <a:pPr lvl="1"/>
            <a:r>
              <a:rPr lang="en-US" sz="2100" dirty="0"/>
              <a:t>communication</a:t>
            </a:r>
            <a:endParaRPr lang="he-IL" sz="2100" dirty="0"/>
          </a:p>
          <a:p>
            <a:pPr lvl="1"/>
            <a:r>
              <a:rPr lang="en-US" sz="2100" dirty="0"/>
              <a:t>language</a:t>
            </a:r>
            <a:endParaRPr lang="he-IL" sz="2100" dirty="0"/>
          </a:p>
          <a:p>
            <a:pPr lvl="1"/>
            <a:r>
              <a:rPr lang="en-US" sz="2100" dirty="0"/>
              <a:t>architecture</a:t>
            </a:r>
            <a:endParaRPr lang="he-IL" sz="2100" dirty="0"/>
          </a:p>
          <a:p>
            <a:pPr lvl="1"/>
            <a:r>
              <a:rPr lang="en-US" sz="2100" dirty="0"/>
              <a:t>component</a:t>
            </a:r>
            <a:endParaRPr lang="he-IL" sz="2100" dirty="0"/>
          </a:p>
          <a:p>
            <a:pPr lvl="1"/>
            <a:r>
              <a:rPr lang="en-US" sz="2100" dirty="0"/>
              <a:t>information, any data</a:t>
            </a:r>
            <a:endParaRPr lang="he-IL" sz="2100" dirty="0"/>
          </a:p>
          <a:p>
            <a:pPr lvl="1"/>
            <a:r>
              <a:rPr lang="en-US" sz="2100" dirty="0"/>
              <a:t>physical layer</a:t>
            </a:r>
            <a:endParaRPr lang="he-IL" sz="2100" dirty="0"/>
          </a:p>
          <a:p>
            <a:pPr lvl="1"/>
            <a:r>
              <a:rPr lang="en-US" sz="2100" dirty="0"/>
              <a:t>logical layer</a:t>
            </a:r>
            <a:endParaRPr lang="he-IL" sz="2100" dirty="0"/>
          </a:p>
          <a:p>
            <a:pPr lvl="1"/>
            <a:r>
              <a:rPr lang="en-US" sz="2100" dirty="0"/>
              <a:t>storage device / facility</a:t>
            </a:r>
            <a:endParaRPr lang="he-IL" sz="2100" dirty="0"/>
          </a:p>
          <a:p>
            <a:pPr lvl="1"/>
            <a:r>
              <a:rPr lang="en-US" sz="2100" dirty="0"/>
              <a:t>(communication) channel</a:t>
            </a:r>
            <a:endParaRPr lang="he-IL" sz="2100" dirty="0"/>
          </a:p>
          <a:p>
            <a:pPr lvl="1"/>
            <a:r>
              <a:rPr lang="en-US" sz="2100" dirty="0"/>
              <a:t>interface</a:t>
            </a:r>
            <a:endParaRPr lang="he-IL" sz="2100" dirty="0"/>
          </a:p>
          <a:p>
            <a:pPr lvl="1"/>
            <a:r>
              <a:rPr lang="en-US" sz="2100" dirty="0"/>
              <a:t>encryption</a:t>
            </a:r>
            <a:endParaRPr lang="he-IL" sz="2100" dirty="0"/>
          </a:p>
          <a:p>
            <a:pPr lvl="1"/>
            <a:r>
              <a:rPr lang="en-US" sz="2100" dirty="0"/>
              <a:t>environment</a:t>
            </a:r>
            <a:endParaRPr lang="he-IL" sz="2100" dirty="0"/>
          </a:p>
          <a:p>
            <a:pPr lvl="1"/>
            <a:r>
              <a:rPr lang="en-US" sz="2100" dirty="0"/>
              <a:t>site (including DR)</a:t>
            </a:r>
            <a:endParaRPr lang="he-IL" sz="2100" dirty="0"/>
          </a:p>
          <a:p>
            <a:pPr lvl="1"/>
            <a:r>
              <a:rPr lang="en-US" sz="2100" dirty="0"/>
              <a:t>transaction</a:t>
            </a:r>
            <a:endParaRPr lang="he-IL" sz="2100" dirty="0"/>
          </a:p>
          <a:p>
            <a:pPr lvl="1"/>
            <a:r>
              <a:rPr lang="en-US" sz="2100" dirty="0"/>
              <a:t>log and audit trail</a:t>
            </a:r>
            <a:endParaRPr lang="he-IL" sz="2100" dirty="0"/>
          </a:p>
          <a:p>
            <a:pPr lvl="1"/>
            <a:r>
              <a:rPr lang="en-US" sz="2100" dirty="0"/>
              <a:t>archive</a:t>
            </a:r>
            <a:endParaRPr lang="he-IL" sz="2100" dirty="0"/>
          </a:p>
          <a:p>
            <a:pPr lvl="1"/>
            <a:r>
              <a:rPr lang="en-US" sz="2100" dirty="0"/>
              <a:t>process (operations, ongoing, development)</a:t>
            </a:r>
            <a:endParaRPr lang="he-IL" sz="2100" dirty="0"/>
          </a:p>
        </p:txBody>
      </p:sp>
      <p:sp>
        <p:nvSpPr>
          <p:cNvPr id="2" name="TextBox 1"/>
          <p:cNvSpPr txBox="1"/>
          <p:nvPr/>
        </p:nvSpPr>
        <p:spPr>
          <a:xfrm>
            <a:off x="0" y="6143068"/>
            <a:ext cx="8498737" cy="307777"/>
          </a:xfrm>
          <a:prstGeom prst="rect">
            <a:avLst/>
          </a:prstGeom>
          <a:noFill/>
        </p:spPr>
        <p:txBody>
          <a:bodyPr wrap="none" rtlCol="0">
            <a:spAutoFit/>
          </a:bodyPr>
          <a:lstStyle/>
          <a:p>
            <a:r>
              <a:rPr lang="en-US" sz="1400" dirty="0"/>
              <a:t>Source: </a:t>
            </a:r>
            <a:r>
              <a:rPr lang="en-US" sz="1400" dirty="0">
                <a:hlinkClick r:id="rId3"/>
              </a:rPr>
              <a:t>https://www.owasp.org/images/0/0b/OWASPIL-2014-06-16_OWASP-Top-10_-_Security-Testing.pptx</a:t>
            </a:r>
            <a:r>
              <a:rPr lang="en-US" sz="1400" dirty="0"/>
              <a:t> p. 13</a:t>
            </a:r>
          </a:p>
        </p:txBody>
      </p:sp>
      <p:sp>
        <p:nvSpPr>
          <p:cNvPr id="5" name="Footer Placeholder 4"/>
          <p:cNvSpPr>
            <a:spLocks noGrp="1"/>
          </p:cNvSpPr>
          <p:nvPr>
            <p:ph type="ftr" sz="quarter" idx="11"/>
          </p:nvPr>
        </p:nvSpPr>
        <p:spPr/>
        <p:txBody>
          <a:bodyPr/>
          <a:lstStyle/>
          <a:p>
            <a:r>
              <a:rPr lang="en-US"/>
              <a:t>Web Application Security</a:t>
            </a:r>
            <a:endParaRPr lang="en-US" dirty="0"/>
          </a:p>
        </p:txBody>
      </p:sp>
    </p:spTree>
    <p:extLst>
      <p:ext uri="{BB962C8B-B14F-4D97-AF65-F5344CB8AC3E}">
        <p14:creationId xmlns:p14="http://schemas.microsoft.com/office/powerpoint/2010/main" val="2474120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dirty="0"/>
              <a:t>Attack Types</a:t>
            </a:r>
          </a:p>
        </p:txBody>
      </p:sp>
      <p:sp>
        <p:nvSpPr>
          <p:cNvPr id="2" name="TextBox 1"/>
          <p:cNvSpPr txBox="1"/>
          <p:nvPr/>
        </p:nvSpPr>
        <p:spPr>
          <a:xfrm>
            <a:off x="533400" y="1949450"/>
            <a:ext cx="8166100" cy="3762569"/>
          </a:xfrm>
          <a:prstGeom prst="rect">
            <a:avLst/>
          </a:prstGeom>
          <a:noFill/>
        </p:spPr>
        <p:txBody>
          <a:bodyPr wrap="square" numCol="2" rtlCol="0">
            <a:spAutoFit/>
          </a:bodyPr>
          <a:lstStyle/>
          <a:p>
            <a:pPr marL="257175" indent="-257175">
              <a:buFont typeface="Arial" panose="020B0604020202020204" pitchFamily="34" charset="0"/>
              <a:buChar char="•"/>
            </a:pPr>
            <a:r>
              <a:rPr lang="en-US" sz="2400" dirty="0"/>
              <a:t>Takeover</a:t>
            </a:r>
          </a:p>
          <a:p>
            <a:pPr marL="257175" indent="-257175">
              <a:buFont typeface="Arial" panose="020B0604020202020204" pitchFamily="34" charset="0"/>
              <a:buChar char="•"/>
            </a:pPr>
            <a:r>
              <a:rPr lang="en-US" sz="2400" dirty="0"/>
              <a:t>Data theft</a:t>
            </a:r>
          </a:p>
          <a:p>
            <a:pPr marL="257175" indent="-257175">
              <a:buFont typeface="Arial" panose="020B0604020202020204" pitchFamily="34" charset="0"/>
              <a:buChar char="•"/>
            </a:pPr>
            <a:r>
              <a:rPr lang="en-US" sz="2400" dirty="0"/>
              <a:t>Data tampering</a:t>
            </a:r>
          </a:p>
          <a:p>
            <a:pPr marL="257175" indent="-257175">
              <a:buFont typeface="Arial" panose="020B0604020202020204" pitchFamily="34" charset="0"/>
              <a:buChar char="•"/>
            </a:pPr>
            <a:r>
              <a:rPr lang="en-US" sz="2400" dirty="0"/>
              <a:t>System integrity disruption</a:t>
            </a:r>
          </a:p>
          <a:p>
            <a:pPr marL="257175" indent="-257175">
              <a:buFont typeface="Arial" panose="020B0604020202020204" pitchFamily="34" charset="0"/>
              <a:buChar char="•"/>
            </a:pPr>
            <a:r>
              <a:rPr lang="en-US" sz="2400" dirty="0"/>
              <a:t>Business Logic manipulation</a:t>
            </a:r>
          </a:p>
          <a:p>
            <a:pPr marL="257175" indent="-257175">
              <a:buFont typeface="Arial" panose="020B0604020202020204" pitchFamily="34" charset="0"/>
              <a:buChar char="•"/>
            </a:pPr>
            <a:r>
              <a:rPr lang="en-US" sz="2400" dirty="0"/>
              <a:t>Eavesdropping</a:t>
            </a:r>
          </a:p>
          <a:p>
            <a:pPr marL="257175" indent="-257175">
              <a:buFont typeface="Arial" panose="020B0604020202020204" pitchFamily="34" charset="0"/>
              <a:buChar char="•"/>
            </a:pPr>
            <a:r>
              <a:rPr lang="en-US" sz="2400" dirty="0"/>
              <a:t>Backdoors – built in by design</a:t>
            </a:r>
          </a:p>
          <a:p>
            <a:pPr marL="257175" indent="-257175">
              <a:buFont typeface="Arial" panose="020B0604020202020204" pitchFamily="34" charset="0"/>
              <a:buChar char="•"/>
            </a:pPr>
            <a:r>
              <a:rPr lang="en-US" sz="2400" dirty="0"/>
              <a:t>Backdoors – creation by attackers</a:t>
            </a:r>
          </a:p>
          <a:p>
            <a:pPr marL="257175" indent="-257175">
              <a:buFont typeface="Arial" panose="020B0604020202020204" pitchFamily="34" charset="0"/>
              <a:buChar char="•"/>
            </a:pPr>
            <a:r>
              <a:rPr lang="en-US" sz="2400" dirty="0"/>
              <a:t>Unintentional attacks</a:t>
            </a:r>
          </a:p>
          <a:p>
            <a:pPr marL="257175" indent="-257175">
              <a:buFont typeface="Arial" panose="020B0604020202020204" pitchFamily="34" charset="0"/>
              <a:buChar char="•"/>
            </a:pPr>
            <a:r>
              <a:rPr lang="en-US" sz="2400" dirty="0"/>
              <a:t>Intentional by authorized entities</a:t>
            </a:r>
          </a:p>
          <a:p>
            <a:pPr marL="257175" indent="-257175">
              <a:buFont typeface="Arial" panose="020B0604020202020204" pitchFamily="34" charset="0"/>
              <a:buChar char="•"/>
            </a:pPr>
            <a:r>
              <a:rPr lang="en-US" sz="2400" dirty="0"/>
              <a:t>Attacks by non-human entities</a:t>
            </a:r>
          </a:p>
          <a:p>
            <a:pPr marL="257175" indent="-257175">
              <a:buFont typeface="Arial" panose="020B0604020202020204" pitchFamily="34" charset="0"/>
              <a:buChar char="•"/>
            </a:pPr>
            <a:r>
              <a:rPr lang="en-US" sz="2400" dirty="0"/>
              <a:t>Denial of Service</a:t>
            </a:r>
          </a:p>
          <a:p>
            <a:pPr marL="257175" indent="-257175">
              <a:buFont typeface="Arial" panose="020B0604020202020204" pitchFamily="34" charset="0"/>
              <a:buChar char="•"/>
            </a:pPr>
            <a:r>
              <a:rPr lang="en-US" sz="2400" dirty="0"/>
              <a:t>De Facto Denial of Service</a:t>
            </a:r>
          </a:p>
          <a:p>
            <a:pPr marL="257175" indent="-257175">
              <a:buFont typeface="Arial" panose="020B0604020202020204" pitchFamily="34" charset="0"/>
              <a:buChar char="•"/>
            </a:pPr>
            <a:r>
              <a:rPr lang="en-US" sz="2400" dirty="0"/>
              <a:t>Authorization bypass</a:t>
            </a:r>
          </a:p>
          <a:p>
            <a:pPr marL="257175" indent="-257175">
              <a:buFont typeface="Arial" panose="020B0604020202020204" pitchFamily="34" charset="0"/>
              <a:buChar char="•"/>
            </a:pPr>
            <a:r>
              <a:rPr lang="en-US" sz="2400" dirty="0"/>
              <a:t>Access bypass</a:t>
            </a:r>
          </a:p>
          <a:p>
            <a:pPr marL="257175" indent="-257175">
              <a:buFont typeface="Arial" panose="020B0604020202020204" pitchFamily="34" charset="0"/>
              <a:buChar char="•"/>
            </a:pPr>
            <a:r>
              <a:rPr lang="en-US" sz="2400" dirty="0"/>
              <a:t>Smuggling, Splitting and evasion-type attacks</a:t>
            </a:r>
          </a:p>
        </p:txBody>
      </p:sp>
      <p:sp>
        <p:nvSpPr>
          <p:cNvPr id="4" name="TextBox 3"/>
          <p:cNvSpPr txBox="1"/>
          <p:nvPr/>
        </p:nvSpPr>
        <p:spPr>
          <a:xfrm>
            <a:off x="0" y="6193468"/>
            <a:ext cx="8498737" cy="307777"/>
          </a:xfrm>
          <a:prstGeom prst="rect">
            <a:avLst/>
          </a:prstGeom>
          <a:noFill/>
        </p:spPr>
        <p:txBody>
          <a:bodyPr wrap="none" rtlCol="0">
            <a:spAutoFit/>
          </a:bodyPr>
          <a:lstStyle/>
          <a:p>
            <a:r>
              <a:rPr lang="en-US" sz="1400" dirty="0"/>
              <a:t>Source: </a:t>
            </a:r>
            <a:r>
              <a:rPr lang="en-US" sz="1400" dirty="0">
                <a:hlinkClick r:id="rId3"/>
              </a:rPr>
              <a:t>https://www.owasp.org/images/0/0b/OWASPIL-2014-06-16_OWASP-Top-10_-_Security-Testing.pptx</a:t>
            </a:r>
            <a:r>
              <a:rPr lang="en-US" sz="1400" dirty="0"/>
              <a:t> p. 14</a:t>
            </a:r>
          </a:p>
        </p:txBody>
      </p:sp>
      <p:sp>
        <p:nvSpPr>
          <p:cNvPr id="6" name="Footer Placeholder 5"/>
          <p:cNvSpPr>
            <a:spLocks noGrp="1"/>
          </p:cNvSpPr>
          <p:nvPr>
            <p:ph type="ftr" sz="quarter" idx="11"/>
          </p:nvPr>
        </p:nvSpPr>
        <p:spPr/>
        <p:txBody>
          <a:bodyPr/>
          <a:lstStyle/>
          <a:p>
            <a:r>
              <a:rPr lang="en-US"/>
              <a:t>Web Application Security</a:t>
            </a:r>
            <a:endParaRPr lang="en-US" dirty="0"/>
          </a:p>
        </p:txBody>
      </p:sp>
    </p:spTree>
    <p:extLst>
      <p:ext uri="{BB962C8B-B14F-4D97-AF65-F5344CB8AC3E}">
        <p14:creationId xmlns:p14="http://schemas.microsoft.com/office/powerpoint/2010/main" val="2785745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BAEE-5C38-436C-B2C5-05AA84CBA8F3}"/>
              </a:ext>
            </a:extLst>
          </p:cNvPr>
          <p:cNvSpPr>
            <a:spLocks noGrp="1"/>
          </p:cNvSpPr>
          <p:nvPr>
            <p:ph type="title"/>
          </p:nvPr>
        </p:nvSpPr>
        <p:spPr>
          <a:xfrm>
            <a:off x="0" y="365126"/>
            <a:ext cx="9144000" cy="1325563"/>
          </a:xfrm>
        </p:spPr>
        <p:txBody>
          <a:bodyPr/>
          <a:lstStyle/>
          <a:p>
            <a:r>
              <a:rPr lang="en-US" dirty="0"/>
              <a:t>Common Web Application Attacks</a:t>
            </a:r>
          </a:p>
        </p:txBody>
      </p:sp>
      <p:sp>
        <p:nvSpPr>
          <p:cNvPr id="3" name="Content Placeholder 2">
            <a:extLst>
              <a:ext uri="{FF2B5EF4-FFF2-40B4-BE49-F238E27FC236}">
                <a16:creationId xmlns:a16="http://schemas.microsoft.com/office/drawing/2014/main" id="{139C31D9-78FD-4C47-944B-F49E3D44E70F}"/>
              </a:ext>
            </a:extLst>
          </p:cNvPr>
          <p:cNvSpPr>
            <a:spLocks noGrp="1"/>
          </p:cNvSpPr>
          <p:nvPr>
            <p:ph idx="1"/>
          </p:nvPr>
        </p:nvSpPr>
        <p:spPr/>
        <p:txBody>
          <a:bodyPr/>
          <a:lstStyle/>
          <a:p>
            <a:r>
              <a:rPr lang="en-US" dirty="0"/>
              <a:t>Cross-site scripting (XSS)</a:t>
            </a:r>
          </a:p>
          <a:p>
            <a:r>
              <a:rPr lang="en-US" dirty="0"/>
              <a:t>SQL injection</a:t>
            </a:r>
          </a:p>
          <a:p>
            <a:r>
              <a:rPr lang="en-US" dirty="0"/>
              <a:t>Command injection</a:t>
            </a:r>
          </a:p>
          <a:p>
            <a:r>
              <a:rPr lang="en-US" dirty="0"/>
              <a:t>Cross-site request forgery (CSRF)</a:t>
            </a:r>
          </a:p>
          <a:p>
            <a:r>
              <a:rPr lang="en-US" dirty="0"/>
              <a:t>Denial of service (DoS, DDoS)</a:t>
            </a:r>
          </a:p>
          <a:p>
            <a:r>
              <a:rPr lang="en-US" dirty="0"/>
              <a:t>Parameter tampering</a:t>
            </a:r>
          </a:p>
          <a:p>
            <a:r>
              <a:rPr lang="en-US" dirty="0"/>
              <a:t>Directory traversal</a:t>
            </a:r>
          </a:p>
          <a:p>
            <a:r>
              <a:rPr lang="en-US" dirty="0"/>
              <a:t>Buffer overflows</a:t>
            </a:r>
          </a:p>
        </p:txBody>
      </p:sp>
      <p:sp>
        <p:nvSpPr>
          <p:cNvPr id="4" name="Footer Placeholder 3">
            <a:extLst>
              <a:ext uri="{FF2B5EF4-FFF2-40B4-BE49-F238E27FC236}">
                <a16:creationId xmlns:a16="http://schemas.microsoft.com/office/drawing/2014/main" id="{42A2DB3F-26D9-44EF-8E73-987BE90B62F5}"/>
              </a:ext>
            </a:extLst>
          </p:cNvPr>
          <p:cNvSpPr>
            <a:spLocks noGrp="1"/>
          </p:cNvSpPr>
          <p:nvPr>
            <p:ph type="ftr" sz="quarter" idx="11"/>
          </p:nvPr>
        </p:nvSpPr>
        <p:spPr/>
        <p:txBody>
          <a:bodyPr/>
          <a:lstStyle/>
          <a:p>
            <a:r>
              <a:rPr lang="en-US"/>
              <a:t>Web Application Security</a:t>
            </a:r>
            <a:endParaRPr lang="en-US" dirty="0"/>
          </a:p>
        </p:txBody>
      </p:sp>
    </p:spTree>
    <p:extLst>
      <p:ext uri="{BB962C8B-B14F-4D97-AF65-F5344CB8AC3E}">
        <p14:creationId xmlns:p14="http://schemas.microsoft.com/office/powerpoint/2010/main" val="1688272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Web Application Security Risks</a:t>
            </a:r>
            <a:br>
              <a:rPr lang="en-US" dirty="0"/>
            </a:br>
            <a:r>
              <a:rPr lang="en-US" sz="2800" dirty="0"/>
              <a:t>OWASP Top 10, 2021</a:t>
            </a:r>
          </a:p>
        </p:txBody>
      </p:sp>
      <p:sp>
        <p:nvSpPr>
          <p:cNvPr id="3" name="Content Placeholder 2"/>
          <p:cNvSpPr>
            <a:spLocks noGrp="1"/>
          </p:cNvSpPr>
          <p:nvPr>
            <p:ph idx="1"/>
          </p:nvPr>
        </p:nvSpPr>
        <p:spPr>
          <a:xfrm>
            <a:off x="628650" y="1825625"/>
            <a:ext cx="8307960" cy="4351338"/>
          </a:xfrm>
        </p:spPr>
        <p:txBody>
          <a:bodyPr>
            <a:normAutofit fontScale="77500" lnSpcReduction="20000"/>
          </a:bodyPr>
          <a:lstStyle/>
          <a:p>
            <a:pPr marL="742950" indent="-742950" fontAlgn="ctr">
              <a:buFont typeface="+mj-lt"/>
              <a:buAutoNum type="arabicPeriod"/>
            </a:pPr>
            <a:r>
              <a:rPr lang="en-US" sz="3525" dirty="0"/>
              <a:t>Broken Access Control</a:t>
            </a:r>
          </a:p>
          <a:p>
            <a:pPr marL="742950" indent="-742950" fontAlgn="ctr">
              <a:buFont typeface="+mj-lt"/>
              <a:buAutoNum type="arabicPeriod"/>
            </a:pPr>
            <a:r>
              <a:rPr lang="en-US" sz="3525" dirty="0"/>
              <a:t>Cryptographic Failures</a:t>
            </a:r>
          </a:p>
          <a:p>
            <a:pPr marL="742950" indent="-742950">
              <a:buFont typeface="+mj-lt"/>
              <a:buAutoNum type="arabicPeriod"/>
            </a:pPr>
            <a:r>
              <a:rPr lang="en-US" sz="3525" dirty="0"/>
              <a:t>Injection</a:t>
            </a:r>
          </a:p>
          <a:p>
            <a:pPr marL="742950" indent="-742950">
              <a:buFont typeface="+mj-lt"/>
              <a:buAutoNum type="arabicPeriod"/>
            </a:pPr>
            <a:r>
              <a:rPr lang="en-US" sz="3525" dirty="0"/>
              <a:t>Insecure Design</a:t>
            </a:r>
          </a:p>
          <a:p>
            <a:pPr marL="742950" indent="-742950">
              <a:buFont typeface="+mj-lt"/>
              <a:buAutoNum type="arabicPeriod"/>
            </a:pPr>
            <a:r>
              <a:rPr lang="en-US" sz="3525" dirty="0"/>
              <a:t>Security Misconfiguration</a:t>
            </a:r>
          </a:p>
          <a:p>
            <a:pPr marL="742950" indent="-742950">
              <a:buFont typeface="+mj-lt"/>
              <a:buAutoNum type="arabicPeriod"/>
            </a:pPr>
            <a:r>
              <a:rPr lang="en-US" sz="3525" dirty="0"/>
              <a:t>Vulnerable and Outdated Components</a:t>
            </a:r>
          </a:p>
          <a:p>
            <a:pPr marL="742950" indent="-742950">
              <a:buFont typeface="+mj-lt"/>
              <a:buAutoNum type="arabicPeriod"/>
            </a:pPr>
            <a:r>
              <a:rPr lang="en-US" sz="3525" dirty="0"/>
              <a:t>Identification and Authentication Failures</a:t>
            </a:r>
          </a:p>
          <a:p>
            <a:pPr marL="742950" indent="-742950">
              <a:buFont typeface="+mj-lt"/>
              <a:buAutoNum type="arabicPeriod"/>
            </a:pPr>
            <a:r>
              <a:rPr lang="en-US" sz="3525" dirty="0"/>
              <a:t>Software and Data Integrity Failures</a:t>
            </a:r>
          </a:p>
          <a:p>
            <a:pPr marL="742950" indent="-742950">
              <a:buFont typeface="+mj-lt"/>
              <a:buAutoNum type="arabicPeriod"/>
            </a:pPr>
            <a:r>
              <a:rPr lang="en-US" sz="3525" dirty="0"/>
              <a:t>Security Logging and Monitoring Failures</a:t>
            </a:r>
          </a:p>
          <a:p>
            <a:pPr marL="742950" indent="-742950">
              <a:buFont typeface="+mj-lt"/>
              <a:buAutoNum type="arabicPeriod"/>
            </a:pPr>
            <a:r>
              <a:rPr lang="en-US" sz="3525" dirty="0"/>
              <a:t>Server-Side Request Forgery (SSRF)</a:t>
            </a:r>
          </a:p>
        </p:txBody>
      </p:sp>
      <p:sp>
        <p:nvSpPr>
          <p:cNvPr id="4" name="TextBox 3"/>
          <p:cNvSpPr txBox="1"/>
          <p:nvPr/>
        </p:nvSpPr>
        <p:spPr>
          <a:xfrm>
            <a:off x="2639551" y="6075274"/>
            <a:ext cx="3439596" cy="369332"/>
          </a:xfrm>
          <a:prstGeom prst="rect">
            <a:avLst/>
          </a:prstGeom>
          <a:noFill/>
        </p:spPr>
        <p:txBody>
          <a:bodyPr wrap="none" rtlCol="0">
            <a:spAutoFit/>
          </a:bodyPr>
          <a:lstStyle/>
          <a:p>
            <a:r>
              <a:rPr lang="en-US" dirty="0"/>
              <a:t>Source: </a:t>
            </a:r>
            <a:r>
              <a:rPr lang="en-US" dirty="0">
                <a:hlinkClick r:id="rId3"/>
              </a:rPr>
              <a:t>https://owasp.org/Top10/</a:t>
            </a:r>
            <a:r>
              <a:rPr lang="en-US" dirty="0"/>
              <a:t> </a:t>
            </a:r>
          </a:p>
        </p:txBody>
      </p:sp>
      <p:sp>
        <p:nvSpPr>
          <p:cNvPr id="7" name="Footer Placeholder 6"/>
          <p:cNvSpPr>
            <a:spLocks noGrp="1"/>
          </p:cNvSpPr>
          <p:nvPr>
            <p:ph type="ftr" sz="quarter" idx="11"/>
          </p:nvPr>
        </p:nvSpPr>
        <p:spPr/>
        <p:txBody>
          <a:bodyPr/>
          <a:lstStyle/>
          <a:p>
            <a:r>
              <a:rPr lang="en-US"/>
              <a:t>Web Application Security</a:t>
            </a:r>
            <a:endParaRPr lang="en-US" dirty="0"/>
          </a:p>
        </p:txBody>
      </p:sp>
    </p:spTree>
    <p:extLst>
      <p:ext uri="{BB962C8B-B14F-4D97-AF65-F5344CB8AC3E}">
        <p14:creationId xmlns:p14="http://schemas.microsoft.com/office/powerpoint/2010/main" val="3210126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1728593" y="6255918"/>
            <a:ext cx="4873194" cy="338554"/>
          </a:xfrm>
          <a:prstGeom prst="rect">
            <a:avLst/>
          </a:prstGeom>
          <a:noFill/>
        </p:spPr>
        <p:txBody>
          <a:bodyPr wrap="none" rtlCol="0">
            <a:spAutoFit/>
          </a:bodyPr>
          <a:lstStyle/>
          <a:p>
            <a:r>
              <a:rPr lang="en-US" sz="1600" dirty="0"/>
              <a:t>Source: </a:t>
            </a:r>
            <a:r>
              <a:rPr lang="en-US" sz="1600" dirty="0">
                <a:hlinkClick r:id="rId2"/>
              </a:rPr>
              <a:t>https://owasp.org/www-project-mobile-top-10/</a:t>
            </a:r>
            <a:r>
              <a:rPr lang="en-US" sz="1600" dirty="0"/>
              <a:t> </a:t>
            </a:r>
          </a:p>
        </p:txBody>
      </p:sp>
      <p:sp>
        <p:nvSpPr>
          <p:cNvPr id="5" name="Title 4"/>
          <p:cNvSpPr>
            <a:spLocks noGrp="1"/>
          </p:cNvSpPr>
          <p:nvPr>
            <p:ph type="title"/>
          </p:nvPr>
        </p:nvSpPr>
        <p:spPr/>
        <p:txBody>
          <a:bodyPr>
            <a:normAutofit/>
          </a:bodyPr>
          <a:lstStyle/>
          <a:p>
            <a:r>
              <a:rPr lang="en-US" sz="4800" dirty="0"/>
              <a:t>Mobile App Security Risks</a:t>
            </a:r>
            <a:r>
              <a:rPr lang="en-US" dirty="0"/>
              <a:t> </a:t>
            </a:r>
            <a:br>
              <a:rPr lang="en-US" dirty="0"/>
            </a:br>
            <a:r>
              <a:rPr lang="en-US" sz="2800" dirty="0"/>
              <a:t>OWASP Top 10, 2016</a:t>
            </a:r>
            <a:endParaRPr lang="en-US" sz="3200" dirty="0"/>
          </a:p>
        </p:txBody>
      </p:sp>
      <p:sp>
        <p:nvSpPr>
          <p:cNvPr id="6" name="Content Placeholder 5"/>
          <p:cNvSpPr>
            <a:spLocks noGrp="1"/>
          </p:cNvSpPr>
          <p:nvPr>
            <p:ph idx="1"/>
          </p:nvPr>
        </p:nvSpPr>
        <p:spPr>
          <a:xfrm>
            <a:off x="628650" y="1825624"/>
            <a:ext cx="7886700" cy="4525071"/>
          </a:xfrm>
        </p:spPr>
        <p:txBody>
          <a:bodyPr>
            <a:noAutofit/>
          </a:bodyPr>
          <a:lstStyle/>
          <a:p>
            <a:pPr marL="514350" indent="-514350">
              <a:buFont typeface="+mj-lt"/>
              <a:buAutoNum type="arabicPeriod"/>
            </a:pPr>
            <a:r>
              <a:rPr lang="en-US" sz="2400" dirty="0"/>
              <a:t>Improper Platform Usage</a:t>
            </a:r>
          </a:p>
          <a:p>
            <a:pPr marL="514350" indent="-514350">
              <a:buFont typeface="+mj-lt"/>
              <a:buAutoNum type="arabicPeriod"/>
            </a:pPr>
            <a:r>
              <a:rPr lang="en-US" sz="2400" dirty="0"/>
              <a:t>Insecure Data Storage</a:t>
            </a:r>
          </a:p>
          <a:p>
            <a:pPr marL="514350" indent="-514350">
              <a:buFont typeface="+mj-lt"/>
              <a:buAutoNum type="arabicPeriod"/>
            </a:pPr>
            <a:r>
              <a:rPr lang="en-US" sz="2400" dirty="0"/>
              <a:t>Insecure Communication</a:t>
            </a:r>
          </a:p>
          <a:p>
            <a:pPr marL="514350" indent="-514350">
              <a:buFont typeface="+mj-lt"/>
              <a:buAutoNum type="arabicPeriod"/>
            </a:pPr>
            <a:r>
              <a:rPr lang="en-US" sz="2400" dirty="0"/>
              <a:t>Insecure Authentication</a:t>
            </a:r>
          </a:p>
          <a:p>
            <a:pPr marL="514350" indent="-514350">
              <a:buFont typeface="+mj-lt"/>
              <a:buAutoNum type="arabicPeriod"/>
            </a:pPr>
            <a:r>
              <a:rPr lang="en-US" sz="2400" dirty="0"/>
              <a:t>Insufficient Cryptography</a:t>
            </a:r>
          </a:p>
          <a:p>
            <a:pPr marL="514350" indent="-514350">
              <a:buFont typeface="+mj-lt"/>
              <a:buAutoNum type="arabicPeriod"/>
            </a:pPr>
            <a:r>
              <a:rPr lang="en-US" sz="2400" dirty="0"/>
              <a:t>Insecure Authorization</a:t>
            </a:r>
          </a:p>
          <a:p>
            <a:pPr marL="514350" indent="-514350">
              <a:buFont typeface="+mj-lt"/>
              <a:buAutoNum type="arabicPeriod"/>
            </a:pPr>
            <a:r>
              <a:rPr lang="en-US" sz="2400" dirty="0"/>
              <a:t>Client Code Quality</a:t>
            </a:r>
          </a:p>
          <a:p>
            <a:pPr marL="514350" indent="-514350">
              <a:buFont typeface="+mj-lt"/>
              <a:buAutoNum type="arabicPeriod"/>
            </a:pPr>
            <a:r>
              <a:rPr lang="en-US" sz="2400" dirty="0"/>
              <a:t>Code Tampering</a:t>
            </a:r>
          </a:p>
          <a:p>
            <a:pPr marL="514350" indent="-514350">
              <a:buFont typeface="+mj-lt"/>
              <a:buAutoNum type="arabicPeriod"/>
            </a:pPr>
            <a:r>
              <a:rPr lang="en-US" sz="2400" dirty="0"/>
              <a:t>Reverse Engineering</a:t>
            </a:r>
          </a:p>
          <a:p>
            <a:pPr marL="514350" indent="-514350">
              <a:buFont typeface="+mj-lt"/>
              <a:buAutoNum type="arabicPeriod"/>
            </a:pPr>
            <a:r>
              <a:rPr lang="en-US" sz="2400" dirty="0"/>
              <a:t>Extraneous Functionality</a:t>
            </a:r>
          </a:p>
        </p:txBody>
      </p:sp>
      <p:sp>
        <p:nvSpPr>
          <p:cNvPr id="7" name="Footer Placeholder 6"/>
          <p:cNvSpPr>
            <a:spLocks noGrp="1"/>
          </p:cNvSpPr>
          <p:nvPr>
            <p:ph type="ftr" sz="quarter" idx="11"/>
          </p:nvPr>
        </p:nvSpPr>
        <p:spPr/>
        <p:txBody>
          <a:bodyPr/>
          <a:lstStyle/>
          <a:p>
            <a:r>
              <a:rPr lang="en-US"/>
              <a:t>Web Application Security</a:t>
            </a:r>
            <a:endParaRPr lang="en-US" dirty="0"/>
          </a:p>
        </p:txBody>
      </p:sp>
    </p:spTree>
    <p:extLst>
      <p:ext uri="{BB962C8B-B14F-4D97-AF65-F5344CB8AC3E}">
        <p14:creationId xmlns:p14="http://schemas.microsoft.com/office/powerpoint/2010/main" val="823752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4395"/>
            <a:ext cx="9144000" cy="654049"/>
          </a:xfrm>
        </p:spPr>
        <p:txBody>
          <a:bodyPr>
            <a:noAutofit/>
          </a:bodyPr>
          <a:lstStyle/>
          <a:p>
            <a:r>
              <a:rPr lang="en-US" sz="3200" dirty="0"/>
              <a:t>Top 25 Most Dangerous Software Weaknesses</a:t>
            </a:r>
          </a:p>
        </p:txBody>
      </p:sp>
      <p:sp>
        <p:nvSpPr>
          <p:cNvPr id="5" name="TextBox 4"/>
          <p:cNvSpPr txBox="1"/>
          <p:nvPr/>
        </p:nvSpPr>
        <p:spPr>
          <a:xfrm>
            <a:off x="999804" y="6119336"/>
            <a:ext cx="7144392" cy="369332"/>
          </a:xfrm>
          <a:prstGeom prst="rect">
            <a:avLst/>
          </a:prstGeom>
          <a:noFill/>
        </p:spPr>
        <p:txBody>
          <a:bodyPr wrap="none" rtlCol="0">
            <a:spAutoFit/>
          </a:bodyPr>
          <a:lstStyle/>
          <a:p>
            <a:r>
              <a:rPr lang="en-US" dirty="0"/>
              <a:t>Source: </a:t>
            </a:r>
            <a:r>
              <a:rPr lang="en-US" dirty="0">
                <a:hlinkClick r:id="rId3"/>
              </a:rPr>
              <a:t>https://cwe.mitre.org/top25/archive/2021/2021_cwe_top25.html</a:t>
            </a:r>
            <a:r>
              <a:rPr lang="en-US" dirty="0"/>
              <a:t> </a:t>
            </a:r>
          </a:p>
        </p:txBody>
      </p:sp>
      <p:sp>
        <p:nvSpPr>
          <p:cNvPr id="7" name="Footer Placeholder 6"/>
          <p:cNvSpPr>
            <a:spLocks noGrp="1"/>
          </p:cNvSpPr>
          <p:nvPr>
            <p:ph type="ftr" sz="quarter" idx="11"/>
          </p:nvPr>
        </p:nvSpPr>
        <p:spPr/>
        <p:txBody>
          <a:bodyPr/>
          <a:lstStyle/>
          <a:p>
            <a:r>
              <a:rPr lang="en-US"/>
              <a:t>Web Application Security</a:t>
            </a:r>
            <a:endParaRPr lang="en-US" dirty="0"/>
          </a:p>
        </p:txBody>
      </p:sp>
      <p:sp>
        <p:nvSpPr>
          <p:cNvPr id="6" name="Content Placeholder 5">
            <a:extLst>
              <a:ext uri="{FF2B5EF4-FFF2-40B4-BE49-F238E27FC236}">
                <a16:creationId xmlns:a16="http://schemas.microsoft.com/office/drawing/2014/main" id="{CD4DEE9B-3D25-4D46-A728-0EF93BD6D0F5}"/>
              </a:ext>
            </a:extLst>
          </p:cNvPr>
          <p:cNvSpPr>
            <a:spLocks noGrp="1"/>
          </p:cNvSpPr>
          <p:nvPr>
            <p:ph idx="1"/>
          </p:nvPr>
        </p:nvSpPr>
        <p:spPr>
          <a:xfrm>
            <a:off x="0" y="951978"/>
            <a:ext cx="4271375" cy="5536690"/>
          </a:xfrm>
        </p:spPr>
        <p:txBody>
          <a:bodyPr>
            <a:normAutofit lnSpcReduction="10000"/>
          </a:bodyPr>
          <a:lstStyle/>
          <a:p>
            <a:pPr marL="342900" indent="-342900">
              <a:spcBef>
                <a:spcPts val="300"/>
              </a:spcBef>
              <a:buFont typeface="+mj-lt"/>
              <a:buAutoNum type="arabicPeriod"/>
            </a:pPr>
            <a:r>
              <a:rPr lang="en-US" sz="1800" dirty="0"/>
              <a:t>Out-of-bounds Write</a:t>
            </a:r>
          </a:p>
          <a:p>
            <a:pPr marL="342900" indent="-342900">
              <a:spcBef>
                <a:spcPts val="300"/>
              </a:spcBef>
              <a:buFont typeface="+mj-lt"/>
              <a:buAutoNum type="arabicPeriod"/>
            </a:pPr>
            <a:r>
              <a:rPr lang="en-US" sz="1800" dirty="0"/>
              <a:t>Improper Neutralization of Input During Web Page Generation ('Cross-site Scripting')</a:t>
            </a:r>
          </a:p>
          <a:p>
            <a:pPr marL="342900" indent="-342900">
              <a:spcBef>
                <a:spcPts val="300"/>
              </a:spcBef>
              <a:buFont typeface="+mj-lt"/>
              <a:buAutoNum type="arabicPeriod"/>
            </a:pPr>
            <a:r>
              <a:rPr lang="en-US" sz="1800" dirty="0"/>
              <a:t>Out-of-bounds Read</a:t>
            </a:r>
          </a:p>
          <a:p>
            <a:pPr marL="342900" indent="-342900">
              <a:spcBef>
                <a:spcPts val="300"/>
              </a:spcBef>
              <a:buFont typeface="+mj-lt"/>
              <a:buAutoNum type="arabicPeriod"/>
            </a:pPr>
            <a:r>
              <a:rPr lang="en-US" sz="1800" dirty="0"/>
              <a:t>Improper Input Validation</a:t>
            </a:r>
          </a:p>
          <a:p>
            <a:pPr marL="342900" indent="-342900">
              <a:spcBef>
                <a:spcPts val="300"/>
              </a:spcBef>
              <a:buFont typeface="+mj-lt"/>
              <a:buAutoNum type="arabicPeriod"/>
            </a:pPr>
            <a:r>
              <a:rPr lang="en-US" sz="1800" dirty="0"/>
              <a:t>Improper Neutralization of Special Elements used in an OS Command ('OS Command Injection')</a:t>
            </a:r>
          </a:p>
          <a:p>
            <a:pPr marL="342900" indent="-342900">
              <a:spcBef>
                <a:spcPts val="300"/>
              </a:spcBef>
              <a:buFont typeface="+mj-lt"/>
              <a:buAutoNum type="arabicPeriod"/>
            </a:pPr>
            <a:r>
              <a:rPr lang="en-US" sz="1800" dirty="0"/>
              <a:t>Improper Neutralization of Special Elements used in an SQL Command ('SQL Injection')</a:t>
            </a:r>
          </a:p>
          <a:p>
            <a:pPr marL="342900" indent="-342900">
              <a:spcBef>
                <a:spcPts val="300"/>
              </a:spcBef>
              <a:buFont typeface="+mj-lt"/>
              <a:buAutoNum type="arabicPeriod"/>
            </a:pPr>
            <a:r>
              <a:rPr lang="en-US" sz="1800" dirty="0"/>
              <a:t>Use After Free</a:t>
            </a:r>
          </a:p>
          <a:p>
            <a:pPr marL="342900" indent="-342900">
              <a:spcBef>
                <a:spcPts val="300"/>
              </a:spcBef>
              <a:buFont typeface="+mj-lt"/>
              <a:buAutoNum type="arabicPeriod"/>
            </a:pPr>
            <a:r>
              <a:rPr lang="en-US" sz="1800" dirty="0"/>
              <a:t>Improper Limitation of a Pathname to a Restricted Directory ('Path Traversal')</a:t>
            </a:r>
          </a:p>
          <a:p>
            <a:pPr marL="342900" indent="-342900">
              <a:spcBef>
                <a:spcPts val="300"/>
              </a:spcBef>
              <a:buFont typeface="+mj-lt"/>
              <a:buAutoNum type="arabicPeriod"/>
            </a:pPr>
            <a:r>
              <a:rPr lang="en-US" sz="1800" dirty="0"/>
              <a:t>Cross-Site Request Forgery (CSRF)</a:t>
            </a:r>
          </a:p>
          <a:p>
            <a:pPr marL="342900" indent="-342900">
              <a:spcBef>
                <a:spcPts val="300"/>
              </a:spcBef>
              <a:buFont typeface="+mj-lt"/>
              <a:buAutoNum type="arabicPeriod"/>
            </a:pPr>
            <a:r>
              <a:rPr lang="en-US" sz="1800" dirty="0"/>
              <a:t>Unrestricted Upload of File with Dangerous Type</a:t>
            </a:r>
          </a:p>
          <a:p>
            <a:pPr marL="342900" indent="-342900">
              <a:spcBef>
                <a:spcPts val="300"/>
              </a:spcBef>
              <a:buFont typeface="+mj-lt"/>
              <a:buAutoNum type="arabicPeriod"/>
            </a:pPr>
            <a:r>
              <a:rPr lang="en-US" sz="1800" dirty="0"/>
              <a:t>Missing Authentication for Critical Function</a:t>
            </a:r>
          </a:p>
          <a:p>
            <a:pPr marL="342900" indent="-342900">
              <a:spcBef>
                <a:spcPts val="300"/>
              </a:spcBef>
              <a:buFont typeface="+mj-lt"/>
              <a:buAutoNum type="arabicPeriod"/>
            </a:pPr>
            <a:r>
              <a:rPr lang="en-US" sz="1800" dirty="0"/>
              <a:t>Integer Overflow or Wraparound</a:t>
            </a:r>
          </a:p>
        </p:txBody>
      </p:sp>
      <p:sp>
        <p:nvSpPr>
          <p:cNvPr id="8" name="Content Placeholder 5">
            <a:extLst>
              <a:ext uri="{FF2B5EF4-FFF2-40B4-BE49-F238E27FC236}">
                <a16:creationId xmlns:a16="http://schemas.microsoft.com/office/drawing/2014/main" id="{40396066-922A-4588-ADBD-F0258722A47F}"/>
              </a:ext>
            </a:extLst>
          </p:cNvPr>
          <p:cNvSpPr txBox="1">
            <a:spLocks/>
          </p:cNvSpPr>
          <p:nvPr/>
        </p:nvSpPr>
        <p:spPr>
          <a:xfrm>
            <a:off x="4271375" y="951977"/>
            <a:ext cx="4872627" cy="5224985"/>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13"/>
            </a:pPr>
            <a:r>
              <a:rPr lang="en-US" sz="2800" dirty="0"/>
              <a:t>Deserialization of Untrusted Data</a:t>
            </a:r>
          </a:p>
          <a:p>
            <a:pPr marL="514350" indent="-514350">
              <a:buFont typeface="+mj-lt"/>
              <a:buAutoNum type="arabicPeriod" startAt="13"/>
            </a:pPr>
            <a:r>
              <a:rPr lang="en-US" dirty="0"/>
              <a:t>Improper Authentication</a:t>
            </a:r>
          </a:p>
          <a:p>
            <a:pPr marL="514350" indent="-514350">
              <a:buFont typeface="+mj-lt"/>
              <a:buAutoNum type="arabicPeriod" startAt="13"/>
            </a:pPr>
            <a:r>
              <a:rPr lang="en-US" dirty="0"/>
              <a:t>NULL Pointer Dereference</a:t>
            </a:r>
          </a:p>
          <a:p>
            <a:pPr marL="514350" indent="-514350">
              <a:buFont typeface="+mj-lt"/>
              <a:buAutoNum type="arabicPeriod" startAt="13"/>
            </a:pPr>
            <a:r>
              <a:rPr lang="en-US" dirty="0"/>
              <a:t>Use of Hard-coded Credentials</a:t>
            </a:r>
          </a:p>
          <a:p>
            <a:pPr marL="514350" indent="-514350">
              <a:buFont typeface="+mj-lt"/>
              <a:buAutoNum type="arabicPeriod" startAt="13"/>
            </a:pPr>
            <a:r>
              <a:rPr lang="en-US" dirty="0"/>
              <a:t>Improper Restriction of Operations within the Bounds of a Memory Buffer</a:t>
            </a:r>
          </a:p>
          <a:p>
            <a:pPr marL="514350" indent="-514350">
              <a:buFont typeface="+mj-lt"/>
              <a:buAutoNum type="arabicPeriod" startAt="13"/>
            </a:pPr>
            <a:r>
              <a:rPr lang="en-US" dirty="0"/>
              <a:t>Missing Authorization</a:t>
            </a:r>
          </a:p>
          <a:p>
            <a:pPr marL="514350" indent="-514350">
              <a:buFont typeface="+mj-lt"/>
              <a:buAutoNum type="arabicPeriod" startAt="13"/>
            </a:pPr>
            <a:r>
              <a:rPr lang="en-US" dirty="0"/>
              <a:t>Incorrect Default Permissions</a:t>
            </a:r>
          </a:p>
          <a:p>
            <a:pPr marL="514350" indent="-514350">
              <a:buFont typeface="+mj-lt"/>
              <a:buAutoNum type="arabicPeriod" startAt="13"/>
            </a:pPr>
            <a:r>
              <a:rPr lang="en-US" dirty="0"/>
              <a:t>Exposure of Sensitive Information to an Unauthorized Actor</a:t>
            </a:r>
          </a:p>
          <a:p>
            <a:pPr marL="514350" indent="-514350">
              <a:buFont typeface="+mj-lt"/>
              <a:buAutoNum type="arabicPeriod" startAt="13"/>
            </a:pPr>
            <a:r>
              <a:rPr lang="en-US" dirty="0"/>
              <a:t>Insufficiently Protected Credentials</a:t>
            </a:r>
          </a:p>
          <a:p>
            <a:pPr marL="514350" indent="-514350">
              <a:buFont typeface="+mj-lt"/>
              <a:buAutoNum type="arabicPeriod" startAt="13"/>
            </a:pPr>
            <a:r>
              <a:rPr lang="en-US" dirty="0"/>
              <a:t>Incorrect Permission Assignment for Critical Resource</a:t>
            </a:r>
          </a:p>
          <a:p>
            <a:pPr marL="514350" indent="-514350">
              <a:buFont typeface="+mj-lt"/>
              <a:buAutoNum type="arabicPeriod" startAt="13"/>
            </a:pPr>
            <a:r>
              <a:rPr lang="en-US" dirty="0"/>
              <a:t>Improper Restriction of XML External Entity Reference</a:t>
            </a:r>
          </a:p>
          <a:p>
            <a:pPr marL="514350" indent="-514350">
              <a:buFont typeface="+mj-lt"/>
              <a:buAutoNum type="arabicPeriod" startAt="13"/>
            </a:pPr>
            <a:r>
              <a:rPr lang="en-US" dirty="0"/>
              <a:t>Server-Side Request Forgery (SSRF)</a:t>
            </a:r>
          </a:p>
          <a:p>
            <a:pPr marL="514350" indent="-514350">
              <a:buFont typeface="+mj-lt"/>
              <a:buAutoNum type="arabicPeriod" startAt="13"/>
            </a:pPr>
            <a:r>
              <a:rPr lang="en-US" dirty="0"/>
              <a:t>Improper Neutralization of Special Elements used in a Command ('Command Injection')</a:t>
            </a:r>
          </a:p>
          <a:p>
            <a:endParaRPr lang="en-US" dirty="0"/>
          </a:p>
        </p:txBody>
      </p:sp>
    </p:spTree>
    <p:extLst>
      <p:ext uri="{BB962C8B-B14F-4D97-AF65-F5344CB8AC3E}">
        <p14:creationId xmlns:p14="http://schemas.microsoft.com/office/powerpoint/2010/main" val="2130681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Secure Design Principles</a:t>
            </a:r>
          </a:p>
        </p:txBody>
      </p:sp>
      <p:sp>
        <p:nvSpPr>
          <p:cNvPr id="3" name="Content Placeholder 2"/>
          <p:cNvSpPr>
            <a:spLocks noGrp="1"/>
          </p:cNvSpPr>
          <p:nvPr>
            <p:ph idx="1"/>
          </p:nvPr>
        </p:nvSpPr>
        <p:spPr/>
        <p:txBody>
          <a:bodyPr/>
          <a:lstStyle/>
          <a:p>
            <a:r>
              <a:rPr lang="en-US" dirty="0"/>
              <a:t>OWASP</a:t>
            </a:r>
          </a:p>
          <a:p>
            <a:pPr lvl="1"/>
            <a:r>
              <a:rPr lang="en-US" dirty="0">
                <a:hlinkClick r:id="rId3"/>
              </a:rPr>
              <a:t>10 Security by Design Principles</a:t>
            </a:r>
            <a:endParaRPr lang="en-US" dirty="0"/>
          </a:p>
          <a:p>
            <a:r>
              <a:rPr lang="en-US" dirty="0"/>
              <a:t>IEEE.org </a:t>
            </a:r>
            <a:r>
              <a:rPr lang="en-US" dirty="0" err="1"/>
              <a:t>CyberSecurity</a:t>
            </a:r>
            <a:r>
              <a:rPr lang="en-US" dirty="0"/>
              <a:t> Initiative</a:t>
            </a:r>
          </a:p>
          <a:p>
            <a:pPr lvl="1"/>
            <a:r>
              <a:rPr lang="en-US" dirty="0">
                <a:hlinkClick r:id="rId4"/>
              </a:rPr>
              <a:t>Avoiding the top 10 software security design flaws</a:t>
            </a:r>
            <a:endParaRPr lang="en-US" dirty="0"/>
          </a:p>
          <a:p>
            <a:r>
              <a:rPr lang="en-US" dirty="0"/>
              <a:t>Microsoft</a:t>
            </a:r>
          </a:p>
          <a:p>
            <a:pPr lvl="1"/>
            <a:r>
              <a:rPr lang="en-US" dirty="0">
                <a:hlinkClick r:id="rId5"/>
              </a:rPr>
              <a:t>Basic Security Practices for Web Applications</a:t>
            </a:r>
            <a:endParaRPr lang="en-US" dirty="0"/>
          </a:p>
          <a:p>
            <a:r>
              <a:rPr lang="en-US" dirty="0"/>
              <a:t>SANS</a:t>
            </a:r>
          </a:p>
          <a:p>
            <a:pPr lvl="1"/>
            <a:r>
              <a:rPr lang="en-US" dirty="0">
                <a:hlinkClick r:id="rId6"/>
              </a:rPr>
              <a:t>Securing Web Application Technologies (SWAT) Checklist</a:t>
            </a:r>
            <a:endParaRPr lang="en-US" dirty="0"/>
          </a:p>
        </p:txBody>
      </p:sp>
      <p:sp>
        <p:nvSpPr>
          <p:cNvPr id="6" name="Footer Placeholder 5"/>
          <p:cNvSpPr>
            <a:spLocks noGrp="1"/>
          </p:cNvSpPr>
          <p:nvPr>
            <p:ph type="ftr" sz="quarter" idx="11"/>
          </p:nvPr>
        </p:nvSpPr>
        <p:spPr/>
        <p:txBody>
          <a:bodyPr/>
          <a:lstStyle/>
          <a:p>
            <a:r>
              <a:rPr lang="en-US"/>
              <a:t>Web Application Security</a:t>
            </a:r>
            <a:endParaRPr lang="en-US" dirty="0"/>
          </a:p>
        </p:txBody>
      </p:sp>
    </p:spTree>
    <p:extLst>
      <p:ext uri="{BB962C8B-B14F-4D97-AF65-F5344CB8AC3E}">
        <p14:creationId xmlns:p14="http://schemas.microsoft.com/office/powerpoint/2010/main" val="3603426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65126"/>
            <a:ext cx="9144000" cy="1325563"/>
          </a:xfrm>
        </p:spPr>
        <p:txBody>
          <a:bodyPr/>
          <a:lstStyle/>
          <a:p>
            <a:pPr algn="ctr"/>
            <a:r>
              <a:rPr lang="en-US" dirty="0"/>
              <a:t>Security By Design Principles</a:t>
            </a:r>
            <a:br>
              <a:rPr lang="en-US" dirty="0"/>
            </a:br>
            <a:r>
              <a:rPr lang="en-US" sz="2800" dirty="0"/>
              <a:t>OWASP</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a:t>Minimize attack surface area</a:t>
            </a:r>
          </a:p>
          <a:p>
            <a:pPr marL="514350" indent="-514350">
              <a:buFont typeface="+mj-lt"/>
              <a:buAutoNum type="arabicPeriod"/>
            </a:pPr>
            <a:r>
              <a:rPr lang="en-US" dirty="0"/>
              <a:t>Establish secure defaults</a:t>
            </a:r>
          </a:p>
          <a:p>
            <a:pPr marL="514350" indent="-514350">
              <a:buFont typeface="+mj-lt"/>
              <a:buAutoNum type="arabicPeriod"/>
            </a:pPr>
            <a:r>
              <a:rPr lang="en-US" dirty="0"/>
              <a:t>Principle of least privilege</a:t>
            </a:r>
          </a:p>
          <a:p>
            <a:pPr marL="514350" indent="-514350">
              <a:buFont typeface="+mj-lt"/>
              <a:buAutoNum type="arabicPeriod"/>
            </a:pPr>
            <a:r>
              <a:rPr lang="en-US" dirty="0"/>
              <a:t>Principle of defense in depth</a:t>
            </a:r>
          </a:p>
          <a:p>
            <a:pPr marL="514350" indent="-514350">
              <a:buFont typeface="+mj-lt"/>
              <a:buAutoNum type="arabicPeriod"/>
            </a:pPr>
            <a:r>
              <a:rPr lang="en-US" dirty="0"/>
              <a:t>Fail securely</a:t>
            </a:r>
          </a:p>
          <a:p>
            <a:pPr marL="514350" indent="-514350">
              <a:buFont typeface="+mj-lt"/>
              <a:buAutoNum type="arabicPeriod"/>
            </a:pPr>
            <a:r>
              <a:rPr lang="en-US" dirty="0"/>
              <a:t>Don’t trust services</a:t>
            </a:r>
          </a:p>
          <a:p>
            <a:pPr marL="514350" indent="-514350">
              <a:buFont typeface="+mj-lt"/>
              <a:buAutoNum type="arabicPeriod"/>
            </a:pPr>
            <a:r>
              <a:rPr lang="en-US" dirty="0"/>
              <a:t>Separation of duties</a:t>
            </a:r>
          </a:p>
          <a:p>
            <a:pPr marL="514350" indent="-514350">
              <a:buFont typeface="+mj-lt"/>
              <a:buAutoNum type="arabicPeriod"/>
            </a:pPr>
            <a:r>
              <a:rPr lang="en-US" dirty="0"/>
              <a:t>Avoid security by obscurity</a:t>
            </a:r>
          </a:p>
          <a:p>
            <a:pPr marL="514350" indent="-514350">
              <a:buFont typeface="+mj-lt"/>
              <a:buAutoNum type="arabicPeriod"/>
            </a:pPr>
            <a:r>
              <a:rPr lang="en-US" dirty="0"/>
              <a:t>Keep security simple</a:t>
            </a:r>
          </a:p>
          <a:p>
            <a:pPr marL="514350" indent="-514350">
              <a:buFont typeface="+mj-lt"/>
              <a:buAutoNum type="arabicPeriod"/>
            </a:pPr>
            <a:r>
              <a:rPr lang="en-US" dirty="0"/>
              <a:t>Fix security issues correctly</a:t>
            </a:r>
          </a:p>
        </p:txBody>
      </p:sp>
      <p:sp>
        <p:nvSpPr>
          <p:cNvPr id="4" name="TextBox 3"/>
          <p:cNvSpPr txBox="1"/>
          <p:nvPr/>
        </p:nvSpPr>
        <p:spPr>
          <a:xfrm>
            <a:off x="609600" y="6157468"/>
            <a:ext cx="7046994" cy="369332"/>
          </a:xfrm>
          <a:prstGeom prst="rect">
            <a:avLst/>
          </a:prstGeom>
          <a:noFill/>
        </p:spPr>
        <p:txBody>
          <a:bodyPr wrap="none" rtlCol="0">
            <a:spAutoFit/>
          </a:bodyPr>
          <a:lstStyle/>
          <a:p>
            <a:r>
              <a:rPr lang="en-US" dirty="0"/>
              <a:t>Source: </a:t>
            </a:r>
            <a:r>
              <a:rPr lang="en-US" dirty="0">
                <a:hlinkClick r:id="rId3"/>
              </a:rPr>
              <a:t>https://wiki.owasp.org/index.php/Security_by_Design_Principles</a:t>
            </a:r>
            <a:r>
              <a:rPr lang="en-US" dirty="0"/>
              <a:t> </a:t>
            </a:r>
          </a:p>
        </p:txBody>
      </p:sp>
      <p:sp>
        <p:nvSpPr>
          <p:cNvPr id="7" name="Footer Placeholder 6"/>
          <p:cNvSpPr>
            <a:spLocks noGrp="1"/>
          </p:cNvSpPr>
          <p:nvPr>
            <p:ph type="ftr" sz="quarter" idx="11"/>
          </p:nvPr>
        </p:nvSpPr>
        <p:spPr/>
        <p:txBody>
          <a:bodyPr/>
          <a:lstStyle/>
          <a:p>
            <a:r>
              <a:rPr lang="en-US"/>
              <a:t>Web Application Security</a:t>
            </a:r>
            <a:endParaRPr lang="en-US" dirty="0"/>
          </a:p>
        </p:txBody>
      </p:sp>
    </p:spTree>
    <p:extLst>
      <p:ext uri="{BB962C8B-B14F-4D97-AF65-F5344CB8AC3E}">
        <p14:creationId xmlns:p14="http://schemas.microsoft.com/office/powerpoint/2010/main" val="1001124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1919"/>
            <a:ext cx="9144000" cy="1325563"/>
          </a:xfrm>
        </p:spPr>
        <p:txBody>
          <a:bodyPr>
            <a:normAutofit/>
          </a:bodyPr>
          <a:lstStyle/>
          <a:p>
            <a:pPr algn="ctr"/>
            <a:r>
              <a:rPr lang="en-US" sz="4000" dirty="0"/>
              <a:t>Avoiding software security design flaws</a:t>
            </a:r>
            <a:br>
              <a:rPr lang="en-US" sz="4000" dirty="0"/>
            </a:br>
            <a:r>
              <a:rPr lang="en-US" sz="2800" dirty="0"/>
              <a:t>IEEE</a:t>
            </a:r>
            <a:endParaRPr lang="en-US" sz="4000" dirty="0"/>
          </a:p>
        </p:txBody>
      </p:sp>
      <p:sp>
        <p:nvSpPr>
          <p:cNvPr id="3" name="Content Placeholder 2"/>
          <p:cNvSpPr>
            <a:spLocks noGrp="1"/>
          </p:cNvSpPr>
          <p:nvPr>
            <p:ph idx="1"/>
          </p:nvPr>
        </p:nvSpPr>
        <p:spPr>
          <a:xfrm>
            <a:off x="187200" y="1485461"/>
            <a:ext cx="8769600" cy="4587367"/>
          </a:xfrm>
        </p:spPr>
        <p:txBody>
          <a:bodyPr>
            <a:noAutofit/>
          </a:bodyPr>
          <a:lstStyle/>
          <a:p>
            <a:pPr marL="457200" lvl="0" indent="-457200">
              <a:buFont typeface="+mj-lt"/>
              <a:buAutoNum type="arabicPeriod"/>
            </a:pPr>
            <a:r>
              <a:rPr lang="en-US" sz="2000" dirty="0"/>
              <a:t>Earn or give, but never assume, </a:t>
            </a:r>
            <a:r>
              <a:rPr lang="en-US" sz="2000" b="1" dirty="0"/>
              <a:t>trust</a:t>
            </a:r>
          </a:p>
          <a:p>
            <a:pPr marL="457200" lvl="0" indent="-457200">
              <a:buFont typeface="+mj-lt"/>
              <a:buAutoNum type="arabicPeriod"/>
            </a:pPr>
            <a:r>
              <a:rPr lang="en-US" sz="2000" dirty="0"/>
              <a:t>Use an </a:t>
            </a:r>
            <a:r>
              <a:rPr lang="en-US" sz="2000" b="1" dirty="0"/>
              <a:t>authentication</a:t>
            </a:r>
            <a:r>
              <a:rPr lang="en-US" sz="2000" dirty="0"/>
              <a:t> mechanism that cannot be bypassed or tampered with</a:t>
            </a:r>
          </a:p>
          <a:p>
            <a:pPr marL="457200" lvl="0" indent="-457200">
              <a:buFont typeface="+mj-lt"/>
              <a:buAutoNum type="arabicPeriod"/>
            </a:pPr>
            <a:r>
              <a:rPr lang="en-US" sz="2000" b="1" dirty="0"/>
              <a:t>Authorize</a:t>
            </a:r>
            <a:r>
              <a:rPr lang="en-US" sz="2000" dirty="0"/>
              <a:t> after you authenticate</a:t>
            </a:r>
          </a:p>
          <a:p>
            <a:pPr marL="457200" lvl="0" indent="-457200">
              <a:buFont typeface="+mj-lt"/>
              <a:buAutoNum type="arabicPeriod"/>
            </a:pPr>
            <a:r>
              <a:rPr lang="en-US" sz="2000" dirty="0"/>
              <a:t>Strictly </a:t>
            </a:r>
            <a:r>
              <a:rPr lang="en-US" sz="2000" b="1" dirty="0"/>
              <a:t>separate data and control </a:t>
            </a:r>
            <a:r>
              <a:rPr lang="en-US" sz="2000" dirty="0"/>
              <a:t>instructions, </a:t>
            </a:r>
            <a:br>
              <a:rPr lang="en-US" sz="2000" dirty="0"/>
            </a:br>
            <a:r>
              <a:rPr lang="en-US" sz="2000" dirty="0"/>
              <a:t>and never process control instructions received from untrusted sources </a:t>
            </a:r>
          </a:p>
          <a:p>
            <a:pPr marL="457200" lvl="0" indent="-457200">
              <a:buFont typeface="+mj-lt"/>
              <a:buAutoNum type="arabicPeriod"/>
            </a:pPr>
            <a:r>
              <a:rPr lang="en-US" sz="2000" dirty="0"/>
              <a:t>Define an approach that ensures all data are explicitly </a:t>
            </a:r>
            <a:r>
              <a:rPr lang="en-US" sz="2000" b="1" dirty="0"/>
              <a:t>validated</a:t>
            </a:r>
          </a:p>
          <a:p>
            <a:pPr marL="457200" lvl="0" indent="-457200">
              <a:buFont typeface="+mj-lt"/>
              <a:buAutoNum type="arabicPeriod"/>
            </a:pPr>
            <a:r>
              <a:rPr lang="en-US" sz="2000" dirty="0"/>
              <a:t>Use </a:t>
            </a:r>
            <a:r>
              <a:rPr lang="en-US" sz="2000" b="1" dirty="0"/>
              <a:t>cryptography</a:t>
            </a:r>
            <a:r>
              <a:rPr lang="en-US" sz="2000" dirty="0"/>
              <a:t> correctly</a:t>
            </a:r>
          </a:p>
          <a:p>
            <a:pPr marL="457200" lvl="0" indent="-457200">
              <a:buFont typeface="+mj-lt"/>
              <a:buAutoNum type="arabicPeriod"/>
            </a:pPr>
            <a:r>
              <a:rPr lang="en-US" sz="2000" dirty="0"/>
              <a:t>Identify </a:t>
            </a:r>
            <a:r>
              <a:rPr lang="en-US" sz="2000" b="1" dirty="0"/>
              <a:t>sensitive data </a:t>
            </a:r>
            <a:r>
              <a:rPr lang="en-US" sz="2000" dirty="0"/>
              <a:t>and how they should be handled</a:t>
            </a:r>
          </a:p>
          <a:p>
            <a:pPr marL="457200" lvl="0" indent="-457200">
              <a:buFont typeface="+mj-lt"/>
              <a:buAutoNum type="arabicPeriod"/>
            </a:pPr>
            <a:r>
              <a:rPr lang="en-US" sz="2000" dirty="0"/>
              <a:t>Always consider the </a:t>
            </a:r>
            <a:r>
              <a:rPr lang="en-US" sz="2000" b="1" dirty="0"/>
              <a:t>users</a:t>
            </a:r>
            <a:r>
              <a:rPr lang="en-US" sz="2000" dirty="0"/>
              <a:t> </a:t>
            </a:r>
          </a:p>
          <a:p>
            <a:pPr marL="457200" lvl="0" indent="-457200">
              <a:buFont typeface="+mj-lt"/>
              <a:buAutoNum type="arabicPeriod"/>
            </a:pPr>
            <a:r>
              <a:rPr lang="en-US" sz="2000" dirty="0"/>
              <a:t>Understand how integrating </a:t>
            </a:r>
            <a:r>
              <a:rPr lang="en-US" sz="2000" b="1" dirty="0"/>
              <a:t>external components </a:t>
            </a:r>
            <a:r>
              <a:rPr lang="en-US" sz="2000" dirty="0"/>
              <a:t>changes your attack surface</a:t>
            </a:r>
          </a:p>
          <a:p>
            <a:pPr marL="457200" lvl="0" indent="-457200">
              <a:buFont typeface="+mj-lt"/>
              <a:buAutoNum type="arabicPeriod"/>
            </a:pPr>
            <a:r>
              <a:rPr lang="en-US" sz="2000" dirty="0"/>
              <a:t>Be </a:t>
            </a:r>
            <a:r>
              <a:rPr lang="en-US" sz="2000" b="1" dirty="0"/>
              <a:t>flexible</a:t>
            </a:r>
            <a:r>
              <a:rPr lang="en-US" sz="2000" dirty="0"/>
              <a:t> when considering future changes to objects and actors</a:t>
            </a:r>
          </a:p>
        </p:txBody>
      </p:sp>
      <p:sp>
        <p:nvSpPr>
          <p:cNvPr id="4" name="TextBox 3"/>
          <p:cNvSpPr txBox="1"/>
          <p:nvPr/>
        </p:nvSpPr>
        <p:spPr>
          <a:xfrm>
            <a:off x="12192" y="6136128"/>
            <a:ext cx="8501302" cy="338554"/>
          </a:xfrm>
          <a:prstGeom prst="rect">
            <a:avLst/>
          </a:prstGeom>
          <a:noFill/>
        </p:spPr>
        <p:txBody>
          <a:bodyPr wrap="none" rtlCol="0">
            <a:spAutoFit/>
          </a:bodyPr>
          <a:lstStyle/>
          <a:p>
            <a:r>
              <a:rPr lang="en-US" sz="1600" dirty="0"/>
              <a:t>Source: </a:t>
            </a:r>
            <a:r>
              <a:rPr lang="en-US" sz="1600" dirty="0">
                <a:hlinkClick r:id="rId2"/>
              </a:rPr>
              <a:t>https://ieeecs-media.computer.org/media/technical-activities/CYBSI/docs/Top-10-Flaws.pdf</a:t>
            </a:r>
            <a:r>
              <a:rPr lang="en-US" sz="1600" dirty="0"/>
              <a:t> </a:t>
            </a:r>
          </a:p>
        </p:txBody>
      </p:sp>
      <p:sp>
        <p:nvSpPr>
          <p:cNvPr id="7" name="Footer Placeholder 6"/>
          <p:cNvSpPr>
            <a:spLocks noGrp="1"/>
          </p:cNvSpPr>
          <p:nvPr>
            <p:ph type="ftr" sz="quarter" idx="11"/>
          </p:nvPr>
        </p:nvSpPr>
        <p:spPr/>
        <p:txBody>
          <a:bodyPr/>
          <a:lstStyle/>
          <a:p>
            <a:r>
              <a:rPr lang="en-US"/>
              <a:t>Web Application Security</a:t>
            </a:r>
            <a:endParaRPr lang="en-US" dirty="0"/>
          </a:p>
        </p:txBody>
      </p:sp>
    </p:spTree>
    <p:extLst>
      <p:ext uri="{BB962C8B-B14F-4D97-AF65-F5344CB8AC3E}">
        <p14:creationId xmlns:p14="http://schemas.microsoft.com/office/powerpoint/2010/main" val="1443092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63268-DB27-4D73-9035-50FA23272D56}"/>
              </a:ext>
            </a:extLst>
          </p:cNvPr>
          <p:cNvSpPr>
            <a:spLocks noGrp="1"/>
          </p:cNvSpPr>
          <p:nvPr>
            <p:ph type="title"/>
          </p:nvPr>
        </p:nvSpPr>
        <p:spPr/>
        <p:txBody>
          <a:bodyPr/>
          <a:lstStyle/>
          <a:p>
            <a:r>
              <a:rPr lang="en-US" dirty="0"/>
              <a:t>Overview Part 1</a:t>
            </a:r>
          </a:p>
        </p:txBody>
      </p:sp>
      <p:sp>
        <p:nvSpPr>
          <p:cNvPr id="3" name="Text Placeholder 2">
            <a:extLst>
              <a:ext uri="{FF2B5EF4-FFF2-40B4-BE49-F238E27FC236}">
                <a16:creationId xmlns:a16="http://schemas.microsoft.com/office/drawing/2014/main" id="{3A18231E-AD6E-4E38-A0E4-49D155E1163E}"/>
              </a:ext>
            </a:extLst>
          </p:cNvPr>
          <p:cNvSpPr>
            <a:spLocks noGrp="1"/>
          </p:cNvSpPr>
          <p:nvPr>
            <p:ph idx="1"/>
          </p:nvPr>
        </p:nvSpPr>
        <p:spPr>
          <a:xfrm>
            <a:off x="628649" y="1825625"/>
            <a:ext cx="8305625" cy="4351338"/>
          </a:xfrm>
        </p:spPr>
        <p:txBody>
          <a:bodyPr>
            <a:normAutofit/>
          </a:bodyPr>
          <a:lstStyle/>
          <a:p>
            <a:pPr marL="514350" indent="-514350">
              <a:buFont typeface="+mj-lt"/>
              <a:buAutoNum type="arabicPeriod"/>
            </a:pPr>
            <a:r>
              <a:rPr lang="en-US" dirty="0"/>
              <a:t>General Concepts and Resources</a:t>
            </a:r>
          </a:p>
          <a:p>
            <a:pPr lvl="1"/>
            <a:r>
              <a:rPr lang="en-US" dirty="0"/>
              <a:t>Components, Attack Vectors and Types, Risks, Weaknesses</a:t>
            </a:r>
          </a:p>
          <a:p>
            <a:pPr lvl="1"/>
            <a:r>
              <a:rPr lang="en-US" dirty="0"/>
              <a:t>Secure Design Principles, Practices, and Software Lifecycle</a:t>
            </a:r>
          </a:p>
          <a:p>
            <a:pPr marL="514350" indent="-514350">
              <a:buFont typeface="+mj-lt"/>
              <a:buAutoNum type="arabicPeriod"/>
            </a:pPr>
            <a:r>
              <a:rPr lang="en-US" dirty="0">
                <a:solidFill>
                  <a:schemeClr val="tx1">
                    <a:lumMod val="50000"/>
                    <a:lumOff val="50000"/>
                  </a:schemeClr>
                </a:solidFill>
              </a:rPr>
              <a:t>CSU Tools, Techniques and Resources</a:t>
            </a:r>
          </a:p>
          <a:p>
            <a:pPr lvl="1"/>
            <a:r>
              <a:rPr lang="en-US" dirty="0">
                <a:solidFill>
                  <a:schemeClr val="tx1">
                    <a:lumMod val="50000"/>
                    <a:lumOff val="50000"/>
                  </a:schemeClr>
                </a:solidFill>
              </a:rPr>
              <a:t>Vulnerability Scans and Penetration Testing (Kelly </a:t>
            </a:r>
            <a:r>
              <a:rPr lang="en-US" dirty="0" err="1">
                <a:solidFill>
                  <a:schemeClr val="tx1">
                    <a:lumMod val="50000"/>
                    <a:lumOff val="50000"/>
                  </a:schemeClr>
                </a:solidFill>
              </a:rPr>
              <a:t>Poto</a:t>
            </a:r>
            <a:r>
              <a:rPr lang="en-US" dirty="0">
                <a:solidFill>
                  <a:schemeClr val="tx1">
                    <a:lumMod val="50000"/>
                    <a:lumOff val="50000"/>
                  </a:schemeClr>
                </a:solidFill>
              </a:rPr>
              <a:t>)</a:t>
            </a:r>
          </a:p>
          <a:p>
            <a:pPr lvl="1"/>
            <a:r>
              <a:rPr lang="en-US" dirty="0">
                <a:solidFill>
                  <a:schemeClr val="tx1">
                    <a:lumMod val="50000"/>
                    <a:lumOff val="50000"/>
                  </a:schemeClr>
                </a:solidFill>
              </a:rPr>
              <a:t>SSL Certificates with the InCommon Federation</a:t>
            </a:r>
          </a:p>
          <a:p>
            <a:pPr lvl="1"/>
            <a:r>
              <a:rPr lang="en-US" dirty="0">
                <a:solidFill>
                  <a:schemeClr val="tx1">
                    <a:lumMod val="50000"/>
                    <a:lumOff val="50000"/>
                  </a:schemeClr>
                </a:solidFill>
              </a:rPr>
              <a:t>Single Sign-On with Shibboleth</a:t>
            </a:r>
          </a:p>
          <a:p>
            <a:pPr lvl="1"/>
            <a:r>
              <a:rPr lang="en-US" dirty="0">
                <a:solidFill>
                  <a:schemeClr val="tx1">
                    <a:lumMod val="50000"/>
                    <a:lumOff val="50000"/>
                  </a:schemeClr>
                </a:solidFill>
              </a:rPr>
              <a:t>Two-Factor Authentication with Duo</a:t>
            </a:r>
          </a:p>
          <a:p>
            <a:pPr lvl="1"/>
            <a:r>
              <a:rPr lang="en-US" dirty="0">
                <a:solidFill>
                  <a:schemeClr val="tx1">
                    <a:lumMod val="50000"/>
                    <a:lumOff val="50000"/>
                  </a:schemeClr>
                </a:solidFill>
              </a:rPr>
              <a:t>Role-Based Authorization with Grouper Groups</a:t>
            </a:r>
          </a:p>
          <a:p>
            <a:pPr lvl="1"/>
            <a:r>
              <a:rPr lang="en-US" dirty="0">
                <a:solidFill>
                  <a:schemeClr val="tx1">
                    <a:lumMod val="50000"/>
                    <a:lumOff val="50000"/>
                  </a:schemeClr>
                </a:solidFill>
              </a:rPr>
              <a:t>ASP.NET Coding Examples – configuration, sanitizing I/O</a:t>
            </a:r>
          </a:p>
        </p:txBody>
      </p:sp>
      <p:sp>
        <p:nvSpPr>
          <p:cNvPr id="4" name="Footer Placeholder 3">
            <a:extLst>
              <a:ext uri="{FF2B5EF4-FFF2-40B4-BE49-F238E27FC236}">
                <a16:creationId xmlns:a16="http://schemas.microsoft.com/office/drawing/2014/main" id="{90F7A183-CE28-46CF-BD8F-6493ACF38230}"/>
              </a:ext>
            </a:extLst>
          </p:cNvPr>
          <p:cNvSpPr>
            <a:spLocks noGrp="1"/>
          </p:cNvSpPr>
          <p:nvPr>
            <p:ph type="ftr" sz="quarter" idx="11"/>
          </p:nvPr>
        </p:nvSpPr>
        <p:spPr>
          <a:xfrm>
            <a:off x="2816299" y="0"/>
            <a:ext cx="3086100" cy="365125"/>
          </a:xfrm>
        </p:spPr>
        <p:txBody>
          <a:bodyPr/>
          <a:lstStyle/>
          <a:p>
            <a:r>
              <a:rPr lang="en-US" dirty="0"/>
              <a:t>Web Application Security</a:t>
            </a:r>
          </a:p>
        </p:txBody>
      </p:sp>
    </p:spTree>
    <p:extLst>
      <p:ext uri="{BB962C8B-B14F-4D97-AF65-F5344CB8AC3E}">
        <p14:creationId xmlns:p14="http://schemas.microsoft.com/office/powerpoint/2010/main" val="2568335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616C0-D41B-4C4B-B872-5ED482D8A6F9}"/>
              </a:ext>
            </a:extLst>
          </p:cNvPr>
          <p:cNvSpPr>
            <a:spLocks noGrp="1"/>
          </p:cNvSpPr>
          <p:nvPr>
            <p:ph type="title"/>
          </p:nvPr>
        </p:nvSpPr>
        <p:spPr>
          <a:xfrm>
            <a:off x="0" y="365126"/>
            <a:ext cx="9144000" cy="1325563"/>
          </a:xfrm>
        </p:spPr>
        <p:txBody>
          <a:bodyPr>
            <a:normAutofit/>
          </a:bodyPr>
          <a:lstStyle/>
          <a:p>
            <a:r>
              <a:rPr lang="en-US" sz="3400" dirty="0"/>
              <a:t>Basic Security Practices for Web Applications</a:t>
            </a:r>
            <a:br>
              <a:rPr lang="en-US" sz="3200" dirty="0"/>
            </a:br>
            <a:r>
              <a:rPr lang="en-US" sz="2800" dirty="0"/>
              <a:t>Microsoft</a:t>
            </a:r>
            <a:endParaRPr lang="en-US" sz="3200" dirty="0"/>
          </a:p>
        </p:txBody>
      </p:sp>
      <p:sp>
        <p:nvSpPr>
          <p:cNvPr id="3" name="Content Placeholder 2">
            <a:extLst>
              <a:ext uri="{FF2B5EF4-FFF2-40B4-BE49-F238E27FC236}">
                <a16:creationId xmlns:a16="http://schemas.microsoft.com/office/drawing/2014/main" id="{E8D63D70-49D2-414F-8C9D-9D6E23F05521}"/>
              </a:ext>
            </a:extLst>
          </p:cNvPr>
          <p:cNvSpPr>
            <a:spLocks noGrp="1"/>
          </p:cNvSpPr>
          <p:nvPr>
            <p:ph idx="1"/>
          </p:nvPr>
        </p:nvSpPr>
        <p:spPr/>
        <p:txBody>
          <a:bodyPr>
            <a:normAutofit fontScale="92500"/>
          </a:bodyPr>
          <a:lstStyle/>
          <a:p>
            <a:r>
              <a:rPr lang="en-US" dirty="0"/>
              <a:t>General Web Application Security Recommendations</a:t>
            </a:r>
          </a:p>
          <a:p>
            <a:r>
              <a:rPr lang="en-US" dirty="0"/>
              <a:t>Run Applications with Least Privileges</a:t>
            </a:r>
          </a:p>
          <a:p>
            <a:r>
              <a:rPr lang="en-US" dirty="0"/>
              <a:t>Know Your Users</a:t>
            </a:r>
          </a:p>
          <a:p>
            <a:r>
              <a:rPr lang="en-US" dirty="0"/>
              <a:t>Guard Against Malicious User Input</a:t>
            </a:r>
          </a:p>
          <a:p>
            <a:r>
              <a:rPr lang="en-US" dirty="0"/>
              <a:t>Access Databases Securely</a:t>
            </a:r>
          </a:p>
          <a:p>
            <a:r>
              <a:rPr lang="en-US" dirty="0"/>
              <a:t>Create Safe Error Messages</a:t>
            </a:r>
          </a:p>
          <a:p>
            <a:r>
              <a:rPr lang="en-US" dirty="0"/>
              <a:t>Keep Secrets Safely</a:t>
            </a:r>
          </a:p>
          <a:p>
            <a:r>
              <a:rPr lang="en-US" dirty="0"/>
              <a:t>Use Cookies Securely</a:t>
            </a:r>
          </a:p>
          <a:p>
            <a:r>
              <a:rPr lang="en-US" dirty="0"/>
              <a:t>Guard Against Denial-of-Service Threats</a:t>
            </a:r>
          </a:p>
        </p:txBody>
      </p:sp>
      <p:sp>
        <p:nvSpPr>
          <p:cNvPr id="4" name="Footer Placeholder 3">
            <a:extLst>
              <a:ext uri="{FF2B5EF4-FFF2-40B4-BE49-F238E27FC236}">
                <a16:creationId xmlns:a16="http://schemas.microsoft.com/office/drawing/2014/main" id="{8DE44BA6-7F73-4DF2-9153-55587A5AF871}"/>
              </a:ext>
            </a:extLst>
          </p:cNvPr>
          <p:cNvSpPr>
            <a:spLocks noGrp="1"/>
          </p:cNvSpPr>
          <p:nvPr>
            <p:ph type="ftr" sz="quarter" idx="11"/>
          </p:nvPr>
        </p:nvSpPr>
        <p:spPr/>
        <p:txBody>
          <a:bodyPr/>
          <a:lstStyle/>
          <a:p>
            <a:r>
              <a:rPr lang="en-US"/>
              <a:t>Web Application Security</a:t>
            </a:r>
            <a:endParaRPr lang="en-US" dirty="0"/>
          </a:p>
        </p:txBody>
      </p:sp>
      <p:sp>
        <p:nvSpPr>
          <p:cNvPr id="5" name="TextBox 4">
            <a:extLst>
              <a:ext uri="{FF2B5EF4-FFF2-40B4-BE49-F238E27FC236}">
                <a16:creationId xmlns:a16="http://schemas.microsoft.com/office/drawing/2014/main" id="{2A3DA72A-99B1-4547-95EE-DAA83CC61105}"/>
              </a:ext>
            </a:extLst>
          </p:cNvPr>
          <p:cNvSpPr txBox="1"/>
          <p:nvPr/>
        </p:nvSpPr>
        <p:spPr>
          <a:xfrm>
            <a:off x="628650" y="6123542"/>
            <a:ext cx="8534644" cy="369332"/>
          </a:xfrm>
          <a:prstGeom prst="rect">
            <a:avLst/>
          </a:prstGeom>
          <a:noFill/>
        </p:spPr>
        <p:txBody>
          <a:bodyPr wrap="none" rtlCol="0">
            <a:spAutoFit/>
          </a:bodyPr>
          <a:lstStyle/>
          <a:p>
            <a:r>
              <a:rPr lang="en-US" dirty="0"/>
              <a:t>Source: </a:t>
            </a:r>
            <a:r>
              <a:rPr lang="en-US" dirty="0">
                <a:hlinkClick r:id="rId2"/>
              </a:rPr>
              <a:t>https://docs.microsoft.com/en-us/previous-versions/aspnet/zdh19h94(v=vs.100)</a:t>
            </a:r>
            <a:r>
              <a:rPr lang="en-US" dirty="0"/>
              <a:t> </a:t>
            </a:r>
          </a:p>
        </p:txBody>
      </p:sp>
    </p:spTree>
    <p:extLst>
      <p:ext uri="{BB962C8B-B14F-4D97-AF65-F5344CB8AC3E}">
        <p14:creationId xmlns:p14="http://schemas.microsoft.com/office/powerpoint/2010/main" val="1854991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FC5A6-22DB-46D8-BB29-B470BA45FA85}"/>
              </a:ext>
            </a:extLst>
          </p:cNvPr>
          <p:cNvSpPr>
            <a:spLocks noGrp="1"/>
          </p:cNvSpPr>
          <p:nvPr>
            <p:ph type="title"/>
          </p:nvPr>
        </p:nvSpPr>
        <p:spPr>
          <a:xfrm>
            <a:off x="0" y="365126"/>
            <a:ext cx="9144000" cy="1325563"/>
          </a:xfrm>
        </p:spPr>
        <p:txBody>
          <a:bodyPr>
            <a:normAutofit fontScale="90000"/>
          </a:bodyPr>
          <a:lstStyle/>
          <a:p>
            <a:r>
              <a:rPr lang="en-US" sz="4000" dirty="0"/>
              <a:t>Securing Web Application Technologies (SWAT) Checklist</a:t>
            </a:r>
            <a:br>
              <a:rPr lang="en-US" dirty="0"/>
            </a:br>
            <a:r>
              <a:rPr lang="en-US" sz="3100" dirty="0"/>
              <a:t>SANS</a:t>
            </a:r>
            <a:endParaRPr lang="en-US" dirty="0"/>
          </a:p>
        </p:txBody>
      </p:sp>
      <p:sp>
        <p:nvSpPr>
          <p:cNvPr id="3" name="Content Placeholder 2">
            <a:extLst>
              <a:ext uri="{FF2B5EF4-FFF2-40B4-BE49-F238E27FC236}">
                <a16:creationId xmlns:a16="http://schemas.microsoft.com/office/drawing/2014/main" id="{2817D138-1298-4356-ABEC-B617384A2626}"/>
              </a:ext>
            </a:extLst>
          </p:cNvPr>
          <p:cNvSpPr>
            <a:spLocks noGrp="1"/>
          </p:cNvSpPr>
          <p:nvPr>
            <p:ph idx="1"/>
          </p:nvPr>
        </p:nvSpPr>
        <p:spPr/>
        <p:txBody>
          <a:bodyPr/>
          <a:lstStyle/>
          <a:p>
            <a:r>
              <a:rPr lang="en-US" dirty="0"/>
              <a:t>Error Handling and Logging</a:t>
            </a:r>
          </a:p>
          <a:p>
            <a:r>
              <a:rPr lang="en-US" dirty="0"/>
              <a:t>Data Protection</a:t>
            </a:r>
          </a:p>
          <a:p>
            <a:r>
              <a:rPr lang="en-US" dirty="0"/>
              <a:t>Configuration and Operations</a:t>
            </a:r>
          </a:p>
          <a:p>
            <a:r>
              <a:rPr lang="en-US" dirty="0"/>
              <a:t>Authentication</a:t>
            </a:r>
          </a:p>
          <a:p>
            <a:r>
              <a:rPr lang="en-US" dirty="0"/>
              <a:t>Session Management</a:t>
            </a:r>
          </a:p>
          <a:p>
            <a:r>
              <a:rPr lang="en-US" dirty="0"/>
              <a:t>Input and Output Handling</a:t>
            </a:r>
          </a:p>
          <a:p>
            <a:r>
              <a:rPr lang="en-US" dirty="0"/>
              <a:t>Access Control</a:t>
            </a:r>
          </a:p>
        </p:txBody>
      </p:sp>
      <p:sp>
        <p:nvSpPr>
          <p:cNvPr id="4" name="Footer Placeholder 3">
            <a:extLst>
              <a:ext uri="{FF2B5EF4-FFF2-40B4-BE49-F238E27FC236}">
                <a16:creationId xmlns:a16="http://schemas.microsoft.com/office/drawing/2014/main" id="{76C1748A-AB9E-4DDF-9DD9-6862B25CCC01}"/>
              </a:ext>
            </a:extLst>
          </p:cNvPr>
          <p:cNvSpPr>
            <a:spLocks noGrp="1"/>
          </p:cNvSpPr>
          <p:nvPr>
            <p:ph type="ftr" sz="quarter" idx="11"/>
          </p:nvPr>
        </p:nvSpPr>
        <p:spPr/>
        <p:txBody>
          <a:bodyPr/>
          <a:lstStyle/>
          <a:p>
            <a:r>
              <a:rPr lang="en-US"/>
              <a:t>Web Application Security</a:t>
            </a:r>
            <a:endParaRPr lang="en-US" dirty="0"/>
          </a:p>
        </p:txBody>
      </p:sp>
      <p:sp>
        <p:nvSpPr>
          <p:cNvPr id="5" name="TextBox 4">
            <a:extLst>
              <a:ext uri="{FF2B5EF4-FFF2-40B4-BE49-F238E27FC236}">
                <a16:creationId xmlns:a16="http://schemas.microsoft.com/office/drawing/2014/main" id="{2B115879-A803-4975-A06A-0AEF4A2C9DEA}"/>
              </a:ext>
            </a:extLst>
          </p:cNvPr>
          <p:cNvSpPr txBox="1"/>
          <p:nvPr/>
        </p:nvSpPr>
        <p:spPr>
          <a:xfrm>
            <a:off x="410400" y="5992297"/>
            <a:ext cx="8207953" cy="369332"/>
          </a:xfrm>
          <a:prstGeom prst="rect">
            <a:avLst/>
          </a:prstGeom>
          <a:noFill/>
        </p:spPr>
        <p:txBody>
          <a:bodyPr wrap="none" rtlCol="0">
            <a:spAutoFit/>
          </a:bodyPr>
          <a:lstStyle/>
          <a:p>
            <a:r>
              <a:rPr lang="en-US" dirty="0"/>
              <a:t>Source: </a:t>
            </a:r>
            <a:r>
              <a:rPr lang="en-US" dirty="0">
                <a:hlinkClick r:id="rId2"/>
              </a:rPr>
              <a:t>https://www.sans.org/cloud-security/securing-web-application-technologies/</a:t>
            </a:r>
            <a:r>
              <a:rPr lang="en-US" dirty="0"/>
              <a:t> </a:t>
            </a:r>
          </a:p>
        </p:txBody>
      </p:sp>
    </p:spTree>
    <p:extLst>
      <p:ext uri="{BB962C8B-B14F-4D97-AF65-F5344CB8AC3E}">
        <p14:creationId xmlns:p14="http://schemas.microsoft.com/office/powerpoint/2010/main" val="2520005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Mitigating Threats – CIA Pillars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1532008"/>
              </p:ext>
            </p:extLst>
          </p:nvPr>
        </p:nvGraphicFramePr>
        <p:xfrm>
          <a:off x="317568" y="1825623"/>
          <a:ext cx="8468213" cy="3912969"/>
        </p:xfrm>
        <a:graphic>
          <a:graphicData uri="http://schemas.openxmlformats.org/drawingml/2006/table">
            <a:tbl>
              <a:tblPr firstRow="1" bandRow="1">
                <a:tableStyleId>{5C22544A-7EE6-4342-B048-85BDC9FD1C3A}</a:tableStyleId>
              </a:tblPr>
              <a:tblGrid>
                <a:gridCol w="2010853">
                  <a:extLst>
                    <a:ext uri="{9D8B030D-6E8A-4147-A177-3AD203B41FA5}">
                      <a16:colId xmlns:a16="http://schemas.microsoft.com/office/drawing/2014/main" val="20000"/>
                    </a:ext>
                  </a:extLst>
                </a:gridCol>
                <a:gridCol w="1755737">
                  <a:extLst>
                    <a:ext uri="{9D8B030D-6E8A-4147-A177-3AD203B41FA5}">
                      <a16:colId xmlns:a16="http://schemas.microsoft.com/office/drawing/2014/main" val="20001"/>
                    </a:ext>
                  </a:extLst>
                </a:gridCol>
                <a:gridCol w="4701623">
                  <a:extLst>
                    <a:ext uri="{9D8B030D-6E8A-4147-A177-3AD203B41FA5}">
                      <a16:colId xmlns:a16="http://schemas.microsoft.com/office/drawing/2014/main" val="20002"/>
                    </a:ext>
                  </a:extLst>
                </a:gridCol>
              </a:tblGrid>
              <a:tr h="531078">
                <a:tc>
                  <a:txBody>
                    <a:bodyPr/>
                    <a:lstStyle/>
                    <a:p>
                      <a:r>
                        <a:rPr lang="en-US" sz="2400" dirty="0"/>
                        <a:t>Pillars</a:t>
                      </a:r>
                    </a:p>
                  </a:txBody>
                  <a:tcPr/>
                </a:tc>
                <a:tc>
                  <a:txBody>
                    <a:bodyPr/>
                    <a:lstStyle/>
                    <a:p>
                      <a:r>
                        <a:rPr lang="en-US" sz="2400" dirty="0"/>
                        <a:t>Threats </a:t>
                      </a:r>
                    </a:p>
                  </a:txBody>
                  <a:tcPr/>
                </a:tc>
                <a:tc>
                  <a:txBody>
                    <a:bodyPr/>
                    <a:lstStyle/>
                    <a:p>
                      <a:r>
                        <a:rPr lang="en-US" sz="2400" dirty="0"/>
                        <a:t>Actions</a:t>
                      </a:r>
                    </a:p>
                  </a:txBody>
                  <a:tcPr/>
                </a:tc>
                <a:extLst>
                  <a:ext uri="{0D108BD9-81ED-4DB2-BD59-A6C34878D82A}">
                    <a16:rowId xmlns:a16="http://schemas.microsoft.com/office/drawing/2014/main" val="10000"/>
                  </a:ext>
                </a:extLst>
              </a:tr>
              <a:tr h="1127297">
                <a:tc>
                  <a:txBody>
                    <a:bodyPr/>
                    <a:lstStyle/>
                    <a:p>
                      <a:r>
                        <a:rPr lang="en-US" sz="2400" b="1" dirty="0"/>
                        <a:t>C</a:t>
                      </a:r>
                      <a:r>
                        <a:rPr lang="en-US" sz="2400" dirty="0"/>
                        <a:t>onfidentiality</a:t>
                      </a:r>
                    </a:p>
                  </a:txBody>
                  <a:tcPr/>
                </a:tc>
                <a:tc>
                  <a:txBody>
                    <a:bodyPr/>
                    <a:lstStyle/>
                    <a:p>
                      <a:r>
                        <a:rPr lang="en-US" sz="2400" dirty="0"/>
                        <a:t>information disclosure </a:t>
                      </a:r>
                    </a:p>
                  </a:txBody>
                  <a:tcPr/>
                </a:tc>
                <a:tc>
                  <a:txBody>
                    <a:bodyPr/>
                    <a:lstStyle/>
                    <a:p>
                      <a:r>
                        <a:rPr lang="en-US" sz="2400" dirty="0"/>
                        <a:t>access control, encryption, not storing secrets</a:t>
                      </a:r>
                    </a:p>
                  </a:txBody>
                  <a:tcPr/>
                </a:tc>
                <a:extLst>
                  <a:ext uri="{0D108BD9-81ED-4DB2-BD59-A6C34878D82A}">
                    <a16:rowId xmlns:a16="http://schemas.microsoft.com/office/drawing/2014/main" val="10001"/>
                  </a:ext>
                </a:extLst>
              </a:tr>
              <a:tr h="1127297">
                <a:tc>
                  <a:txBody>
                    <a:bodyPr/>
                    <a:lstStyle/>
                    <a:p>
                      <a:r>
                        <a:rPr lang="en-US" sz="2400" b="1" dirty="0"/>
                        <a:t>I</a:t>
                      </a:r>
                      <a:r>
                        <a:rPr lang="en-US" sz="2400" dirty="0"/>
                        <a:t>ntegrity</a:t>
                      </a:r>
                    </a:p>
                  </a:txBody>
                  <a:tcPr/>
                </a:tc>
                <a:tc>
                  <a:txBody>
                    <a:bodyPr/>
                    <a:lstStyle/>
                    <a:p>
                      <a:r>
                        <a:rPr lang="en-US" sz="2400" dirty="0"/>
                        <a:t>information tampering </a:t>
                      </a:r>
                    </a:p>
                  </a:txBody>
                  <a:tcPr/>
                </a:tc>
                <a:tc>
                  <a:txBody>
                    <a:bodyPr/>
                    <a:lstStyle/>
                    <a:p>
                      <a:r>
                        <a:rPr lang="en-US" sz="2400" dirty="0"/>
                        <a:t>access control, hashes, digital signatures</a:t>
                      </a:r>
                    </a:p>
                  </a:txBody>
                  <a:tcPr/>
                </a:tc>
                <a:extLst>
                  <a:ext uri="{0D108BD9-81ED-4DB2-BD59-A6C34878D82A}">
                    <a16:rowId xmlns:a16="http://schemas.microsoft.com/office/drawing/2014/main" val="10002"/>
                  </a:ext>
                </a:extLst>
              </a:tr>
              <a:tr h="1127297">
                <a:tc>
                  <a:txBody>
                    <a:bodyPr/>
                    <a:lstStyle/>
                    <a:p>
                      <a:r>
                        <a:rPr lang="en-US" sz="2400" b="1" dirty="0"/>
                        <a:t>A</a:t>
                      </a:r>
                      <a:r>
                        <a:rPr lang="en-US" sz="2400" dirty="0"/>
                        <a:t>vailability</a:t>
                      </a:r>
                    </a:p>
                  </a:txBody>
                  <a:tcPr/>
                </a:tc>
                <a:tc>
                  <a:txBody>
                    <a:bodyPr/>
                    <a:lstStyle/>
                    <a:p>
                      <a:r>
                        <a:rPr lang="en-US" sz="2400" dirty="0"/>
                        <a:t>denial of service</a:t>
                      </a:r>
                    </a:p>
                  </a:txBody>
                  <a:tcPr/>
                </a:tc>
                <a:tc>
                  <a:txBody>
                    <a:bodyPr/>
                    <a:lstStyle/>
                    <a:p>
                      <a:r>
                        <a:rPr lang="en-US" sz="2400" dirty="0"/>
                        <a:t>graceful degradation, filtering, more resources</a:t>
                      </a: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544134" y="6087859"/>
            <a:ext cx="8400377" cy="369332"/>
          </a:xfrm>
          <a:prstGeom prst="rect">
            <a:avLst/>
          </a:prstGeom>
          <a:noFill/>
        </p:spPr>
        <p:txBody>
          <a:bodyPr wrap="none" rtlCol="0">
            <a:spAutoFit/>
          </a:bodyPr>
          <a:lstStyle/>
          <a:p>
            <a:r>
              <a:rPr lang="en-US" dirty="0"/>
              <a:t>Source: </a:t>
            </a:r>
            <a:r>
              <a:rPr lang="en-US" dirty="0">
                <a:hlinkClick r:id="rId2"/>
              </a:rPr>
              <a:t>http://www.cs.ucf.edu/~czou/CAP6135-12/software-security-intro.ppt</a:t>
            </a:r>
            <a:r>
              <a:rPr lang="en-US" dirty="0"/>
              <a:t> p. 13, 33</a:t>
            </a:r>
          </a:p>
        </p:txBody>
      </p:sp>
      <p:sp>
        <p:nvSpPr>
          <p:cNvPr id="7" name="Footer Placeholder 6"/>
          <p:cNvSpPr>
            <a:spLocks noGrp="1"/>
          </p:cNvSpPr>
          <p:nvPr>
            <p:ph type="ftr" sz="quarter" idx="11"/>
          </p:nvPr>
        </p:nvSpPr>
        <p:spPr/>
        <p:txBody>
          <a:bodyPr/>
          <a:lstStyle/>
          <a:p>
            <a:r>
              <a:rPr lang="en-US"/>
              <a:t>Web Application Security</a:t>
            </a:r>
            <a:endParaRPr lang="en-US" dirty="0"/>
          </a:p>
        </p:txBody>
      </p:sp>
    </p:spTree>
    <p:extLst>
      <p:ext uri="{BB962C8B-B14F-4D97-AF65-F5344CB8AC3E}">
        <p14:creationId xmlns:p14="http://schemas.microsoft.com/office/powerpoint/2010/main" val="361615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Mitigating Threats - AAAA</a:t>
            </a:r>
          </a:p>
        </p:txBody>
      </p:sp>
      <p:graphicFrame>
        <p:nvGraphicFramePr>
          <p:cNvPr id="4" name="Content Placeholder 3"/>
          <p:cNvGraphicFramePr>
            <a:graphicFrameLocks noGrp="1"/>
          </p:cNvGraphicFramePr>
          <p:nvPr>
            <p:ph idx="1"/>
          </p:nvPr>
        </p:nvGraphicFramePr>
        <p:xfrm>
          <a:off x="638080" y="1901040"/>
          <a:ext cx="7864900" cy="4206240"/>
        </p:xfrm>
        <a:graphic>
          <a:graphicData uri="http://schemas.openxmlformats.org/drawingml/2006/table">
            <a:tbl>
              <a:tblPr firstRow="1" bandRow="1">
                <a:tableStyleId>{5C22544A-7EE6-4342-B048-85BDC9FD1C3A}</a:tableStyleId>
              </a:tblPr>
              <a:tblGrid>
                <a:gridCol w="2397354">
                  <a:extLst>
                    <a:ext uri="{9D8B030D-6E8A-4147-A177-3AD203B41FA5}">
                      <a16:colId xmlns:a16="http://schemas.microsoft.com/office/drawing/2014/main" val="20000"/>
                    </a:ext>
                  </a:extLst>
                </a:gridCol>
                <a:gridCol w="2205872">
                  <a:extLst>
                    <a:ext uri="{9D8B030D-6E8A-4147-A177-3AD203B41FA5}">
                      <a16:colId xmlns:a16="http://schemas.microsoft.com/office/drawing/2014/main" val="20001"/>
                    </a:ext>
                  </a:extLst>
                </a:gridCol>
                <a:gridCol w="3261674">
                  <a:extLst>
                    <a:ext uri="{9D8B030D-6E8A-4147-A177-3AD203B41FA5}">
                      <a16:colId xmlns:a16="http://schemas.microsoft.com/office/drawing/2014/main" val="20002"/>
                    </a:ext>
                  </a:extLst>
                </a:gridCol>
              </a:tblGrid>
              <a:tr h="370840">
                <a:tc>
                  <a:txBody>
                    <a:bodyPr/>
                    <a:lstStyle/>
                    <a:p>
                      <a:r>
                        <a:rPr lang="en-US" sz="2800" b="0" dirty="0"/>
                        <a:t>AAA</a:t>
                      </a:r>
                    </a:p>
                  </a:txBody>
                  <a:tcPr/>
                </a:tc>
                <a:tc>
                  <a:txBody>
                    <a:bodyPr/>
                    <a:lstStyle/>
                    <a:p>
                      <a:r>
                        <a:rPr lang="en-US" sz="2800" b="0" dirty="0"/>
                        <a:t>Threats</a:t>
                      </a:r>
                    </a:p>
                  </a:txBody>
                  <a:tcPr/>
                </a:tc>
                <a:tc>
                  <a:txBody>
                    <a:bodyPr/>
                    <a:lstStyle/>
                    <a:p>
                      <a:r>
                        <a:rPr lang="en-US" sz="2800" b="1" dirty="0"/>
                        <a:t>A</a:t>
                      </a:r>
                      <a:r>
                        <a:rPr lang="en-US" sz="2800" b="0" dirty="0"/>
                        <a:t>ctions</a:t>
                      </a:r>
                    </a:p>
                  </a:txBody>
                  <a:tcPr/>
                </a:tc>
                <a:extLst>
                  <a:ext uri="{0D108BD9-81ED-4DB2-BD59-A6C34878D82A}">
                    <a16:rowId xmlns:a16="http://schemas.microsoft.com/office/drawing/2014/main" val="10000"/>
                  </a:ext>
                </a:extLst>
              </a:tr>
              <a:tr h="370840">
                <a:tc>
                  <a:txBody>
                    <a:bodyPr/>
                    <a:lstStyle/>
                    <a:p>
                      <a:r>
                        <a:rPr lang="en-US" sz="2800" b="1" dirty="0"/>
                        <a:t>A</a:t>
                      </a:r>
                      <a:r>
                        <a:rPr lang="en-US" sz="2800" dirty="0"/>
                        <a:t>uthentication</a:t>
                      </a:r>
                    </a:p>
                  </a:txBody>
                  <a:tcPr/>
                </a:tc>
                <a:tc>
                  <a:txBody>
                    <a:bodyPr/>
                    <a:lstStyle/>
                    <a:p>
                      <a:r>
                        <a:rPr lang="en-US" sz="2800" dirty="0"/>
                        <a:t>identity spoofing</a:t>
                      </a:r>
                    </a:p>
                  </a:txBody>
                  <a:tcPr/>
                </a:tc>
                <a:tc>
                  <a:txBody>
                    <a:bodyPr/>
                    <a:lstStyle/>
                    <a:p>
                      <a:r>
                        <a:rPr lang="en-US" sz="2800" dirty="0"/>
                        <a:t>protect keys and passwords</a:t>
                      </a:r>
                    </a:p>
                  </a:txBody>
                  <a:tcPr/>
                </a:tc>
                <a:extLst>
                  <a:ext uri="{0D108BD9-81ED-4DB2-BD59-A6C34878D82A}">
                    <a16:rowId xmlns:a16="http://schemas.microsoft.com/office/drawing/2014/main" val="10001"/>
                  </a:ext>
                </a:extLst>
              </a:tr>
              <a:tr h="370840">
                <a:tc>
                  <a:txBody>
                    <a:bodyPr/>
                    <a:lstStyle/>
                    <a:p>
                      <a:r>
                        <a:rPr lang="en-US" sz="2800" b="1" dirty="0"/>
                        <a:t>A</a:t>
                      </a:r>
                      <a:r>
                        <a:rPr lang="en-US" sz="2800" dirty="0"/>
                        <a:t>uthorization</a:t>
                      </a:r>
                    </a:p>
                  </a:txBody>
                  <a:tcPr/>
                </a:tc>
                <a:tc>
                  <a:txBody>
                    <a:bodyPr/>
                    <a:lstStyle/>
                    <a:p>
                      <a:r>
                        <a:rPr lang="en-US" sz="2800" dirty="0"/>
                        <a:t>unauthorized access, elevation of privilege</a:t>
                      </a:r>
                    </a:p>
                  </a:txBody>
                  <a:tcPr/>
                </a:tc>
                <a:tc>
                  <a:txBody>
                    <a:bodyPr/>
                    <a:lstStyle/>
                    <a:p>
                      <a:r>
                        <a:rPr lang="en-US" sz="2800" dirty="0"/>
                        <a:t>access control, sandboxing</a:t>
                      </a:r>
                    </a:p>
                  </a:txBody>
                  <a:tcPr/>
                </a:tc>
                <a:extLst>
                  <a:ext uri="{0D108BD9-81ED-4DB2-BD59-A6C34878D82A}">
                    <a16:rowId xmlns:a16="http://schemas.microsoft.com/office/drawing/2014/main" val="10002"/>
                  </a:ext>
                </a:extLst>
              </a:tr>
              <a:tr h="370840">
                <a:tc>
                  <a:txBody>
                    <a:bodyPr/>
                    <a:lstStyle/>
                    <a:p>
                      <a:r>
                        <a:rPr lang="en-US" sz="2800" b="1" dirty="0"/>
                        <a:t>A</a:t>
                      </a:r>
                      <a:r>
                        <a:rPr lang="en-US" sz="2800" dirty="0"/>
                        <a:t>uditing</a:t>
                      </a:r>
                    </a:p>
                  </a:txBody>
                  <a:tcPr/>
                </a:tc>
                <a:tc>
                  <a:txBody>
                    <a:bodyPr/>
                    <a:lstStyle/>
                    <a:p>
                      <a:r>
                        <a:rPr lang="en-US" sz="2800" dirty="0"/>
                        <a:t>repudiation</a:t>
                      </a:r>
                    </a:p>
                  </a:txBody>
                  <a:tcPr/>
                </a:tc>
                <a:tc>
                  <a:txBody>
                    <a:bodyPr/>
                    <a:lstStyle/>
                    <a:p>
                      <a:r>
                        <a:rPr lang="en-US" sz="2800" dirty="0"/>
                        <a:t>logging, audit trails, digital signatures</a:t>
                      </a: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544134" y="6181459"/>
            <a:ext cx="8400377" cy="369332"/>
          </a:xfrm>
          <a:prstGeom prst="rect">
            <a:avLst/>
          </a:prstGeom>
          <a:noFill/>
        </p:spPr>
        <p:txBody>
          <a:bodyPr wrap="none" rtlCol="0">
            <a:spAutoFit/>
          </a:bodyPr>
          <a:lstStyle/>
          <a:p>
            <a:r>
              <a:rPr lang="en-US" dirty="0"/>
              <a:t>Source: </a:t>
            </a:r>
            <a:r>
              <a:rPr lang="en-US" dirty="0">
                <a:hlinkClick r:id="rId2"/>
              </a:rPr>
              <a:t>http://www.cs.ucf.edu/~czou/CAP6135-12/software-security-intro.ppt</a:t>
            </a:r>
            <a:r>
              <a:rPr lang="en-US" dirty="0"/>
              <a:t> p. 15, 33</a:t>
            </a:r>
          </a:p>
        </p:txBody>
      </p:sp>
      <p:sp>
        <p:nvSpPr>
          <p:cNvPr id="7" name="Footer Placeholder 6"/>
          <p:cNvSpPr>
            <a:spLocks noGrp="1"/>
          </p:cNvSpPr>
          <p:nvPr>
            <p:ph type="ftr" sz="quarter" idx="11"/>
          </p:nvPr>
        </p:nvSpPr>
        <p:spPr/>
        <p:txBody>
          <a:bodyPr/>
          <a:lstStyle/>
          <a:p>
            <a:r>
              <a:rPr lang="en-US"/>
              <a:t>Web Application Security</a:t>
            </a:r>
            <a:endParaRPr lang="en-US" dirty="0"/>
          </a:p>
        </p:txBody>
      </p:sp>
    </p:spTree>
    <p:extLst>
      <p:ext uri="{BB962C8B-B14F-4D97-AF65-F5344CB8AC3E}">
        <p14:creationId xmlns:p14="http://schemas.microsoft.com/office/powerpoint/2010/main" val="196385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Management Tasks</a:t>
            </a:r>
          </a:p>
        </p:txBody>
      </p:sp>
      <p:graphicFrame>
        <p:nvGraphicFramePr>
          <p:cNvPr id="5" name="Table 4"/>
          <p:cNvGraphicFramePr>
            <a:graphicFrameLocks noGrp="1"/>
          </p:cNvGraphicFramePr>
          <p:nvPr/>
        </p:nvGraphicFramePr>
        <p:xfrm>
          <a:off x="682752" y="1531112"/>
          <a:ext cx="7966266" cy="4583301"/>
        </p:xfrm>
        <a:graphic>
          <a:graphicData uri="http://schemas.openxmlformats.org/drawingml/2006/table">
            <a:tbl>
              <a:tblPr firstRow="1" bandRow="1">
                <a:tableStyleId>{5C22544A-7EE6-4342-B048-85BDC9FD1C3A}</a:tableStyleId>
              </a:tblPr>
              <a:tblGrid>
                <a:gridCol w="2157984">
                  <a:extLst>
                    <a:ext uri="{9D8B030D-6E8A-4147-A177-3AD203B41FA5}">
                      <a16:colId xmlns:a16="http://schemas.microsoft.com/office/drawing/2014/main" val="20000"/>
                    </a:ext>
                  </a:extLst>
                </a:gridCol>
                <a:gridCol w="5808282">
                  <a:extLst>
                    <a:ext uri="{9D8B030D-6E8A-4147-A177-3AD203B41FA5}">
                      <a16:colId xmlns:a16="http://schemas.microsoft.com/office/drawing/2014/main" val="20001"/>
                    </a:ext>
                  </a:extLst>
                </a:gridCol>
              </a:tblGrid>
              <a:tr h="578104">
                <a:tc>
                  <a:txBody>
                    <a:bodyPr/>
                    <a:lstStyle/>
                    <a:p>
                      <a:r>
                        <a:rPr lang="en-US" sz="2800" dirty="0"/>
                        <a:t>Category</a:t>
                      </a:r>
                    </a:p>
                  </a:txBody>
                  <a:tcPr/>
                </a:tc>
                <a:tc>
                  <a:txBody>
                    <a:bodyPr/>
                    <a:lstStyle/>
                    <a:p>
                      <a:r>
                        <a:rPr lang="en-US" sz="2800" dirty="0"/>
                        <a:t>Tasks</a:t>
                      </a:r>
                    </a:p>
                  </a:txBody>
                  <a:tcPr/>
                </a:tc>
                <a:extLst>
                  <a:ext uri="{0D108BD9-81ED-4DB2-BD59-A6C34878D82A}">
                    <a16:rowId xmlns:a16="http://schemas.microsoft.com/office/drawing/2014/main" val="10000"/>
                  </a:ext>
                </a:extLst>
              </a:tr>
              <a:tr h="1024128">
                <a:tc>
                  <a:txBody>
                    <a:bodyPr/>
                    <a:lstStyle/>
                    <a:p>
                      <a:r>
                        <a:rPr lang="en-US" sz="2800" dirty="0"/>
                        <a:t>Planning and Management</a:t>
                      </a:r>
                    </a:p>
                  </a:txBody>
                  <a:tcPr/>
                </a:tc>
                <a:tc>
                  <a:txBody>
                    <a:bodyPr/>
                    <a:lstStyle/>
                    <a:p>
                      <a:r>
                        <a:rPr lang="en-US" sz="2800" dirty="0"/>
                        <a:t>Threat Modeling, Risk Analysis, Security Requirements</a:t>
                      </a:r>
                    </a:p>
                  </a:txBody>
                  <a:tcPr/>
                </a:tc>
                <a:extLst>
                  <a:ext uri="{0D108BD9-81ED-4DB2-BD59-A6C34878D82A}">
                    <a16:rowId xmlns:a16="http://schemas.microsoft.com/office/drawing/2014/main" val="10001"/>
                  </a:ext>
                </a:extLst>
              </a:tr>
              <a:tr h="1450848">
                <a:tc>
                  <a:txBody>
                    <a:bodyPr/>
                    <a:lstStyle/>
                    <a:p>
                      <a:r>
                        <a:rPr lang="en-US" sz="2800" dirty="0"/>
                        <a:t>Prevention</a:t>
                      </a:r>
                    </a:p>
                  </a:txBody>
                  <a:tcPr/>
                </a:tc>
                <a:tc>
                  <a:txBody>
                    <a:bodyPr/>
                    <a:lstStyle/>
                    <a:p>
                      <a:r>
                        <a:rPr lang="en-US" sz="2800" dirty="0"/>
                        <a:t>Design Review, Code Review, Static Code Analysis tools, Penetration Testing, Dependency Management</a:t>
                      </a:r>
                    </a:p>
                  </a:txBody>
                  <a:tcPr/>
                </a:tc>
                <a:extLst>
                  <a:ext uri="{0D108BD9-81ED-4DB2-BD59-A6C34878D82A}">
                    <a16:rowId xmlns:a16="http://schemas.microsoft.com/office/drawing/2014/main" val="10002"/>
                  </a:ext>
                </a:extLst>
              </a:tr>
              <a:tr h="950976">
                <a:tc>
                  <a:txBody>
                    <a:bodyPr/>
                    <a:lstStyle/>
                    <a:p>
                      <a:r>
                        <a:rPr lang="en-US" sz="2800" dirty="0"/>
                        <a:t>Detection</a:t>
                      </a:r>
                    </a:p>
                  </a:txBody>
                  <a:tcPr/>
                </a:tc>
                <a:tc>
                  <a:txBody>
                    <a:bodyPr/>
                    <a:lstStyle/>
                    <a:p>
                      <a:r>
                        <a:rPr lang="en-US" sz="2800" dirty="0"/>
                        <a:t>Scanning, Monitoring, Auditing, Forensics</a:t>
                      </a:r>
                    </a:p>
                  </a:txBody>
                  <a:tcPr/>
                </a:tc>
                <a:extLst>
                  <a:ext uri="{0D108BD9-81ED-4DB2-BD59-A6C34878D82A}">
                    <a16:rowId xmlns:a16="http://schemas.microsoft.com/office/drawing/2014/main" val="10003"/>
                  </a:ext>
                </a:extLst>
              </a:tr>
              <a:tr h="579245">
                <a:tc>
                  <a:txBody>
                    <a:bodyPr/>
                    <a:lstStyle/>
                    <a:p>
                      <a:r>
                        <a:rPr lang="en-US" sz="2800" dirty="0"/>
                        <a:t>Reaction</a:t>
                      </a:r>
                    </a:p>
                  </a:txBody>
                  <a:tcPr/>
                </a:tc>
                <a:tc>
                  <a:txBody>
                    <a:bodyPr/>
                    <a:lstStyle/>
                    <a:p>
                      <a:r>
                        <a:rPr lang="en-US" sz="2800" dirty="0"/>
                        <a:t>Recovery, Mitigation</a:t>
                      </a:r>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544134" y="6167059"/>
            <a:ext cx="8400377" cy="369332"/>
          </a:xfrm>
          <a:prstGeom prst="rect">
            <a:avLst/>
          </a:prstGeom>
          <a:noFill/>
        </p:spPr>
        <p:txBody>
          <a:bodyPr wrap="none" rtlCol="0">
            <a:spAutoFit/>
          </a:bodyPr>
          <a:lstStyle/>
          <a:p>
            <a:r>
              <a:rPr lang="en-US" dirty="0"/>
              <a:t>Source: </a:t>
            </a:r>
            <a:r>
              <a:rPr lang="en-US" dirty="0">
                <a:hlinkClick r:id="rId2"/>
              </a:rPr>
              <a:t>http://www.cs.ucf.edu/~czou/CAP6135-12/software-security-intro.ppt</a:t>
            </a:r>
            <a:r>
              <a:rPr lang="en-US" dirty="0"/>
              <a:t> p. 16, 33</a:t>
            </a:r>
          </a:p>
        </p:txBody>
      </p:sp>
      <p:sp>
        <p:nvSpPr>
          <p:cNvPr id="7" name="Footer Placeholder 6"/>
          <p:cNvSpPr>
            <a:spLocks noGrp="1"/>
          </p:cNvSpPr>
          <p:nvPr>
            <p:ph type="ftr" sz="quarter" idx="11"/>
          </p:nvPr>
        </p:nvSpPr>
        <p:spPr/>
        <p:txBody>
          <a:bodyPr/>
          <a:lstStyle/>
          <a:p>
            <a:r>
              <a:rPr lang="en-US"/>
              <a:t>Web Application Security</a:t>
            </a:r>
            <a:endParaRPr lang="en-US" dirty="0"/>
          </a:p>
        </p:txBody>
      </p:sp>
    </p:spTree>
    <p:extLst>
      <p:ext uri="{BB962C8B-B14F-4D97-AF65-F5344CB8AC3E}">
        <p14:creationId xmlns:p14="http://schemas.microsoft.com/office/powerpoint/2010/main" val="590725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230604"/>
            <a:ext cx="8933536" cy="307777"/>
          </a:xfrm>
          <a:prstGeom prst="rect">
            <a:avLst/>
          </a:prstGeom>
          <a:noFill/>
        </p:spPr>
        <p:txBody>
          <a:bodyPr wrap="none" rtlCol="0">
            <a:spAutoFit/>
          </a:bodyPr>
          <a:lstStyle/>
          <a:p>
            <a:r>
              <a:rPr lang="en-US" sz="1400" dirty="0"/>
              <a:t>Source: </a:t>
            </a:r>
            <a:r>
              <a:rPr lang="en-US" sz="1400" dirty="0">
                <a:hlinkClick r:id="rId3"/>
              </a:rPr>
              <a:t>https://owasp.org/www-project-web-security-testing-guide/assets/archive/OWASP_Testing_Guide_v4.pdf</a:t>
            </a:r>
            <a:r>
              <a:rPr lang="en-US" sz="1400" dirty="0"/>
              <a:t> p. 28</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5875" y="365125"/>
            <a:ext cx="4912250" cy="5891675"/>
          </a:xfrm>
          <a:prstGeom prst="rect">
            <a:avLst/>
          </a:prstGeom>
        </p:spPr>
      </p:pic>
      <p:sp>
        <p:nvSpPr>
          <p:cNvPr id="4" name="Footer Placeholder 3"/>
          <p:cNvSpPr>
            <a:spLocks noGrp="1"/>
          </p:cNvSpPr>
          <p:nvPr>
            <p:ph type="ftr" sz="quarter" idx="11"/>
          </p:nvPr>
        </p:nvSpPr>
        <p:spPr/>
        <p:txBody>
          <a:bodyPr/>
          <a:lstStyle/>
          <a:p>
            <a:r>
              <a:rPr lang="en-US"/>
              <a:t>Web Application Security</a:t>
            </a:r>
            <a:endParaRPr lang="en-US" dirty="0"/>
          </a:p>
        </p:txBody>
      </p:sp>
    </p:spTree>
    <p:extLst>
      <p:ext uri="{BB962C8B-B14F-4D97-AF65-F5344CB8AC3E}">
        <p14:creationId xmlns:p14="http://schemas.microsoft.com/office/powerpoint/2010/main" val="1400410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952" y="365126"/>
            <a:ext cx="8436864" cy="680797"/>
          </a:xfrm>
        </p:spPr>
        <p:txBody>
          <a:bodyPr>
            <a:normAutofit fontScale="90000"/>
          </a:bodyPr>
          <a:lstStyle/>
          <a:p>
            <a:pPr algn="ctr"/>
            <a:r>
              <a:rPr lang="en-US" dirty="0"/>
              <a:t>Software Assurance Maturity Model</a:t>
            </a:r>
          </a:p>
        </p:txBody>
      </p:sp>
      <p:sp>
        <p:nvSpPr>
          <p:cNvPr id="3" name="TextBox 2"/>
          <p:cNvSpPr txBox="1"/>
          <p:nvPr/>
        </p:nvSpPr>
        <p:spPr>
          <a:xfrm>
            <a:off x="480975" y="6102869"/>
            <a:ext cx="8565165" cy="430887"/>
          </a:xfrm>
          <a:prstGeom prst="rect">
            <a:avLst/>
          </a:prstGeom>
          <a:noFill/>
        </p:spPr>
        <p:txBody>
          <a:bodyPr wrap="none" rtlCol="0">
            <a:spAutoFit/>
          </a:bodyPr>
          <a:lstStyle/>
          <a:p>
            <a:r>
              <a:rPr lang="en-US" sz="1100" dirty="0"/>
              <a:t>Model details: </a:t>
            </a:r>
            <a:r>
              <a:rPr lang="en-US" sz="1100" dirty="0">
                <a:hlinkClick r:id="rId3"/>
              </a:rPr>
              <a:t>https://owaspsamm.org/model/</a:t>
            </a:r>
            <a:r>
              <a:rPr lang="en-US" sz="1100" dirty="0"/>
              <a:t> </a:t>
            </a:r>
            <a:br>
              <a:rPr lang="en-US" sz="1100" dirty="0"/>
            </a:br>
            <a:r>
              <a:rPr lang="en-US" sz="1100" dirty="0"/>
              <a:t>Image source: </a:t>
            </a:r>
            <a:r>
              <a:rPr lang="en-US" sz="1100" dirty="0">
                <a:hlinkClick r:id="rId4"/>
              </a:rPr>
              <a:t>https://owasp.org/www-event-2020-NewZealandDay/assets/presentations/Ellingsworth--OWASP_SAMM--20200221.pdf#page=11</a:t>
            </a:r>
            <a:r>
              <a:rPr lang="en-US" sz="1100" dirty="0"/>
              <a:t> </a:t>
            </a:r>
          </a:p>
        </p:txBody>
      </p:sp>
      <p:sp>
        <p:nvSpPr>
          <p:cNvPr id="7" name="Footer Placeholder 6"/>
          <p:cNvSpPr>
            <a:spLocks noGrp="1"/>
          </p:cNvSpPr>
          <p:nvPr>
            <p:ph type="ftr" sz="quarter" idx="11"/>
          </p:nvPr>
        </p:nvSpPr>
        <p:spPr/>
        <p:txBody>
          <a:bodyPr/>
          <a:lstStyle/>
          <a:p>
            <a:r>
              <a:rPr lang="en-US"/>
              <a:t>Web Application Security</a:t>
            </a:r>
            <a:endParaRPr lang="en-US" dirty="0"/>
          </a:p>
        </p:txBody>
      </p:sp>
      <p:pic>
        <p:nvPicPr>
          <p:cNvPr id="11" name="Content Placeholder 10" descr="Graphical user interface&#10;&#10;Description automatically generated">
            <a:extLst>
              <a:ext uri="{FF2B5EF4-FFF2-40B4-BE49-F238E27FC236}">
                <a16:creationId xmlns:a16="http://schemas.microsoft.com/office/drawing/2014/main" id="{63696F29-5FFE-49C5-824E-BE504388F532}"/>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0085" y="992645"/>
            <a:ext cx="9083827" cy="5113463"/>
          </a:xfrm>
        </p:spPr>
      </p:pic>
    </p:spTree>
    <p:extLst>
      <p:ext uri="{BB962C8B-B14F-4D97-AF65-F5344CB8AC3E}">
        <p14:creationId xmlns:p14="http://schemas.microsoft.com/office/powerpoint/2010/main" val="1582082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Microsoft</a:t>
            </a:r>
            <a:br>
              <a:rPr lang="en-US" dirty="0"/>
            </a:br>
            <a:r>
              <a:rPr lang="en-US" dirty="0"/>
              <a:t>Security Development Lifecycle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537" y="2770448"/>
            <a:ext cx="9059463" cy="2215270"/>
          </a:xfrm>
        </p:spPr>
      </p:pic>
      <p:sp>
        <p:nvSpPr>
          <p:cNvPr id="3" name="TextBox 2"/>
          <p:cNvSpPr txBox="1"/>
          <p:nvPr/>
        </p:nvSpPr>
        <p:spPr>
          <a:xfrm>
            <a:off x="206542" y="6166611"/>
            <a:ext cx="8730916" cy="338554"/>
          </a:xfrm>
          <a:prstGeom prst="rect">
            <a:avLst/>
          </a:prstGeom>
          <a:noFill/>
        </p:spPr>
        <p:txBody>
          <a:bodyPr wrap="none" rtlCol="0">
            <a:spAutoFit/>
          </a:bodyPr>
          <a:lstStyle/>
          <a:p>
            <a:r>
              <a:rPr lang="en-US" sz="1600" dirty="0"/>
              <a:t>Source: </a:t>
            </a:r>
            <a:r>
              <a:rPr lang="en-US" sz="1600" dirty="0">
                <a:hlinkClick r:id="rId3"/>
              </a:rPr>
              <a:t>https://docs.microsoft.com/en-us/previous-versions/windows/desktop/cc307406(v=msdn.10)</a:t>
            </a:r>
            <a:r>
              <a:rPr lang="en-US" sz="1600" dirty="0"/>
              <a:t> </a:t>
            </a:r>
          </a:p>
        </p:txBody>
      </p:sp>
      <p:sp>
        <p:nvSpPr>
          <p:cNvPr id="7" name="Footer Placeholder 6"/>
          <p:cNvSpPr>
            <a:spLocks noGrp="1"/>
          </p:cNvSpPr>
          <p:nvPr>
            <p:ph type="ftr" sz="quarter" idx="11"/>
          </p:nvPr>
        </p:nvSpPr>
        <p:spPr/>
        <p:txBody>
          <a:bodyPr/>
          <a:lstStyle/>
          <a:p>
            <a:r>
              <a:rPr lang="en-US"/>
              <a:t>Web Application Security</a:t>
            </a:r>
            <a:endParaRPr lang="en-US" dirty="0"/>
          </a:p>
        </p:txBody>
      </p:sp>
    </p:spTree>
    <p:extLst>
      <p:ext uri="{BB962C8B-B14F-4D97-AF65-F5344CB8AC3E}">
        <p14:creationId xmlns:p14="http://schemas.microsoft.com/office/powerpoint/2010/main" val="3387574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 y="365126"/>
            <a:ext cx="9143999" cy="1325563"/>
          </a:xfrm>
        </p:spPr>
        <p:txBody>
          <a:bodyPr>
            <a:normAutofit/>
          </a:bodyPr>
          <a:lstStyle/>
          <a:p>
            <a:pPr algn="ctr"/>
            <a:r>
              <a:rPr lang="en-US" dirty="0"/>
              <a:t>Gary McGraw’s Seven Touchpoints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600" y="1406620"/>
            <a:ext cx="8596800" cy="5124427"/>
          </a:xfrm>
        </p:spPr>
      </p:pic>
      <p:sp>
        <p:nvSpPr>
          <p:cNvPr id="3" name="TextBox 2"/>
          <p:cNvSpPr txBox="1"/>
          <p:nvPr/>
        </p:nvSpPr>
        <p:spPr>
          <a:xfrm>
            <a:off x="1621411" y="6142272"/>
            <a:ext cx="5424114" cy="369332"/>
          </a:xfrm>
          <a:prstGeom prst="rect">
            <a:avLst/>
          </a:prstGeom>
          <a:noFill/>
        </p:spPr>
        <p:txBody>
          <a:bodyPr wrap="none" rtlCol="0">
            <a:spAutoFit/>
          </a:bodyPr>
          <a:lstStyle/>
          <a:p>
            <a:r>
              <a:rPr lang="en-US" dirty="0"/>
              <a:t>Source: </a:t>
            </a:r>
            <a:r>
              <a:rPr lang="en-US" dirty="0">
                <a:hlinkClick r:id="rId3"/>
              </a:rPr>
              <a:t>http://www.swsec.com/resources/touchpoints/</a:t>
            </a:r>
            <a:r>
              <a:rPr lang="en-US" dirty="0"/>
              <a:t> </a:t>
            </a:r>
          </a:p>
        </p:txBody>
      </p:sp>
      <p:sp>
        <p:nvSpPr>
          <p:cNvPr id="7" name="Footer Placeholder 6"/>
          <p:cNvSpPr>
            <a:spLocks noGrp="1"/>
          </p:cNvSpPr>
          <p:nvPr>
            <p:ph type="ftr" sz="quarter" idx="11"/>
          </p:nvPr>
        </p:nvSpPr>
        <p:spPr/>
        <p:txBody>
          <a:bodyPr/>
          <a:lstStyle/>
          <a:p>
            <a:r>
              <a:rPr lang="en-US"/>
              <a:t>Web Application Security</a:t>
            </a:r>
            <a:endParaRPr lang="en-US" dirty="0"/>
          </a:p>
        </p:txBody>
      </p:sp>
    </p:spTree>
    <p:extLst>
      <p:ext uri="{BB962C8B-B14F-4D97-AF65-F5344CB8AC3E}">
        <p14:creationId xmlns:p14="http://schemas.microsoft.com/office/powerpoint/2010/main" val="3684546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63268-DB27-4D73-9035-50FA23272D56}"/>
              </a:ext>
            </a:extLst>
          </p:cNvPr>
          <p:cNvSpPr>
            <a:spLocks noGrp="1"/>
          </p:cNvSpPr>
          <p:nvPr>
            <p:ph type="title"/>
          </p:nvPr>
        </p:nvSpPr>
        <p:spPr/>
        <p:txBody>
          <a:bodyPr/>
          <a:lstStyle/>
          <a:p>
            <a:r>
              <a:rPr lang="en-US" dirty="0"/>
              <a:t>Overview Part 2</a:t>
            </a:r>
          </a:p>
        </p:txBody>
      </p:sp>
      <p:sp>
        <p:nvSpPr>
          <p:cNvPr id="3" name="Text Placeholder 2">
            <a:extLst>
              <a:ext uri="{FF2B5EF4-FFF2-40B4-BE49-F238E27FC236}">
                <a16:creationId xmlns:a16="http://schemas.microsoft.com/office/drawing/2014/main" id="{3A18231E-AD6E-4E38-A0E4-49D155E1163E}"/>
              </a:ext>
            </a:extLst>
          </p:cNvPr>
          <p:cNvSpPr>
            <a:spLocks noGrp="1"/>
          </p:cNvSpPr>
          <p:nvPr>
            <p:ph idx="1"/>
          </p:nvPr>
        </p:nvSpPr>
        <p:spPr>
          <a:xfrm>
            <a:off x="628649" y="1825625"/>
            <a:ext cx="8305625" cy="4351338"/>
          </a:xfrm>
        </p:spPr>
        <p:txBody>
          <a:bodyPr>
            <a:normAutofit/>
          </a:bodyPr>
          <a:lstStyle/>
          <a:p>
            <a:pPr marL="514350" indent="-514350">
              <a:buFont typeface="+mj-lt"/>
              <a:buAutoNum type="arabicPeriod"/>
            </a:pPr>
            <a:r>
              <a:rPr lang="en-US" dirty="0">
                <a:solidFill>
                  <a:schemeClr val="tx1">
                    <a:lumMod val="50000"/>
                    <a:lumOff val="50000"/>
                  </a:schemeClr>
                </a:solidFill>
              </a:rPr>
              <a:t>General Concepts and Resources</a:t>
            </a:r>
          </a:p>
          <a:p>
            <a:pPr lvl="1"/>
            <a:r>
              <a:rPr lang="en-US" dirty="0">
                <a:solidFill>
                  <a:schemeClr val="tx1">
                    <a:lumMod val="50000"/>
                    <a:lumOff val="50000"/>
                  </a:schemeClr>
                </a:solidFill>
              </a:rPr>
              <a:t>Components, Attack Vectors and Types, Risks, Weaknesses</a:t>
            </a:r>
          </a:p>
          <a:p>
            <a:pPr lvl="1"/>
            <a:r>
              <a:rPr lang="en-US" dirty="0">
                <a:solidFill>
                  <a:schemeClr val="tx1">
                    <a:lumMod val="50000"/>
                    <a:lumOff val="50000"/>
                  </a:schemeClr>
                </a:solidFill>
              </a:rPr>
              <a:t>Secure Design Principles, Practices, and Software Lifecycle</a:t>
            </a:r>
          </a:p>
          <a:p>
            <a:pPr marL="514350" indent="-514350">
              <a:buFont typeface="+mj-lt"/>
              <a:buAutoNum type="arabicPeriod"/>
            </a:pPr>
            <a:r>
              <a:rPr lang="en-US" dirty="0"/>
              <a:t>CSU Tools, Techniques and Resources</a:t>
            </a:r>
          </a:p>
          <a:p>
            <a:pPr lvl="1"/>
            <a:r>
              <a:rPr lang="en-US" dirty="0"/>
              <a:t>Vulnerability Scans and Penetration Testing (Kelly </a:t>
            </a:r>
            <a:r>
              <a:rPr lang="en-US" dirty="0" err="1"/>
              <a:t>Poto</a:t>
            </a:r>
            <a:r>
              <a:rPr lang="en-US" dirty="0"/>
              <a:t>)</a:t>
            </a:r>
          </a:p>
          <a:p>
            <a:pPr lvl="1"/>
            <a:r>
              <a:rPr lang="en-US" dirty="0"/>
              <a:t>SSL Certificates with the InCommon Federation</a:t>
            </a:r>
          </a:p>
          <a:p>
            <a:pPr lvl="1"/>
            <a:r>
              <a:rPr lang="en-US" dirty="0"/>
              <a:t>Single Sign-On with Shibboleth</a:t>
            </a:r>
          </a:p>
          <a:p>
            <a:pPr lvl="1"/>
            <a:r>
              <a:rPr lang="en-US" dirty="0"/>
              <a:t>Two-Factor Authentication with Duo</a:t>
            </a:r>
          </a:p>
          <a:p>
            <a:pPr lvl="1"/>
            <a:r>
              <a:rPr lang="en-US" dirty="0"/>
              <a:t>Role-Based Authorization with Grouper Groups</a:t>
            </a:r>
          </a:p>
          <a:p>
            <a:pPr lvl="1"/>
            <a:r>
              <a:rPr lang="en-US" dirty="0"/>
              <a:t>ASP.NET Coding Examples – configuration, sanitizing I/O</a:t>
            </a:r>
          </a:p>
        </p:txBody>
      </p:sp>
      <p:sp>
        <p:nvSpPr>
          <p:cNvPr id="4" name="Footer Placeholder 3">
            <a:extLst>
              <a:ext uri="{FF2B5EF4-FFF2-40B4-BE49-F238E27FC236}">
                <a16:creationId xmlns:a16="http://schemas.microsoft.com/office/drawing/2014/main" id="{90F7A183-CE28-46CF-BD8F-6493ACF38230}"/>
              </a:ext>
            </a:extLst>
          </p:cNvPr>
          <p:cNvSpPr>
            <a:spLocks noGrp="1"/>
          </p:cNvSpPr>
          <p:nvPr>
            <p:ph type="ftr" sz="quarter" idx="11"/>
          </p:nvPr>
        </p:nvSpPr>
        <p:spPr>
          <a:xfrm>
            <a:off x="2816299" y="0"/>
            <a:ext cx="3086100" cy="365125"/>
          </a:xfrm>
        </p:spPr>
        <p:txBody>
          <a:bodyPr/>
          <a:lstStyle/>
          <a:p>
            <a:r>
              <a:rPr lang="en-US" dirty="0"/>
              <a:t>Web Application Security</a:t>
            </a:r>
          </a:p>
        </p:txBody>
      </p:sp>
    </p:spTree>
    <p:extLst>
      <p:ext uri="{BB962C8B-B14F-4D97-AF65-F5344CB8AC3E}">
        <p14:creationId xmlns:p14="http://schemas.microsoft.com/office/powerpoint/2010/main" val="3413946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7950C-0583-4F62-A509-CF132C449F17}"/>
              </a:ext>
            </a:extLst>
          </p:cNvPr>
          <p:cNvSpPr>
            <a:spLocks noGrp="1"/>
          </p:cNvSpPr>
          <p:nvPr>
            <p:ph type="title"/>
          </p:nvPr>
        </p:nvSpPr>
        <p:spPr/>
        <p:txBody>
          <a:bodyPr/>
          <a:lstStyle/>
          <a:p>
            <a:r>
              <a:rPr lang="en-US" dirty="0"/>
              <a:t>Other PDIs on Online Security</a:t>
            </a:r>
          </a:p>
        </p:txBody>
      </p:sp>
      <p:sp>
        <p:nvSpPr>
          <p:cNvPr id="3" name="Content Placeholder 2">
            <a:extLst>
              <a:ext uri="{FF2B5EF4-FFF2-40B4-BE49-F238E27FC236}">
                <a16:creationId xmlns:a16="http://schemas.microsoft.com/office/drawing/2014/main" id="{EC8C7CE0-A98A-4898-887E-E4AE1FA8AE6C}"/>
              </a:ext>
            </a:extLst>
          </p:cNvPr>
          <p:cNvSpPr>
            <a:spLocks noGrp="1"/>
          </p:cNvSpPr>
          <p:nvPr>
            <p:ph idx="1"/>
          </p:nvPr>
        </p:nvSpPr>
        <p:spPr/>
        <p:txBody>
          <a:bodyPr/>
          <a:lstStyle/>
          <a:p>
            <a:r>
              <a:rPr lang="en-US" dirty="0"/>
              <a:t>Basic online security for all faculty, staff, students</a:t>
            </a:r>
          </a:p>
          <a:p>
            <a:pPr lvl="1"/>
            <a:r>
              <a:rPr lang="en-US" dirty="0">
                <a:hlinkClick r:id="rId3"/>
              </a:rPr>
              <a:t>Cybersecurity, Privacy, and You</a:t>
            </a:r>
            <a:endParaRPr lang="en-US" dirty="0"/>
          </a:p>
          <a:p>
            <a:pPr lvl="1"/>
            <a:r>
              <a:rPr lang="en-US" dirty="0">
                <a:hlinkClick r:id="rId4"/>
              </a:rPr>
              <a:t>Data Security Basics: How to Safeguard Your Data</a:t>
            </a:r>
            <a:endParaRPr lang="en-US" dirty="0"/>
          </a:p>
          <a:p>
            <a:r>
              <a:rPr lang="en-US" dirty="0"/>
              <a:t>Advanced topics</a:t>
            </a:r>
          </a:p>
          <a:p>
            <a:pPr lvl="1"/>
            <a:r>
              <a:rPr lang="en-US" dirty="0">
                <a:hlinkClick r:id="rId5"/>
              </a:rPr>
              <a:t>Web Application Security for Campus E-Commerce Administrators and Users</a:t>
            </a:r>
            <a:endParaRPr lang="en-US" dirty="0"/>
          </a:p>
          <a:p>
            <a:pPr lvl="1"/>
            <a:r>
              <a:rPr lang="en-US" dirty="0">
                <a:hlinkClick r:id="rId6"/>
              </a:rPr>
              <a:t>Advanced Data Security for Research: Data Classifications and Controls</a:t>
            </a:r>
            <a:endParaRPr lang="en-US" dirty="0"/>
          </a:p>
          <a:p>
            <a:endParaRPr lang="en-US" dirty="0"/>
          </a:p>
        </p:txBody>
      </p:sp>
      <p:sp>
        <p:nvSpPr>
          <p:cNvPr id="4" name="Footer Placeholder 3">
            <a:extLst>
              <a:ext uri="{FF2B5EF4-FFF2-40B4-BE49-F238E27FC236}">
                <a16:creationId xmlns:a16="http://schemas.microsoft.com/office/drawing/2014/main" id="{9B13C828-3FED-46B2-B042-C6ADBB28ED63}"/>
              </a:ext>
            </a:extLst>
          </p:cNvPr>
          <p:cNvSpPr>
            <a:spLocks noGrp="1"/>
          </p:cNvSpPr>
          <p:nvPr>
            <p:ph type="ftr" sz="quarter" idx="11"/>
          </p:nvPr>
        </p:nvSpPr>
        <p:spPr/>
        <p:txBody>
          <a:bodyPr/>
          <a:lstStyle/>
          <a:p>
            <a:r>
              <a:rPr lang="en-US"/>
              <a:t>Web Application Security</a:t>
            </a:r>
            <a:endParaRPr lang="en-US" dirty="0"/>
          </a:p>
        </p:txBody>
      </p:sp>
    </p:spTree>
    <p:extLst>
      <p:ext uri="{BB962C8B-B14F-4D97-AF65-F5344CB8AC3E}">
        <p14:creationId xmlns:p14="http://schemas.microsoft.com/office/powerpoint/2010/main" val="3147958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and Testing Tools</a:t>
            </a:r>
          </a:p>
        </p:txBody>
      </p:sp>
      <p:sp>
        <p:nvSpPr>
          <p:cNvPr id="3" name="Content Placeholder 2"/>
          <p:cNvSpPr>
            <a:spLocks noGrp="1"/>
          </p:cNvSpPr>
          <p:nvPr>
            <p:ph idx="1"/>
          </p:nvPr>
        </p:nvSpPr>
        <p:spPr>
          <a:xfrm>
            <a:off x="628650" y="1825625"/>
            <a:ext cx="7886700" cy="2638375"/>
          </a:xfrm>
        </p:spPr>
        <p:txBody>
          <a:bodyPr>
            <a:normAutofit fontScale="92500" lnSpcReduction="20000"/>
          </a:bodyPr>
          <a:lstStyle/>
          <a:p>
            <a:r>
              <a:rPr lang="en-US" dirty="0"/>
              <a:t>Code Analysis</a:t>
            </a:r>
          </a:p>
          <a:p>
            <a:pPr lvl="1"/>
            <a:r>
              <a:rPr lang="en-US" dirty="0"/>
              <a:t>Usually language-specific; usually part of code review</a:t>
            </a:r>
          </a:p>
          <a:p>
            <a:r>
              <a:rPr lang="en-US" dirty="0"/>
              <a:t>Black Box testing </a:t>
            </a:r>
          </a:p>
          <a:p>
            <a:pPr lvl="1"/>
            <a:r>
              <a:rPr lang="en-US" dirty="0">
                <a:hlinkClick r:id="rId3"/>
              </a:rPr>
              <a:t>Vulnerability scan</a:t>
            </a:r>
            <a:r>
              <a:rPr lang="en-US" dirty="0"/>
              <a:t> - general or vulnerability-specific analysis</a:t>
            </a:r>
          </a:p>
          <a:p>
            <a:pPr lvl="1"/>
            <a:r>
              <a:rPr lang="en-US" dirty="0">
                <a:hlinkClick r:id="rId4"/>
              </a:rPr>
              <a:t>Penetration test</a:t>
            </a:r>
            <a:r>
              <a:rPr lang="en-US" dirty="0"/>
              <a:t> - simulate attack</a:t>
            </a:r>
          </a:p>
          <a:p>
            <a:pPr lvl="1"/>
            <a:r>
              <a:rPr lang="en-US" dirty="0"/>
              <a:t>Runtime test – end user analysis and test</a:t>
            </a:r>
          </a:p>
          <a:p>
            <a:pPr lvl="1"/>
            <a:r>
              <a:rPr lang="en-US" dirty="0"/>
              <a:t>Usually prior to deployment</a:t>
            </a:r>
          </a:p>
          <a:p>
            <a:pPr lvl="1" algn="just"/>
            <a:r>
              <a:rPr lang="en-US" dirty="0"/>
              <a:t>E.g. </a:t>
            </a:r>
            <a:r>
              <a:rPr lang="en-US" dirty="0">
                <a:hlinkClick r:id="rId5"/>
              </a:rPr>
              <a:t>OWASP ZAP</a:t>
            </a:r>
            <a:r>
              <a:rPr lang="en-US" dirty="0"/>
              <a:t>, </a:t>
            </a:r>
            <a:r>
              <a:rPr lang="en-US" dirty="0">
                <a:hlinkClick r:id="rId6"/>
              </a:rPr>
              <a:t>Burp Suite</a:t>
            </a:r>
            <a:r>
              <a:rPr lang="en-US" dirty="0"/>
              <a:t>, </a:t>
            </a:r>
            <a:r>
              <a:rPr lang="en-US" dirty="0">
                <a:hlinkClick r:id="rId7"/>
              </a:rPr>
              <a:t>Nessus</a:t>
            </a:r>
            <a:endParaRPr lang="en-US" dirty="0"/>
          </a:p>
        </p:txBody>
      </p:sp>
      <p:sp>
        <p:nvSpPr>
          <p:cNvPr id="5" name="TextBox 4"/>
          <p:cNvSpPr txBox="1"/>
          <p:nvPr/>
        </p:nvSpPr>
        <p:spPr>
          <a:xfrm>
            <a:off x="0" y="4524275"/>
            <a:ext cx="9328003" cy="2062103"/>
          </a:xfrm>
          <a:prstGeom prst="rect">
            <a:avLst/>
          </a:prstGeom>
          <a:noFill/>
        </p:spPr>
        <p:txBody>
          <a:bodyPr wrap="none" rtlCol="0">
            <a:spAutoFit/>
          </a:bodyPr>
          <a:lstStyle/>
          <a:p>
            <a:r>
              <a:rPr lang="en-US" sz="1600" dirty="0"/>
              <a:t>Resources:</a:t>
            </a:r>
          </a:p>
          <a:p>
            <a:pPr marL="285750" indent="-285750">
              <a:buFont typeface="Arial" panose="020B0604020202020204" pitchFamily="34" charset="0"/>
              <a:buChar char="•"/>
            </a:pPr>
            <a:r>
              <a:rPr lang="en-US" sz="1600" dirty="0">
                <a:hlinkClick r:id="rId8"/>
              </a:rPr>
              <a:t>https://owasp.org/www-project-web-security-testing-guide/stable/6-Appendix/A-Testing_Tools_Resource</a:t>
            </a:r>
            <a:r>
              <a:rPr lang="en-US" sz="1600" dirty="0"/>
              <a:t> </a:t>
            </a:r>
          </a:p>
          <a:p>
            <a:pPr marL="285750" indent="-285750">
              <a:buFont typeface="Arial" panose="020B0604020202020204" pitchFamily="34" charset="0"/>
              <a:buChar char="•"/>
            </a:pPr>
            <a:r>
              <a:rPr lang="en-US" sz="1600" dirty="0">
                <a:hlinkClick r:id="rId9"/>
              </a:rPr>
              <a:t>https://owasp.org/www-community/Vulnerability_Scanning_Tools</a:t>
            </a:r>
            <a:r>
              <a:rPr lang="en-US" sz="1600" dirty="0"/>
              <a:t> </a:t>
            </a:r>
          </a:p>
          <a:p>
            <a:pPr marL="285750" indent="-285750">
              <a:buFont typeface="Arial" panose="020B0604020202020204" pitchFamily="34" charset="0"/>
              <a:buChar char="•"/>
            </a:pPr>
            <a:r>
              <a:rPr lang="en-US" sz="1600" dirty="0">
                <a:hlinkClick r:id="rId10"/>
              </a:rPr>
              <a:t>https://owasp.org/www-community/controls/Static_Code_Analysis</a:t>
            </a:r>
            <a:r>
              <a:rPr lang="en-US" sz="1600" dirty="0"/>
              <a:t> </a:t>
            </a:r>
          </a:p>
          <a:p>
            <a:pPr marL="285750" indent="-285750">
              <a:buFont typeface="Arial" panose="020B0604020202020204" pitchFamily="34" charset="0"/>
              <a:buChar char="•"/>
            </a:pPr>
            <a:r>
              <a:rPr lang="en-US" sz="1600" dirty="0">
                <a:hlinkClick r:id="rId11"/>
              </a:rPr>
              <a:t>https://owasp.org/www-community/Source_Code_Analysis_Tools</a:t>
            </a:r>
            <a:r>
              <a:rPr lang="en-US" sz="1600" dirty="0"/>
              <a:t> </a:t>
            </a:r>
          </a:p>
          <a:p>
            <a:pPr marL="285750" indent="-285750">
              <a:buFont typeface="Arial" panose="020B0604020202020204" pitchFamily="34" charset="0"/>
              <a:buChar char="•"/>
            </a:pPr>
            <a:r>
              <a:rPr lang="en-US" sz="1600" dirty="0">
                <a:hlinkClick r:id="rId12"/>
              </a:rPr>
              <a:t>https://en.wikipedia.org/wiki/Security_testing</a:t>
            </a:r>
            <a:r>
              <a:rPr lang="en-US" sz="1600" dirty="0"/>
              <a:t>  </a:t>
            </a:r>
          </a:p>
          <a:p>
            <a:pPr marL="285750" indent="-285750">
              <a:buFont typeface="Arial" panose="020B0604020202020204" pitchFamily="34" charset="0"/>
              <a:buChar char="•"/>
            </a:pPr>
            <a:r>
              <a:rPr lang="en-US" sz="1600" dirty="0">
                <a:hlinkClick r:id="rId13"/>
              </a:rPr>
              <a:t>https://en.wikipedia.org/wiki/List_of_tools_for_static_code_analysis</a:t>
            </a:r>
            <a:r>
              <a:rPr lang="en-US" sz="1600" dirty="0"/>
              <a:t> </a:t>
            </a:r>
          </a:p>
          <a:p>
            <a:pPr marL="285750" indent="-285750">
              <a:buFont typeface="Arial" panose="020B0604020202020204" pitchFamily="34" charset="0"/>
              <a:buChar char="•"/>
            </a:pPr>
            <a:r>
              <a:rPr lang="en-US" sz="1600" dirty="0">
                <a:hlinkClick r:id="rId14"/>
              </a:rPr>
              <a:t>https://en.wikipedia.org/wiki/Dynamic_application_security_testing</a:t>
            </a:r>
            <a:r>
              <a:rPr lang="en-US" sz="1600" dirty="0"/>
              <a:t>  </a:t>
            </a:r>
          </a:p>
        </p:txBody>
      </p:sp>
      <p:sp>
        <p:nvSpPr>
          <p:cNvPr id="7" name="Footer Placeholder 6"/>
          <p:cNvSpPr>
            <a:spLocks noGrp="1"/>
          </p:cNvSpPr>
          <p:nvPr>
            <p:ph type="ftr" sz="quarter" idx="11"/>
          </p:nvPr>
        </p:nvSpPr>
        <p:spPr/>
        <p:txBody>
          <a:bodyPr/>
          <a:lstStyle/>
          <a:p>
            <a:r>
              <a:rPr lang="en-US"/>
              <a:t>Web Application Security</a:t>
            </a:r>
            <a:endParaRPr lang="en-US" dirty="0"/>
          </a:p>
        </p:txBody>
      </p:sp>
    </p:spTree>
    <p:extLst>
      <p:ext uri="{BB962C8B-B14F-4D97-AF65-F5344CB8AC3E}">
        <p14:creationId xmlns:p14="http://schemas.microsoft.com/office/powerpoint/2010/main" val="4151805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earcher protecting Burp Scanner users">
            <a:extLst>
              <a:ext uri="{FF2B5EF4-FFF2-40B4-BE49-F238E27FC236}">
                <a16:creationId xmlns:a16="http://schemas.microsoft.com/office/drawing/2014/main" id="{4668F10C-3274-49D0-B99B-6E4F063356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1558" y="2574540"/>
            <a:ext cx="4976037" cy="32538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727AA1A-434F-4FE0-BCF5-C6875962160E}"/>
              </a:ext>
            </a:extLst>
          </p:cNvPr>
          <p:cNvSpPr>
            <a:spLocks noGrp="1"/>
          </p:cNvSpPr>
          <p:nvPr>
            <p:ph type="title"/>
          </p:nvPr>
        </p:nvSpPr>
        <p:spPr>
          <a:xfrm>
            <a:off x="2136458" y="1296460"/>
            <a:ext cx="6691224" cy="1098762"/>
          </a:xfrm>
        </p:spPr>
        <p:txBody>
          <a:bodyPr/>
          <a:lstStyle/>
          <a:p>
            <a:r>
              <a:rPr lang="en-US" b="1" dirty="0"/>
              <a:t>Cybersecurity and Privacy </a:t>
            </a:r>
            <a:br>
              <a:rPr lang="en-US" b="1" dirty="0"/>
            </a:br>
            <a:r>
              <a:rPr lang="en-US" b="1" dirty="0"/>
              <a:t>Web application scanning services</a:t>
            </a:r>
          </a:p>
        </p:txBody>
      </p:sp>
      <p:pic>
        <p:nvPicPr>
          <p:cNvPr id="6" name="Picture 5">
            <a:extLst>
              <a:ext uri="{FF2B5EF4-FFF2-40B4-BE49-F238E27FC236}">
                <a16:creationId xmlns:a16="http://schemas.microsoft.com/office/drawing/2014/main" id="{80242D19-5134-46E8-A0AE-A61AFC870D2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18767" y="5423683"/>
            <a:ext cx="2401842" cy="497323"/>
          </a:xfrm>
          <a:prstGeom prst="rect">
            <a:avLst/>
          </a:prstGeom>
        </p:spPr>
      </p:pic>
      <p:sp>
        <p:nvSpPr>
          <p:cNvPr id="5" name="TextBox 4">
            <a:extLst>
              <a:ext uri="{FF2B5EF4-FFF2-40B4-BE49-F238E27FC236}">
                <a16:creationId xmlns:a16="http://schemas.microsoft.com/office/drawing/2014/main" id="{F16A3DB2-2D4A-437A-A3D5-C5433DEFE2E0}"/>
              </a:ext>
            </a:extLst>
          </p:cNvPr>
          <p:cNvSpPr txBox="1"/>
          <p:nvPr/>
        </p:nvSpPr>
        <p:spPr>
          <a:xfrm>
            <a:off x="2567129" y="5709274"/>
            <a:ext cx="4629420" cy="219291"/>
          </a:xfrm>
          <a:prstGeom prst="rect">
            <a:avLst/>
          </a:prstGeom>
          <a:noFill/>
        </p:spPr>
        <p:txBody>
          <a:bodyPr wrap="square" rtlCol="0">
            <a:spAutoFit/>
          </a:bodyPr>
          <a:lstStyle/>
          <a:p>
            <a:pPr defTabSz="685800"/>
            <a:r>
              <a:rPr lang="en-US" sz="825" dirty="0">
                <a:solidFill>
                  <a:prstClr val="black"/>
                </a:solidFill>
                <a:latin typeface="Calibri" panose="020F0502020204030204"/>
              </a:rPr>
              <a:t>https://portswigger.net/burp/vulnerability-scanner</a:t>
            </a:r>
          </a:p>
        </p:txBody>
      </p:sp>
    </p:spTree>
    <p:extLst>
      <p:ext uri="{BB962C8B-B14F-4D97-AF65-F5344CB8AC3E}">
        <p14:creationId xmlns:p14="http://schemas.microsoft.com/office/powerpoint/2010/main" val="248462795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51310" y="1398849"/>
            <a:ext cx="8312726" cy="1333821"/>
          </a:xfrm>
        </p:spPr>
        <p:txBody>
          <a:bodyPr>
            <a:normAutofit fontScale="40000" lnSpcReduction="20000"/>
          </a:bodyPr>
          <a:lstStyle/>
          <a:p>
            <a:r>
              <a:rPr lang="en-US" sz="8400" b="1" dirty="0">
                <a:solidFill>
                  <a:schemeClr val="tx2"/>
                </a:solidFill>
              </a:rPr>
              <a:t>What is web application scanning?</a:t>
            </a:r>
          </a:p>
          <a:p>
            <a:r>
              <a:rPr lang="en-US" sz="8400" b="1" dirty="0">
                <a:solidFill>
                  <a:schemeClr val="tx2"/>
                </a:solidFill>
              </a:rPr>
              <a:t>Why would I want to scan my CSU E-commerce site?</a:t>
            </a:r>
          </a:p>
        </p:txBody>
      </p:sp>
      <p:pic>
        <p:nvPicPr>
          <p:cNvPr id="2052" name="Picture 4" descr="Mapping">
            <a:extLst>
              <a:ext uri="{FF2B5EF4-FFF2-40B4-BE49-F238E27FC236}">
                <a16:creationId xmlns:a16="http://schemas.microsoft.com/office/drawing/2014/main" id="{2B98DFB0-2978-46C8-A7EB-4B62961E91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43" y="2732670"/>
            <a:ext cx="8791315" cy="24232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F87B76D-617F-48A9-956C-731446A42C9E}"/>
              </a:ext>
            </a:extLst>
          </p:cNvPr>
          <p:cNvSpPr txBox="1"/>
          <p:nvPr/>
        </p:nvSpPr>
        <p:spPr>
          <a:xfrm>
            <a:off x="491320" y="4925084"/>
            <a:ext cx="4862015" cy="253916"/>
          </a:xfrm>
          <a:prstGeom prst="rect">
            <a:avLst/>
          </a:prstGeom>
          <a:noFill/>
        </p:spPr>
        <p:txBody>
          <a:bodyPr wrap="square" rtlCol="0">
            <a:spAutoFit/>
          </a:bodyPr>
          <a:lstStyle/>
          <a:p>
            <a:pPr defTabSz="685800"/>
            <a:r>
              <a:rPr lang="en-US" sz="1050" dirty="0">
                <a:solidFill>
                  <a:prstClr val="black"/>
                </a:solidFill>
                <a:latin typeface="Calibri" panose="020F0502020204030204"/>
              </a:rPr>
              <a:t>https://owasp.org/www-project-top-ten/</a:t>
            </a:r>
          </a:p>
        </p:txBody>
      </p:sp>
    </p:spTree>
    <p:extLst>
      <p:ext uri="{BB962C8B-B14F-4D97-AF65-F5344CB8AC3E}">
        <p14:creationId xmlns:p14="http://schemas.microsoft.com/office/powerpoint/2010/main" val="41962140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A7CA498-9D8D-41B0-8FE2-232AF44B91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420" b="29555"/>
          <a:stretch/>
        </p:blipFill>
        <p:spPr bwMode="auto">
          <a:xfrm>
            <a:off x="128558" y="929019"/>
            <a:ext cx="4035056" cy="885161"/>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0074F2E7-8EAD-4537-ABD9-01808C2085C0}"/>
              </a:ext>
            </a:extLst>
          </p:cNvPr>
          <p:cNvSpPr>
            <a:spLocks noGrp="1"/>
          </p:cNvSpPr>
          <p:nvPr>
            <p:ph type="body" sz="quarter" idx="10"/>
          </p:nvPr>
        </p:nvSpPr>
        <p:spPr>
          <a:xfrm>
            <a:off x="282859" y="1814179"/>
            <a:ext cx="8312726" cy="2650982"/>
          </a:xfrm>
        </p:spPr>
        <p:txBody>
          <a:bodyPr/>
          <a:lstStyle/>
          <a:p>
            <a:pPr marL="0" indent="0">
              <a:buNone/>
            </a:pPr>
            <a:r>
              <a:rPr lang="en-US" sz="1500" dirty="0"/>
              <a:t>Penetration testing tool </a:t>
            </a:r>
          </a:p>
          <a:p>
            <a:pPr marL="0" indent="0">
              <a:buNone/>
            </a:pPr>
            <a:endParaRPr lang="en-US" sz="1500" dirty="0"/>
          </a:p>
          <a:p>
            <a:pPr marL="0" indent="0">
              <a:buNone/>
            </a:pPr>
            <a:r>
              <a:rPr lang="en-US" sz="1500" dirty="0"/>
              <a:t>How it works</a:t>
            </a:r>
          </a:p>
          <a:p>
            <a:pPr lvl="1"/>
            <a:r>
              <a:rPr lang="en-US" sz="1350" dirty="0"/>
              <a:t>Crawl site</a:t>
            </a:r>
          </a:p>
          <a:p>
            <a:pPr marL="463005" lvl="1" indent="0">
              <a:buNone/>
            </a:pPr>
            <a:endParaRPr lang="en-US" sz="1350" dirty="0"/>
          </a:p>
          <a:p>
            <a:pPr lvl="1"/>
            <a:r>
              <a:rPr lang="en-US" sz="1350" dirty="0"/>
              <a:t>Audit site</a:t>
            </a:r>
          </a:p>
          <a:p>
            <a:pPr marL="463005" lvl="1" indent="0">
              <a:buNone/>
            </a:pPr>
            <a:endParaRPr lang="en-US" sz="1350" dirty="0"/>
          </a:p>
          <a:p>
            <a:pPr lvl="1"/>
            <a:endParaRPr lang="en-US" sz="1350" dirty="0"/>
          </a:p>
          <a:p>
            <a:pPr lvl="1"/>
            <a:endParaRPr lang="en-US" sz="1350" dirty="0"/>
          </a:p>
          <a:p>
            <a:pPr lvl="1"/>
            <a:endParaRPr lang="en-US" dirty="0"/>
          </a:p>
        </p:txBody>
      </p:sp>
      <p:pic>
        <p:nvPicPr>
          <p:cNvPr id="1030" name="Picture 6">
            <a:extLst>
              <a:ext uri="{FF2B5EF4-FFF2-40B4-BE49-F238E27FC236}">
                <a16:creationId xmlns:a16="http://schemas.microsoft.com/office/drawing/2014/main" id="{BB32A646-D90D-4821-823F-5119EEDF02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9869" y="1814180"/>
            <a:ext cx="5475716" cy="37720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68983F7-1DB8-4EB9-939E-352BDD9A750F}"/>
              </a:ext>
            </a:extLst>
          </p:cNvPr>
          <p:cNvSpPr txBox="1"/>
          <p:nvPr/>
        </p:nvSpPr>
        <p:spPr>
          <a:xfrm>
            <a:off x="3041374" y="5524904"/>
            <a:ext cx="6723599" cy="300082"/>
          </a:xfrm>
          <a:prstGeom prst="rect">
            <a:avLst/>
          </a:prstGeom>
          <a:noFill/>
        </p:spPr>
        <p:txBody>
          <a:bodyPr wrap="square" rtlCol="0">
            <a:spAutoFit/>
          </a:bodyPr>
          <a:lstStyle/>
          <a:p>
            <a:pPr defTabSz="685800"/>
            <a:r>
              <a:rPr lang="en-US" sz="1350">
                <a:solidFill>
                  <a:prstClr val="black"/>
                </a:solidFill>
                <a:latin typeface="Calibri" panose="020F0502020204030204"/>
              </a:rPr>
              <a:t>https://news.mit.edu/2012/spider-web-strength-0202</a:t>
            </a:r>
            <a:endParaRPr lang="en-US" sz="1350" dirty="0">
              <a:solidFill>
                <a:prstClr val="black"/>
              </a:solidFill>
              <a:latin typeface="Calibri" panose="020F0502020204030204"/>
            </a:endParaRPr>
          </a:p>
        </p:txBody>
      </p:sp>
      <p:pic>
        <p:nvPicPr>
          <p:cNvPr id="1032" name="Picture 8" descr="Screenshot of Burp Suite Enterprise Edition scan config screen">
            <a:extLst>
              <a:ext uri="{FF2B5EF4-FFF2-40B4-BE49-F238E27FC236}">
                <a16:creationId xmlns:a16="http://schemas.microsoft.com/office/drawing/2014/main" id="{3C8DD046-CCBF-45CF-B494-B545D084D8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483" y="1271801"/>
            <a:ext cx="6266402" cy="44431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88CB714-DB98-4DD8-81A3-14A375842B9F}"/>
              </a:ext>
            </a:extLst>
          </p:cNvPr>
          <p:cNvSpPr txBox="1"/>
          <p:nvPr/>
        </p:nvSpPr>
        <p:spPr>
          <a:xfrm>
            <a:off x="128558" y="5481403"/>
            <a:ext cx="4806830" cy="253916"/>
          </a:xfrm>
          <a:prstGeom prst="rect">
            <a:avLst/>
          </a:prstGeom>
          <a:noFill/>
        </p:spPr>
        <p:txBody>
          <a:bodyPr wrap="square" rtlCol="0">
            <a:spAutoFit/>
          </a:bodyPr>
          <a:lstStyle/>
          <a:p>
            <a:pPr defTabSz="685800"/>
            <a:r>
              <a:rPr lang="en-US" sz="1050" dirty="0">
                <a:solidFill>
                  <a:prstClr val="black"/>
                </a:solidFill>
                <a:latin typeface="Calibri" panose="020F0502020204030204"/>
              </a:rPr>
              <a:t>https://portswigger.net/burp/vulnerability-scanner</a:t>
            </a:r>
          </a:p>
        </p:txBody>
      </p:sp>
    </p:spTree>
    <p:extLst>
      <p:ext uri="{BB962C8B-B14F-4D97-AF65-F5344CB8AC3E}">
        <p14:creationId xmlns:p14="http://schemas.microsoft.com/office/powerpoint/2010/main" val="341286353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fade">
                                      <p:cBhvr>
                                        <p:cTn id="12"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3D275-4015-4C65-AFEB-CE87AE6D32B9}"/>
              </a:ext>
            </a:extLst>
          </p:cNvPr>
          <p:cNvSpPr>
            <a:spLocks noGrp="1"/>
          </p:cNvSpPr>
          <p:nvPr>
            <p:ph type="title"/>
          </p:nvPr>
        </p:nvSpPr>
        <p:spPr>
          <a:xfrm>
            <a:off x="167161" y="1035058"/>
            <a:ext cx="8312726" cy="641714"/>
          </a:xfrm>
        </p:spPr>
        <p:txBody>
          <a:bodyPr/>
          <a:lstStyle/>
          <a:p>
            <a:r>
              <a:rPr lang="en-US" dirty="0"/>
              <a:t>Reporting and Mitigation</a:t>
            </a:r>
          </a:p>
        </p:txBody>
      </p:sp>
      <p:pic>
        <p:nvPicPr>
          <p:cNvPr id="4098" name="Picture 2" descr="Burp Suite Enterprise Edition Features">
            <a:extLst>
              <a:ext uri="{FF2B5EF4-FFF2-40B4-BE49-F238E27FC236}">
                <a16:creationId xmlns:a16="http://schemas.microsoft.com/office/drawing/2014/main" id="{6F82140A-4C42-4DC9-9222-B75C4AE370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674" y="857250"/>
            <a:ext cx="7404653" cy="49319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5717AD7-57D3-4C8E-B8D7-5204C982C75E}"/>
              </a:ext>
            </a:extLst>
          </p:cNvPr>
          <p:cNvSpPr txBox="1"/>
          <p:nvPr/>
        </p:nvSpPr>
        <p:spPr>
          <a:xfrm>
            <a:off x="167160" y="5535266"/>
            <a:ext cx="3896139" cy="276999"/>
          </a:xfrm>
          <a:prstGeom prst="rect">
            <a:avLst/>
          </a:prstGeom>
          <a:noFill/>
        </p:spPr>
        <p:txBody>
          <a:bodyPr wrap="square" rtlCol="0">
            <a:spAutoFit/>
          </a:bodyPr>
          <a:lstStyle/>
          <a:p>
            <a:pPr defTabSz="685800"/>
            <a:r>
              <a:rPr lang="en-US" sz="1200" dirty="0">
                <a:solidFill>
                  <a:prstClr val="black"/>
                </a:solidFill>
                <a:latin typeface="Calibri" panose="020F0502020204030204"/>
              </a:rPr>
              <a:t>https://portswigger.net/burp/vulnerability-scanner</a:t>
            </a:r>
          </a:p>
        </p:txBody>
      </p:sp>
    </p:spTree>
    <p:extLst>
      <p:ext uri="{BB962C8B-B14F-4D97-AF65-F5344CB8AC3E}">
        <p14:creationId xmlns:p14="http://schemas.microsoft.com/office/powerpoint/2010/main" val="3315621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A8FA95-BDA2-4948-91F0-B72E5F38DE61}"/>
              </a:ext>
            </a:extLst>
          </p:cNvPr>
          <p:cNvPicPr>
            <a:picLocks noChangeAspect="1"/>
          </p:cNvPicPr>
          <p:nvPr/>
        </p:nvPicPr>
        <p:blipFill>
          <a:blip r:embed="rId3"/>
          <a:stretch>
            <a:fillRect/>
          </a:stretch>
        </p:blipFill>
        <p:spPr>
          <a:xfrm>
            <a:off x="548206" y="1119705"/>
            <a:ext cx="4023794" cy="4433863"/>
          </a:xfrm>
          <a:prstGeom prst="rect">
            <a:avLst/>
          </a:prstGeom>
        </p:spPr>
      </p:pic>
      <p:pic>
        <p:nvPicPr>
          <p:cNvPr id="8" name="Picture 7">
            <a:extLst>
              <a:ext uri="{FF2B5EF4-FFF2-40B4-BE49-F238E27FC236}">
                <a16:creationId xmlns:a16="http://schemas.microsoft.com/office/drawing/2014/main" id="{1603FD76-E216-4E2C-994F-71BDDC02E796}"/>
              </a:ext>
            </a:extLst>
          </p:cNvPr>
          <p:cNvPicPr>
            <a:picLocks noChangeAspect="1"/>
          </p:cNvPicPr>
          <p:nvPr/>
        </p:nvPicPr>
        <p:blipFill>
          <a:blip r:embed="rId4"/>
          <a:stretch>
            <a:fillRect/>
          </a:stretch>
        </p:blipFill>
        <p:spPr>
          <a:xfrm>
            <a:off x="5091360" y="978009"/>
            <a:ext cx="3504436" cy="4575559"/>
          </a:xfrm>
          <a:prstGeom prst="rect">
            <a:avLst/>
          </a:prstGeom>
        </p:spPr>
      </p:pic>
      <p:sp>
        <p:nvSpPr>
          <p:cNvPr id="9" name="TextBox 8">
            <a:extLst>
              <a:ext uri="{FF2B5EF4-FFF2-40B4-BE49-F238E27FC236}">
                <a16:creationId xmlns:a16="http://schemas.microsoft.com/office/drawing/2014/main" id="{E8DAF7BE-D652-4436-BE38-14B7A703BE41}"/>
              </a:ext>
            </a:extLst>
          </p:cNvPr>
          <p:cNvSpPr txBox="1"/>
          <p:nvPr/>
        </p:nvSpPr>
        <p:spPr>
          <a:xfrm>
            <a:off x="503189" y="5553568"/>
            <a:ext cx="4588170" cy="276999"/>
          </a:xfrm>
          <a:prstGeom prst="rect">
            <a:avLst/>
          </a:prstGeom>
          <a:noFill/>
        </p:spPr>
        <p:txBody>
          <a:bodyPr wrap="square" rtlCol="0">
            <a:spAutoFit/>
          </a:bodyPr>
          <a:lstStyle/>
          <a:p>
            <a:pPr defTabSz="685800"/>
            <a:r>
              <a:rPr lang="en-US" sz="1200" dirty="0">
                <a:solidFill>
                  <a:prstClr val="black"/>
                </a:solidFill>
                <a:latin typeface="Calibri" panose="020F0502020204030204"/>
              </a:rPr>
              <a:t>https://portswigger.net/burp/vulnerability-scanner</a:t>
            </a:r>
          </a:p>
        </p:txBody>
      </p:sp>
    </p:spTree>
    <p:extLst>
      <p:ext uri="{BB962C8B-B14F-4D97-AF65-F5344CB8AC3E}">
        <p14:creationId xmlns:p14="http://schemas.microsoft.com/office/powerpoint/2010/main" val="229887374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3747" y="1084944"/>
            <a:ext cx="3251495" cy="4422557"/>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75CBC7F6-CDDB-4E0E-8E74-0CE3E940E61E}"/>
              </a:ext>
            </a:extLst>
          </p:cNvPr>
          <p:cNvSpPr>
            <a:spLocks noGrp="1"/>
          </p:cNvSpPr>
          <p:nvPr>
            <p:ph type="title"/>
          </p:nvPr>
        </p:nvSpPr>
        <p:spPr>
          <a:xfrm>
            <a:off x="445770" y="1335094"/>
            <a:ext cx="2851707" cy="3942278"/>
          </a:xfrm>
        </p:spPr>
        <p:txBody>
          <a:bodyPr vert="horz" lIns="68580" tIns="34290" rIns="68580" bIns="34290" rtlCol="0" anchor="ctr" anchorCtr="0">
            <a:normAutofit/>
          </a:bodyPr>
          <a:lstStyle/>
          <a:p>
            <a:r>
              <a:rPr lang="en-US" sz="3600" dirty="0">
                <a:solidFill>
                  <a:schemeClr val="bg1"/>
                </a:solidFill>
              </a:rPr>
              <a:t>Web application scanning requests &amp; FAQ’s</a:t>
            </a:r>
          </a:p>
        </p:txBody>
      </p:sp>
      <p:graphicFrame>
        <p:nvGraphicFramePr>
          <p:cNvPr id="5" name="Text Placeholder 2">
            <a:extLst>
              <a:ext uri="{FF2B5EF4-FFF2-40B4-BE49-F238E27FC236}">
                <a16:creationId xmlns:a16="http://schemas.microsoft.com/office/drawing/2014/main" id="{6C11EC9C-0FA7-4C2B-81C5-C3519FCFB75E}"/>
              </a:ext>
            </a:extLst>
          </p:cNvPr>
          <p:cNvGraphicFramePr/>
          <p:nvPr/>
        </p:nvGraphicFramePr>
        <p:xfrm>
          <a:off x="3875239" y="1084944"/>
          <a:ext cx="4941518" cy="4422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476673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9EFF1-BAF3-44BB-97A6-3B86CA95DE0B}"/>
              </a:ext>
            </a:extLst>
          </p:cNvPr>
          <p:cNvSpPr>
            <a:spLocks noGrp="1"/>
          </p:cNvSpPr>
          <p:nvPr>
            <p:ph type="title"/>
          </p:nvPr>
        </p:nvSpPr>
        <p:spPr/>
        <p:txBody>
          <a:bodyPr/>
          <a:lstStyle/>
          <a:p>
            <a:pPr algn="ctr"/>
            <a:r>
              <a:rPr lang="en-US" dirty="0"/>
              <a:t>OWASP ZAP</a:t>
            </a:r>
            <a:br>
              <a:rPr lang="en-US" dirty="0"/>
            </a:br>
            <a:r>
              <a:rPr lang="en-US" sz="2800" dirty="0"/>
              <a:t>Toolbars and Alerts</a:t>
            </a:r>
            <a:endParaRPr lang="en-US" dirty="0"/>
          </a:p>
        </p:txBody>
      </p:sp>
      <p:pic>
        <p:nvPicPr>
          <p:cNvPr id="6" name="Content Placeholder 5" descr="Graphical user interface, text, application, email&#10;&#10;Description automatically generated">
            <a:extLst>
              <a:ext uri="{FF2B5EF4-FFF2-40B4-BE49-F238E27FC236}">
                <a16:creationId xmlns:a16="http://schemas.microsoft.com/office/drawing/2014/main" id="{82A918A0-C3D3-4576-808C-FB0328AA726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5852" y="1825625"/>
            <a:ext cx="7092295" cy="4351338"/>
          </a:xfrm>
        </p:spPr>
      </p:pic>
      <p:pic>
        <p:nvPicPr>
          <p:cNvPr id="10" name="Picture 9" descr="Graphical user interface, application&#10;&#10;Description automatically generated">
            <a:extLst>
              <a:ext uri="{FF2B5EF4-FFF2-40B4-BE49-F238E27FC236}">
                <a16:creationId xmlns:a16="http://schemas.microsoft.com/office/drawing/2014/main" id="{063504B7-D6DD-4A8D-BB9D-017DF86EB0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6745" y="2719346"/>
            <a:ext cx="4587714" cy="3171231"/>
          </a:xfrm>
          <a:prstGeom prst="rect">
            <a:avLst/>
          </a:prstGeom>
        </p:spPr>
      </p:pic>
      <p:pic>
        <p:nvPicPr>
          <p:cNvPr id="8" name="Picture 7" descr="Graphical user interface, text, application, email, Teams&#10;&#10;Description automatically generated">
            <a:extLst>
              <a:ext uri="{FF2B5EF4-FFF2-40B4-BE49-F238E27FC236}">
                <a16:creationId xmlns:a16="http://schemas.microsoft.com/office/drawing/2014/main" id="{F6041959-0201-4A09-814C-41D4082794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6745" y="2719346"/>
            <a:ext cx="4490508" cy="3107760"/>
          </a:xfrm>
          <a:prstGeom prst="rect">
            <a:avLst/>
          </a:prstGeom>
        </p:spPr>
      </p:pic>
    </p:spTree>
    <p:extLst>
      <p:ext uri="{BB962C8B-B14F-4D97-AF65-F5344CB8AC3E}">
        <p14:creationId xmlns:p14="http://schemas.microsoft.com/office/powerpoint/2010/main" val="416284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D81E308-A7C9-4061-9499-D018A9151A7D}"/>
              </a:ext>
            </a:extLst>
          </p:cNvPr>
          <p:cNvSpPr/>
          <p:nvPr/>
        </p:nvSpPr>
        <p:spPr>
          <a:xfrm>
            <a:off x="6446025" y="3600249"/>
            <a:ext cx="1070455" cy="431809"/>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lIns="181535" tIns="121024" rIns="181535" bIns="121024" rtlCol="0" anchor="ctr"/>
          <a:lstStyle/>
          <a:p>
            <a:pPr algn="ctr" defTabSz="337049"/>
            <a:r>
              <a:rPr lang="en-US" sz="1191" dirty="0">
                <a:solidFill>
                  <a:srgbClr val="FFFFFF"/>
                </a:solidFill>
                <a:latin typeface="Proxima Nova" charset="0"/>
                <a:ea typeface="Proxima Nova" charset="0"/>
                <a:cs typeface="Proxima Nova" charset="0"/>
              </a:rPr>
              <a:t>NetID Website</a:t>
            </a:r>
          </a:p>
        </p:txBody>
      </p:sp>
      <p:sp>
        <p:nvSpPr>
          <p:cNvPr id="8" name="Flowchart: Process 7">
            <a:extLst>
              <a:ext uri="{FF2B5EF4-FFF2-40B4-BE49-F238E27FC236}">
                <a16:creationId xmlns:a16="http://schemas.microsoft.com/office/drawing/2014/main" id="{B8962FEF-F228-448C-92A7-1F2FC9847EBA}"/>
              </a:ext>
            </a:extLst>
          </p:cNvPr>
          <p:cNvSpPr/>
          <p:nvPr/>
        </p:nvSpPr>
        <p:spPr>
          <a:xfrm>
            <a:off x="1627782" y="4648459"/>
            <a:ext cx="1126537" cy="323122"/>
          </a:xfrm>
          <a:prstGeom prst="flowChartProcess">
            <a:avLst/>
          </a:prstGeom>
          <a:ln/>
        </p:spPr>
        <p:style>
          <a:lnRef idx="2">
            <a:schemeClr val="dk1">
              <a:shade val="50000"/>
            </a:schemeClr>
          </a:lnRef>
          <a:fillRef idx="1">
            <a:schemeClr val="dk1"/>
          </a:fillRef>
          <a:effectRef idx="0">
            <a:schemeClr val="dk1"/>
          </a:effectRef>
          <a:fontRef idx="minor">
            <a:schemeClr val="lt1"/>
          </a:fontRef>
        </p:style>
        <p:txBody>
          <a:bodyPr lIns="181535" tIns="121024" rIns="181535" bIns="121024" rtlCol="0" anchor="ctr"/>
          <a:lstStyle/>
          <a:p>
            <a:pPr algn="ctr" defTabSz="337049"/>
            <a:r>
              <a:rPr lang="en-US" sz="1191" dirty="0">
                <a:solidFill>
                  <a:srgbClr val="FFFFFF"/>
                </a:solidFill>
                <a:latin typeface="Proxima Nova" charset="0"/>
                <a:ea typeface="Proxima Nova" charset="0"/>
                <a:cs typeface="Proxima Nova" charset="0"/>
              </a:rPr>
              <a:t>COmanage</a:t>
            </a:r>
          </a:p>
        </p:txBody>
      </p:sp>
      <p:sp>
        <p:nvSpPr>
          <p:cNvPr id="11" name="Flowchart: Process 10">
            <a:extLst>
              <a:ext uri="{FF2B5EF4-FFF2-40B4-BE49-F238E27FC236}">
                <a16:creationId xmlns:a16="http://schemas.microsoft.com/office/drawing/2014/main" id="{42EB1105-6521-420D-965C-E0B1F72BD65F}"/>
              </a:ext>
            </a:extLst>
          </p:cNvPr>
          <p:cNvSpPr/>
          <p:nvPr/>
        </p:nvSpPr>
        <p:spPr>
          <a:xfrm>
            <a:off x="3266682" y="2746112"/>
            <a:ext cx="952408" cy="300425"/>
          </a:xfrm>
          <a:prstGeom prst="flowChartProcess">
            <a:avLst/>
          </a:prstGeom>
          <a:ln/>
        </p:spPr>
        <p:style>
          <a:lnRef idx="2">
            <a:schemeClr val="accent5">
              <a:shade val="50000"/>
            </a:schemeClr>
          </a:lnRef>
          <a:fillRef idx="1">
            <a:schemeClr val="accent5"/>
          </a:fillRef>
          <a:effectRef idx="0">
            <a:schemeClr val="accent5"/>
          </a:effectRef>
          <a:fontRef idx="minor">
            <a:schemeClr val="lt1"/>
          </a:fontRef>
        </p:style>
        <p:txBody>
          <a:bodyPr lIns="181535" tIns="121024" rIns="181535" bIns="121024" rtlCol="0" anchor="ctr"/>
          <a:lstStyle/>
          <a:p>
            <a:pPr algn="ctr" defTabSz="337049"/>
            <a:r>
              <a:rPr lang="en-US" sz="1191" dirty="0">
                <a:solidFill>
                  <a:srgbClr val="FFFFFF"/>
                </a:solidFill>
                <a:latin typeface="Proxima Nova" charset="0"/>
                <a:ea typeface="Proxima Nova" charset="0"/>
                <a:cs typeface="Proxima Nova" charset="0"/>
              </a:rPr>
              <a:t>Grouper</a:t>
            </a:r>
          </a:p>
        </p:txBody>
      </p:sp>
      <p:sp>
        <p:nvSpPr>
          <p:cNvPr id="12" name="Flowchart: Process 11">
            <a:extLst>
              <a:ext uri="{FF2B5EF4-FFF2-40B4-BE49-F238E27FC236}">
                <a16:creationId xmlns:a16="http://schemas.microsoft.com/office/drawing/2014/main" id="{E99008F0-1DCA-4A00-A4A2-E61B2494187B}"/>
              </a:ext>
            </a:extLst>
          </p:cNvPr>
          <p:cNvSpPr/>
          <p:nvPr/>
        </p:nvSpPr>
        <p:spPr>
          <a:xfrm>
            <a:off x="4745167" y="3182977"/>
            <a:ext cx="1121342" cy="240990"/>
          </a:xfrm>
          <a:prstGeom prst="flowChartProcess">
            <a:avLst/>
          </a:prstGeom>
          <a:ln/>
        </p:spPr>
        <p:style>
          <a:lnRef idx="2">
            <a:schemeClr val="accent3">
              <a:shade val="50000"/>
            </a:schemeClr>
          </a:lnRef>
          <a:fillRef idx="1">
            <a:schemeClr val="accent3"/>
          </a:fillRef>
          <a:effectRef idx="0">
            <a:schemeClr val="accent3"/>
          </a:effectRef>
          <a:fontRef idx="minor">
            <a:schemeClr val="lt1"/>
          </a:fontRef>
        </p:style>
        <p:txBody>
          <a:bodyPr lIns="181535" tIns="121024" rIns="181535" bIns="121024" rtlCol="0" anchor="ctr"/>
          <a:lstStyle/>
          <a:p>
            <a:pPr algn="ctr" defTabSz="337049"/>
            <a:r>
              <a:rPr lang="en-US" sz="1191" dirty="0">
                <a:solidFill>
                  <a:srgbClr val="FFFFFF"/>
                </a:solidFill>
                <a:latin typeface="Proxima Nova" charset="0"/>
                <a:ea typeface="Proxima Nova" charset="0"/>
                <a:cs typeface="Proxima Nova" charset="0"/>
              </a:rPr>
              <a:t>Shibboleth</a:t>
            </a:r>
          </a:p>
        </p:txBody>
      </p:sp>
      <p:sp>
        <p:nvSpPr>
          <p:cNvPr id="15" name="Cylinder 14">
            <a:extLst>
              <a:ext uri="{FF2B5EF4-FFF2-40B4-BE49-F238E27FC236}">
                <a16:creationId xmlns:a16="http://schemas.microsoft.com/office/drawing/2014/main" id="{1E90B627-5651-4505-9A50-8804C209358D}"/>
              </a:ext>
            </a:extLst>
          </p:cNvPr>
          <p:cNvSpPr/>
          <p:nvPr/>
        </p:nvSpPr>
        <p:spPr>
          <a:xfrm>
            <a:off x="335817" y="4397471"/>
            <a:ext cx="980473" cy="40272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81535" tIns="121024" rIns="181535" bIns="121024" rtlCol="0" anchor="ctr"/>
          <a:lstStyle/>
          <a:p>
            <a:pPr algn="ctr" defTabSz="337049"/>
            <a:r>
              <a:rPr lang="en-US" sz="1191" dirty="0">
                <a:solidFill>
                  <a:srgbClr val="FFFFFF"/>
                </a:solidFill>
                <a:latin typeface="Proxima Nova" charset="0"/>
                <a:ea typeface="Proxima Nova" charset="0"/>
                <a:cs typeface="Proxima Nova" charset="0"/>
              </a:rPr>
              <a:t>Postgres</a:t>
            </a:r>
            <a:br>
              <a:rPr lang="en-US" sz="1191" dirty="0">
                <a:solidFill>
                  <a:srgbClr val="FFFFFF"/>
                </a:solidFill>
                <a:latin typeface="Proxima Nova" charset="0"/>
                <a:ea typeface="Proxima Nova" charset="0"/>
                <a:cs typeface="Proxima Nova" charset="0"/>
              </a:rPr>
            </a:br>
            <a:r>
              <a:rPr lang="en-US" sz="1191" dirty="0">
                <a:solidFill>
                  <a:srgbClr val="FFFFFF"/>
                </a:solidFill>
                <a:latin typeface="Proxima Nova" charset="0"/>
                <a:ea typeface="Proxima Nova" charset="0"/>
                <a:cs typeface="Proxima Nova" charset="0"/>
              </a:rPr>
              <a:t>IAM </a:t>
            </a:r>
          </a:p>
        </p:txBody>
      </p:sp>
      <p:sp>
        <p:nvSpPr>
          <p:cNvPr id="16" name="Cylinder 15">
            <a:extLst>
              <a:ext uri="{FF2B5EF4-FFF2-40B4-BE49-F238E27FC236}">
                <a16:creationId xmlns:a16="http://schemas.microsoft.com/office/drawing/2014/main" id="{CF653186-B74F-4055-9DE0-685DC42145E2}"/>
              </a:ext>
            </a:extLst>
          </p:cNvPr>
          <p:cNvSpPr/>
          <p:nvPr/>
        </p:nvSpPr>
        <p:spPr>
          <a:xfrm>
            <a:off x="338027" y="2501173"/>
            <a:ext cx="891624" cy="40272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81535" tIns="121024" rIns="181535" bIns="121024" rtlCol="0" anchor="ctr"/>
          <a:lstStyle/>
          <a:p>
            <a:pPr algn="ctr" defTabSz="337049"/>
            <a:r>
              <a:rPr lang="en-US" sz="1191" dirty="0">
                <a:solidFill>
                  <a:srgbClr val="FFFFFF"/>
                </a:solidFill>
                <a:latin typeface="Proxima Nova" charset="0"/>
                <a:ea typeface="Proxima Nova" charset="0"/>
                <a:cs typeface="Proxima Nova" charset="0"/>
              </a:rPr>
              <a:t>Oracle</a:t>
            </a:r>
          </a:p>
          <a:p>
            <a:pPr algn="ctr" defTabSz="337049"/>
            <a:r>
              <a:rPr lang="en-US" sz="1191" dirty="0">
                <a:solidFill>
                  <a:srgbClr val="FFFFFF"/>
                </a:solidFill>
                <a:latin typeface="Proxima Nova" charset="0"/>
                <a:ea typeface="Proxima Nova" charset="0"/>
                <a:cs typeface="Proxima Nova" charset="0"/>
              </a:rPr>
              <a:t>IS</a:t>
            </a:r>
          </a:p>
        </p:txBody>
      </p:sp>
      <p:sp>
        <p:nvSpPr>
          <p:cNvPr id="17" name="Cylinder 16">
            <a:extLst>
              <a:ext uri="{FF2B5EF4-FFF2-40B4-BE49-F238E27FC236}">
                <a16:creationId xmlns:a16="http://schemas.microsoft.com/office/drawing/2014/main" id="{089B99B8-738F-4F5F-818B-1931DDC7D47F}"/>
              </a:ext>
            </a:extLst>
          </p:cNvPr>
          <p:cNvSpPr/>
          <p:nvPr/>
        </p:nvSpPr>
        <p:spPr>
          <a:xfrm>
            <a:off x="315977" y="3231814"/>
            <a:ext cx="943423" cy="475079"/>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81535" tIns="121024" rIns="181535" bIns="121024" rtlCol="0" anchor="ctr"/>
          <a:lstStyle/>
          <a:p>
            <a:pPr algn="ctr" defTabSz="337049"/>
            <a:r>
              <a:rPr lang="en-US" sz="794" dirty="0">
                <a:solidFill>
                  <a:srgbClr val="FFFFFF"/>
                </a:solidFill>
                <a:latin typeface="Proxima Nova" charset="0"/>
                <a:ea typeface="Proxima Nova" charset="0"/>
                <a:cs typeface="Proxima Nova" charset="0"/>
              </a:rPr>
              <a:t>SQL Server</a:t>
            </a:r>
          </a:p>
          <a:p>
            <a:pPr algn="ctr" defTabSz="337049"/>
            <a:r>
              <a:rPr lang="en-US" sz="1191" dirty="0">
                <a:solidFill>
                  <a:srgbClr val="FFFFFF"/>
                </a:solidFill>
                <a:latin typeface="Proxima Nova" charset="0"/>
                <a:ea typeface="Proxima Nova" charset="0"/>
                <a:cs typeface="Proxima Nova" charset="0"/>
              </a:rPr>
              <a:t>AppDev</a:t>
            </a:r>
          </a:p>
        </p:txBody>
      </p:sp>
      <p:sp>
        <p:nvSpPr>
          <p:cNvPr id="18" name="Title 17">
            <a:extLst>
              <a:ext uri="{FF2B5EF4-FFF2-40B4-BE49-F238E27FC236}">
                <a16:creationId xmlns:a16="http://schemas.microsoft.com/office/drawing/2014/main" id="{283F8231-4A9D-404B-9089-DC21F379BDA7}"/>
              </a:ext>
            </a:extLst>
          </p:cNvPr>
          <p:cNvSpPr>
            <a:spLocks noGrp="1"/>
          </p:cNvSpPr>
          <p:nvPr>
            <p:ph type="title"/>
          </p:nvPr>
        </p:nvSpPr>
        <p:spPr>
          <a:xfrm>
            <a:off x="385605" y="381704"/>
            <a:ext cx="8312726" cy="734688"/>
          </a:xfrm>
        </p:spPr>
        <p:txBody>
          <a:bodyPr/>
          <a:lstStyle/>
          <a:p>
            <a:pPr algn="ctr"/>
            <a:r>
              <a:rPr lang="en-US" dirty="0"/>
              <a:t>CSU IAM Architecture Diagram</a:t>
            </a:r>
          </a:p>
        </p:txBody>
      </p:sp>
      <p:sp>
        <p:nvSpPr>
          <p:cNvPr id="19" name="Rectangle: Rounded Corners 18">
            <a:extLst>
              <a:ext uri="{FF2B5EF4-FFF2-40B4-BE49-F238E27FC236}">
                <a16:creationId xmlns:a16="http://schemas.microsoft.com/office/drawing/2014/main" id="{7223FC1D-744C-4136-9779-AD00828E8DFC}"/>
              </a:ext>
            </a:extLst>
          </p:cNvPr>
          <p:cNvSpPr/>
          <p:nvPr/>
        </p:nvSpPr>
        <p:spPr>
          <a:xfrm>
            <a:off x="7762340" y="4901402"/>
            <a:ext cx="1202800" cy="43180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lIns="181535" tIns="121024" rIns="181535" bIns="121024" rtlCol="0" anchor="ctr"/>
          <a:lstStyle/>
          <a:p>
            <a:pPr algn="ctr" defTabSz="337049"/>
            <a:r>
              <a:rPr lang="en-US" sz="1191" dirty="0">
                <a:solidFill>
                  <a:srgbClr val="FFFFFF"/>
                </a:solidFill>
                <a:latin typeface="Proxima Nova" charset="0"/>
                <a:ea typeface="Proxima Nova" charset="0"/>
                <a:cs typeface="Proxima Nova" charset="0"/>
              </a:rPr>
              <a:t>External ID Web Apps</a:t>
            </a:r>
          </a:p>
        </p:txBody>
      </p:sp>
      <p:sp>
        <p:nvSpPr>
          <p:cNvPr id="20" name="Rectangle: Rounded Corners 19">
            <a:extLst>
              <a:ext uri="{FF2B5EF4-FFF2-40B4-BE49-F238E27FC236}">
                <a16:creationId xmlns:a16="http://schemas.microsoft.com/office/drawing/2014/main" id="{1E45C8DB-72FB-4B11-9964-5A3082A811F2}"/>
              </a:ext>
            </a:extLst>
          </p:cNvPr>
          <p:cNvSpPr/>
          <p:nvPr/>
        </p:nvSpPr>
        <p:spPr>
          <a:xfrm>
            <a:off x="7762340" y="3088611"/>
            <a:ext cx="1202800" cy="43180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lIns="181535" tIns="121024" rIns="181535" bIns="121024" rtlCol="0" anchor="ctr"/>
          <a:lstStyle/>
          <a:p>
            <a:pPr algn="ctr" defTabSz="337049"/>
            <a:r>
              <a:rPr lang="en-US" sz="1191" dirty="0">
                <a:solidFill>
                  <a:srgbClr val="FFFFFF"/>
                </a:solidFill>
                <a:latin typeface="Proxima Nova" charset="0"/>
                <a:ea typeface="Proxima Nova" charset="0"/>
                <a:cs typeface="Proxima Nova" charset="0"/>
              </a:rPr>
              <a:t>eID/NetID Web Apps</a:t>
            </a:r>
          </a:p>
        </p:txBody>
      </p:sp>
      <p:cxnSp>
        <p:nvCxnSpPr>
          <p:cNvPr id="24" name="Straight Arrow Connector 23">
            <a:extLst>
              <a:ext uri="{FF2B5EF4-FFF2-40B4-BE49-F238E27FC236}">
                <a16:creationId xmlns:a16="http://schemas.microsoft.com/office/drawing/2014/main" id="{701508C6-1784-421E-A8CB-4CFE350D9867}"/>
              </a:ext>
            </a:extLst>
          </p:cNvPr>
          <p:cNvCxnSpPr>
            <a:cxnSpLocks/>
            <a:stCxn id="15" idx="4"/>
            <a:endCxn id="4" idx="1"/>
          </p:cNvCxnSpPr>
          <p:nvPr/>
        </p:nvCxnSpPr>
        <p:spPr>
          <a:xfrm flipV="1">
            <a:off x="1316290" y="3496761"/>
            <a:ext cx="360500" cy="110207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5E6FB19C-00EE-4F10-B8A7-76283DE97A75}"/>
              </a:ext>
            </a:extLst>
          </p:cNvPr>
          <p:cNvCxnSpPr>
            <a:cxnSpLocks/>
            <a:stCxn id="17" idx="4"/>
            <a:endCxn id="21" idx="1"/>
          </p:cNvCxnSpPr>
          <p:nvPr/>
        </p:nvCxnSpPr>
        <p:spPr>
          <a:xfrm flipV="1">
            <a:off x="1259400" y="2705734"/>
            <a:ext cx="5173541" cy="76362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67DBD2ED-6717-4281-9020-5742DE56A3DF}"/>
              </a:ext>
            </a:extLst>
          </p:cNvPr>
          <p:cNvCxnSpPr>
            <a:cxnSpLocks/>
            <a:stCxn id="16" idx="4"/>
            <a:endCxn id="196" idx="1"/>
          </p:cNvCxnSpPr>
          <p:nvPr/>
        </p:nvCxnSpPr>
        <p:spPr>
          <a:xfrm flipV="1">
            <a:off x="1229651" y="2338688"/>
            <a:ext cx="445257" cy="36384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50772B9B-DA0F-4302-BC17-767530045F2C}"/>
              </a:ext>
            </a:extLst>
          </p:cNvPr>
          <p:cNvCxnSpPr>
            <a:cxnSpLocks/>
            <a:stCxn id="17" idx="4"/>
            <a:endCxn id="4" idx="1"/>
          </p:cNvCxnSpPr>
          <p:nvPr/>
        </p:nvCxnSpPr>
        <p:spPr>
          <a:xfrm>
            <a:off x="1259400" y="3469354"/>
            <a:ext cx="417390" cy="2740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091C46C2-1117-4060-8205-230D3B532922}"/>
              </a:ext>
            </a:extLst>
          </p:cNvPr>
          <p:cNvCxnSpPr>
            <a:cxnSpLocks/>
            <a:stCxn id="16" idx="4"/>
          </p:cNvCxnSpPr>
          <p:nvPr/>
        </p:nvCxnSpPr>
        <p:spPr>
          <a:xfrm>
            <a:off x="1229651" y="2702535"/>
            <a:ext cx="5203291" cy="319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E75410E3-938E-41A0-B390-9C1CDD3B00C6}"/>
              </a:ext>
            </a:extLst>
          </p:cNvPr>
          <p:cNvCxnSpPr>
            <a:cxnSpLocks/>
            <a:stCxn id="15" idx="4"/>
          </p:cNvCxnSpPr>
          <p:nvPr/>
        </p:nvCxnSpPr>
        <p:spPr>
          <a:xfrm flipV="1">
            <a:off x="1316290" y="3816155"/>
            <a:ext cx="5129736" cy="78267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19AE6AF1-5F60-404F-98F0-E303FE188E7A}"/>
              </a:ext>
            </a:extLst>
          </p:cNvPr>
          <p:cNvCxnSpPr>
            <a:cxnSpLocks/>
            <a:stCxn id="17" idx="4"/>
            <a:endCxn id="14" idx="1"/>
          </p:cNvCxnSpPr>
          <p:nvPr/>
        </p:nvCxnSpPr>
        <p:spPr>
          <a:xfrm>
            <a:off x="1259400" y="3469354"/>
            <a:ext cx="5186625" cy="131809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AE97E0B0-4E54-4241-8A92-844E2686495E}"/>
              </a:ext>
            </a:extLst>
          </p:cNvPr>
          <p:cNvCxnSpPr>
            <a:cxnSpLocks/>
            <a:stCxn id="22" idx="3"/>
          </p:cNvCxnSpPr>
          <p:nvPr/>
        </p:nvCxnSpPr>
        <p:spPr>
          <a:xfrm flipV="1">
            <a:off x="5960969" y="5117307"/>
            <a:ext cx="1801371" cy="1264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57" name="Flowchart: Process 56">
            <a:extLst>
              <a:ext uri="{FF2B5EF4-FFF2-40B4-BE49-F238E27FC236}">
                <a16:creationId xmlns:a16="http://schemas.microsoft.com/office/drawing/2014/main" id="{0FA40DBE-4A87-4950-8511-C961D519FC17}"/>
              </a:ext>
            </a:extLst>
          </p:cNvPr>
          <p:cNvSpPr/>
          <p:nvPr/>
        </p:nvSpPr>
        <p:spPr>
          <a:xfrm>
            <a:off x="4745167" y="2177905"/>
            <a:ext cx="1121342" cy="240990"/>
          </a:xfrm>
          <a:prstGeom prst="flowChartProcess">
            <a:avLst/>
          </a:prstGeom>
          <a:ln/>
        </p:spPr>
        <p:style>
          <a:lnRef idx="2">
            <a:schemeClr val="accent3">
              <a:shade val="50000"/>
            </a:schemeClr>
          </a:lnRef>
          <a:fillRef idx="1">
            <a:schemeClr val="accent3"/>
          </a:fillRef>
          <a:effectRef idx="0">
            <a:schemeClr val="accent3"/>
          </a:effectRef>
          <a:fontRef idx="minor">
            <a:schemeClr val="lt1"/>
          </a:fontRef>
        </p:style>
        <p:txBody>
          <a:bodyPr lIns="181535" tIns="121024" rIns="181535" bIns="121024" rtlCol="0" anchor="ctr"/>
          <a:lstStyle/>
          <a:p>
            <a:pPr algn="ctr" defTabSz="337049"/>
            <a:r>
              <a:rPr lang="en-US" sz="1191" dirty="0" err="1">
                <a:solidFill>
                  <a:srgbClr val="FFFFFF"/>
                </a:solidFill>
                <a:latin typeface="Proxima Nova" charset="0"/>
                <a:ea typeface="Proxima Nova" charset="0"/>
                <a:cs typeface="Proxima Nova" charset="0"/>
              </a:rPr>
              <a:t>WebAuth</a:t>
            </a:r>
            <a:endParaRPr lang="en-US" sz="1191" dirty="0">
              <a:solidFill>
                <a:srgbClr val="FFFFFF"/>
              </a:solidFill>
              <a:latin typeface="Proxima Nova" charset="0"/>
              <a:ea typeface="Proxima Nova" charset="0"/>
              <a:cs typeface="Proxima Nova" charset="0"/>
            </a:endParaRPr>
          </a:p>
        </p:txBody>
      </p:sp>
      <p:cxnSp>
        <p:nvCxnSpPr>
          <p:cNvPr id="80" name="Straight Arrow Connector 79">
            <a:extLst>
              <a:ext uri="{FF2B5EF4-FFF2-40B4-BE49-F238E27FC236}">
                <a16:creationId xmlns:a16="http://schemas.microsoft.com/office/drawing/2014/main" id="{89627A23-DC7F-4F72-8FD4-08C79E5EFCC7}"/>
              </a:ext>
            </a:extLst>
          </p:cNvPr>
          <p:cNvCxnSpPr>
            <a:cxnSpLocks/>
            <a:stCxn id="4" idx="3"/>
            <a:endCxn id="9" idx="1"/>
          </p:cNvCxnSpPr>
          <p:nvPr/>
        </p:nvCxnSpPr>
        <p:spPr>
          <a:xfrm>
            <a:off x="2620213" y="3496761"/>
            <a:ext cx="409685" cy="8389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ED16ED03-8648-42B2-BA88-B1C056C83AD1}"/>
              </a:ext>
            </a:extLst>
          </p:cNvPr>
          <p:cNvCxnSpPr>
            <a:cxnSpLocks/>
            <a:stCxn id="4" idx="3"/>
            <a:endCxn id="11" idx="1"/>
          </p:cNvCxnSpPr>
          <p:nvPr/>
        </p:nvCxnSpPr>
        <p:spPr>
          <a:xfrm flipV="1">
            <a:off x="2620214" y="2896325"/>
            <a:ext cx="646469" cy="6004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6" name="Straight Arrow Connector 85">
            <a:extLst>
              <a:ext uri="{FF2B5EF4-FFF2-40B4-BE49-F238E27FC236}">
                <a16:creationId xmlns:a16="http://schemas.microsoft.com/office/drawing/2014/main" id="{3583380C-F02D-44A1-BABC-F7C8BA219078}"/>
              </a:ext>
            </a:extLst>
          </p:cNvPr>
          <p:cNvCxnSpPr>
            <a:cxnSpLocks/>
            <a:stCxn id="12" idx="2"/>
            <a:endCxn id="13" idx="0"/>
          </p:cNvCxnSpPr>
          <p:nvPr/>
        </p:nvCxnSpPr>
        <p:spPr>
          <a:xfrm>
            <a:off x="5305838" y="3423967"/>
            <a:ext cx="0" cy="21464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9" name="Straight Arrow Connector 88">
            <a:extLst>
              <a:ext uri="{FF2B5EF4-FFF2-40B4-BE49-F238E27FC236}">
                <a16:creationId xmlns:a16="http://schemas.microsoft.com/office/drawing/2014/main" id="{EB7A03DF-F80A-41B2-90A2-ADE5213471F2}"/>
              </a:ext>
            </a:extLst>
          </p:cNvPr>
          <p:cNvCxnSpPr>
            <a:cxnSpLocks/>
            <a:stCxn id="12" idx="3"/>
          </p:cNvCxnSpPr>
          <p:nvPr/>
        </p:nvCxnSpPr>
        <p:spPr>
          <a:xfrm>
            <a:off x="5866509" y="3303472"/>
            <a:ext cx="1895831" cy="1044"/>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5" name="Straight Arrow Connector 94">
            <a:extLst>
              <a:ext uri="{FF2B5EF4-FFF2-40B4-BE49-F238E27FC236}">
                <a16:creationId xmlns:a16="http://schemas.microsoft.com/office/drawing/2014/main" id="{61623FBF-988B-400A-8477-E206E3F962AC}"/>
              </a:ext>
            </a:extLst>
          </p:cNvPr>
          <p:cNvCxnSpPr>
            <a:cxnSpLocks/>
            <a:stCxn id="57" idx="3"/>
          </p:cNvCxnSpPr>
          <p:nvPr/>
        </p:nvCxnSpPr>
        <p:spPr>
          <a:xfrm>
            <a:off x="5866509" y="2298400"/>
            <a:ext cx="1895831" cy="100611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0" name="Straight Arrow Connector 139">
            <a:extLst>
              <a:ext uri="{FF2B5EF4-FFF2-40B4-BE49-F238E27FC236}">
                <a16:creationId xmlns:a16="http://schemas.microsoft.com/office/drawing/2014/main" id="{BAEED15E-9945-492C-8D27-21214161BFCE}"/>
              </a:ext>
            </a:extLst>
          </p:cNvPr>
          <p:cNvCxnSpPr>
            <a:cxnSpLocks/>
            <a:stCxn id="15" idx="4"/>
            <a:endCxn id="8" idx="1"/>
          </p:cNvCxnSpPr>
          <p:nvPr/>
        </p:nvCxnSpPr>
        <p:spPr>
          <a:xfrm>
            <a:off x="1316290" y="4598833"/>
            <a:ext cx="311492" cy="21118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96" name="Flowchart: Process 195">
            <a:extLst>
              <a:ext uri="{FF2B5EF4-FFF2-40B4-BE49-F238E27FC236}">
                <a16:creationId xmlns:a16="http://schemas.microsoft.com/office/drawing/2014/main" id="{ACBE80EF-C2A0-4F85-B6E8-E64D241FC811}"/>
              </a:ext>
            </a:extLst>
          </p:cNvPr>
          <p:cNvSpPr/>
          <p:nvPr/>
        </p:nvSpPr>
        <p:spPr>
          <a:xfrm>
            <a:off x="1674908" y="2177127"/>
            <a:ext cx="1055889" cy="323122"/>
          </a:xfrm>
          <a:prstGeom prst="flowChartProcess">
            <a:avLst/>
          </a:prstGeom>
          <a:ln/>
        </p:spPr>
        <p:style>
          <a:lnRef idx="2">
            <a:schemeClr val="dk1">
              <a:shade val="50000"/>
            </a:schemeClr>
          </a:lnRef>
          <a:fillRef idx="1">
            <a:schemeClr val="dk1"/>
          </a:fillRef>
          <a:effectRef idx="0">
            <a:schemeClr val="dk1"/>
          </a:effectRef>
          <a:fontRef idx="minor">
            <a:schemeClr val="lt1"/>
          </a:fontRef>
        </p:style>
        <p:txBody>
          <a:bodyPr lIns="181535" tIns="121024" rIns="181535" bIns="121024" rtlCol="0" anchor="ctr"/>
          <a:lstStyle/>
          <a:p>
            <a:pPr algn="ctr" defTabSz="337049"/>
            <a:r>
              <a:rPr lang="en-US" sz="1191" dirty="0">
                <a:solidFill>
                  <a:srgbClr val="FFFFFF"/>
                </a:solidFill>
                <a:latin typeface="Proxima Nova" charset="0"/>
                <a:ea typeface="Proxima Nova" charset="0"/>
                <a:cs typeface="Proxima Nova" charset="0"/>
              </a:rPr>
              <a:t>Banner</a:t>
            </a:r>
          </a:p>
          <a:p>
            <a:pPr algn="ctr" defTabSz="337049"/>
            <a:r>
              <a:rPr lang="en-US" sz="1191" dirty="0">
                <a:solidFill>
                  <a:srgbClr val="FFFFFF"/>
                </a:solidFill>
                <a:latin typeface="Proxima Nova" charset="0"/>
                <a:ea typeface="Proxima Nova" charset="0"/>
                <a:cs typeface="Proxima Nova" charset="0"/>
              </a:rPr>
              <a:t>(HR, SIS)</a:t>
            </a:r>
          </a:p>
        </p:txBody>
      </p:sp>
      <p:cxnSp>
        <p:nvCxnSpPr>
          <p:cNvPr id="199" name="Straight Arrow Connector 198">
            <a:extLst>
              <a:ext uri="{FF2B5EF4-FFF2-40B4-BE49-F238E27FC236}">
                <a16:creationId xmlns:a16="http://schemas.microsoft.com/office/drawing/2014/main" id="{BFF1C177-57CE-4009-9F90-E8D1338017DB}"/>
              </a:ext>
            </a:extLst>
          </p:cNvPr>
          <p:cNvCxnSpPr>
            <a:cxnSpLocks/>
            <a:stCxn id="16" idx="4"/>
            <a:endCxn id="4" idx="1"/>
          </p:cNvCxnSpPr>
          <p:nvPr/>
        </p:nvCxnSpPr>
        <p:spPr>
          <a:xfrm>
            <a:off x="1229651" y="2702535"/>
            <a:ext cx="447139" cy="79422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14" name="Straight Arrow Connector 213">
            <a:extLst>
              <a:ext uri="{FF2B5EF4-FFF2-40B4-BE49-F238E27FC236}">
                <a16:creationId xmlns:a16="http://schemas.microsoft.com/office/drawing/2014/main" id="{56461AC3-EFC3-4FB6-B545-133FCD2DDD30}"/>
              </a:ext>
            </a:extLst>
          </p:cNvPr>
          <p:cNvCxnSpPr>
            <a:cxnSpLocks/>
            <a:stCxn id="4" idx="3"/>
            <a:endCxn id="10" idx="1"/>
          </p:cNvCxnSpPr>
          <p:nvPr/>
        </p:nvCxnSpPr>
        <p:spPr>
          <a:xfrm>
            <a:off x="2620213" y="3496761"/>
            <a:ext cx="573807" cy="26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2" name="Straight Arrow Connector 221">
            <a:extLst>
              <a:ext uri="{FF2B5EF4-FFF2-40B4-BE49-F238E27FC236}">
                <a16:creationId xmlns:a16="http://schemas.microsoft.com/office/drawing/2014/main" id="{2E8E37A3-BE57-4AF7-90CF-0B3B7B8041D0}"/>
              </a:ext>
            </a:extLst>
          </p:cNvPr>
          <p:cNvCxnSpPr>
            <a:cxnSpLocks/>
            <a:stCxn id="10" idx="3"/>
            <a:endCxn id="12" idx="1"/>
          </p:cNvCxnSpPr>
          <p:nvPr/>
        </p:nvCxnSpPr>
        <p:spPr>
          <a:xfrm flipV="1">
            <a:off x="4291753" y="3303472"/>
            <a:ext cx="453414" cy="19592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23" name="Straight Arrow Connector 222">
            <a:extLst>
              <a:ext uri="{FF2B5EF4-FFF2-40B4-BE49-F238E27FC236}">
                <a16:creationId xmlns:a16="http://schemas.microsoft.com/office/drawing/2014/main" id="{04CF4143-3154-41A0-A14D-06F82FCF8801}"/>
              </a:ext>
            </a:extLst>
          </p:cNvPr>
          <p:cNvCxnSpPr>
            <a:cxnSpLocks/>
            <a:stCxn id="10" idx="3"/>
            <a:endCxn id="57" idx="1"/>
          </p:cNvCxnSpPr>
          <p:nvPr/>
        </p:nvCxnSpPr>
        <p:spPr>
          <a:xfrm flipV="1">
            <a:off x="4291753" y="2298401"/>
            <a:ext cx="453414" cy="12010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27" name="Straight Arrow Connector 226">
            <a:extLst>
              <a:ext uri="{FF2B5EF4-FFF2-40B4-BE49-F238E27FC236}">
                <a16:creationId xmlns:a16="http://schemas.microsoft.com/office/drawing/2014/main" id="{842F6578-6368-43AA-894C-2FDA3A2401D2}"/>
              </a:ext>
            </a:extLst>
          </p:cNvPr>
          <p:cNvCxnSpPr>
            <a:cxnSpLocks/>
            <a:stCxn id="17" idx="4"/>
            <a:endCxn id="8" idx="1"/>
          </p:cNvCxnSpPr>
          <p:nvPr/>
        </p:nvCxnSpPr>
        <p:spPr>
          <a:xfrm>
            <a:off x="1259400" y="3469354"/>
            <a:ext cx="368382" cy="134066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30" name="Straight Arrow Connector 229">
            <a:extLst>
              <a:ext uri="{FF2B5EF4-FFF2-40B4-BE49-F238E27FC236}">
                <a16:creationId xmlns:a16="http://schemas.microsoft.com/office/drawing/2014/main" id="{622E2C06-1AA8-4148-9EC3-57BB442D224E}"/>
              </a:ext>
            </a:extLst>
          </p:cNvPr>
          <p:cNvCxnSpPr>
            <a:cxnSpLocks/>
            <a:stCxn id="8" idx="3"/>
            <a:endCxn id="10" idx="1"/>
          </p:cNvCxnSpPr>
          <p:nvPr/>
        </p:nvCxnSpPr>
        <p:spPr>
          <a:xfrm flipV="1">
            <a:off x="2754318" y="3499400"/>
            <a:ext cx="439702" cy="13106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3" name="TextBox 232">
            <a:extLst>
              <a:ext uri="{FF2B5EF4-FFF2-40B4-BE49-F238E27FC236}">
                <a16:creationId xmlns:a16="http://schemas.microsoft.com/office/drawing/2014/main" id="{EF843D27-CD6B-4191-A365-B82F814BC3BA}"/>
              </a:ext>
            </a:extLst>
          </p:cNvPr>
          <p:cNvSpPr txBox="1"/>
          <p:nvPr/>
        </p:nvSpPr>
        <p:spPr>
          <a:xfrm>
            <a:off x="316963" y="1726629"/>
            <a:ext cx="999328" cy="296107"/>
          </a:xfrm>
          <a:prstGeom prst="rect">
            <a:avLst/>
          </a:prstGeom>
          <a:noFill/>
        </p:spPr>
        <p:txBody>
          <a:bodyPr wrap="square" rtlCol="0">
            <a:spAutoFit/>
          </a:bodyPr>
          <a:lstStyle/>
          <a:p>
            <a:pPr defTabSz="337049"/>
            <a:r>
              <a:rPr lang="en-US" sz="1324" dirty="0">
                <a:solidFill>
                  <a:srgbClr val="59595B"/>
                </a:solidFill>
                <a:latin typeface="Arial" panose="020B0604020202020204"/>
              </a:rPr>
              <a:t>Databases</a:t>
            </a:r>
          </a:p>
        </p:txBody>
      </p:sp>
      <p:sp>
        <p:nvSpPr>
          <p:cNvPr id="234" name="TextBox 233">
            <a:extLst>
              <a:ext uri="{FF2B5EF4-FFF2-40B4-BE49-F238E27FC236}">
                <a16:creationId xmlns:a16="http://schemas.microsoft.com/office/drawing/2014/main" id="{4A83394D-A6A6-4117-84DE-1CEAC1E87605}"/>
              </a:ext>
            </a:extLst>
          </p:cNvPr>
          <p:cNvSpPr txBox="1"/>
          <p:nvPr/>
        </p:nvSpPr>
        <p:spPr>
          <a:xfrm>
            <a:off x="1797534" y="1714330"/>
            <a:ext cx="746883" cy="296107"/>
          </a:xfrm>
          <a:prstGeom prst="rect">
            <a:avLst/>
          </a:prstGeom>
          <a:noFill/>
        </p:spPr>
        <p:txBody>
          <a:bodyPr wrap="square" rtlCol="0">
            <a:spAutoFit/>
          </a:bodyPr>
          <a:lstStyle/>
          <a:p>
            <a:pPr defTabSz="337049"/>
            <a:r>
              <a:rPr lang="en-US" sz="1324" dirty="0">
                <a:solidFill>
                  <a:srgbClr val="59595B"/>
                </a:solidFill>
                <a:latin typeface="Arial" panose="020B0604020202020204"/>
              </a:rPr>
              <a:t>Identity</a:t>
            </a:r>
          </a:p>
        </p:txBody>
      </p:sp>
      <p:sp>
        <p:nvSpPr>
          <p:cNvPr id="235" name="TextBox 234">
            <a:extLst>
              <a:ext uri="{FF2B5EF4-FFF2-40B4-BE49-F238E27FC236}">
                <a16:creationId xmlns:a16="http://schemas.microsoft.com/office/drawing/2014/main" id="{EEB6BCBE-2148-4C32-B088-1EDEB6FDF3C8}"/>
              </a:ext>
            </a:extLst>
          </p:cNvPr>
          <p:cNvSpPr txBox="1"/>
          <p:nvPr/>
        </p:nvSpPr>
        <p:spPr>
          <a:xfrm>
            <a:off x="3165679" y="1726629"/>
            <a:ext cx="1184520" cy="296107"/>
          </a:xfrm>
          <a:prstGeom prst="rect">
            <a:avLst/>
          </a:prstGeom>
          <a:noFill/>
        </p:spPr>
        <p:txBody>
          <a:bodyPr wrap="square" rtlCol="0">
            <a:spAutoFit/>
          </a:bodyPr>
          <a:lstStyle/>
          <a:p>
            <a:pPr defTabSz="337049"/>
            <a:r>
              <a:rPr lang="en-US" sz="1324" dirty="0">
                <a:solidFill>
                  <a:srgbClr val="59595B"/>
                </a:solidFill>
                <a:latin typeface="Arial" panose="020B0604020202020204"/>
              </a:rPr>
              <a:t>Authorization</a:t>
            </a:r>
          </a:p>
        </p:txBody>
      </p:sp>
      <p:sp>
        <p:nvSpPr>
          <p:cNvPr id="236" name="TextBox 235">
            <a:extLst>
              <a:ext uri="{FF2B5EF4-FFF2-40B4-BE49-F238E27FC236}">
                <a16:creationId xmlns:a16="http://schemas.microsoft.com/office/drawing/2014/main" id="{E9295076-8C75-486E-8DEC-8067233D6BBA}"/>
              </a:ext>
            </a:extLst>
          </p:cNvPr>
          <p:cNvSpPr txBox="1"/>
          <p:nvPr/>
        </p:nvSpPr>
        <p:spPr>
          <a:xfrm>
            <a:off x="4745167" y="1726629"/>
            <a:ext cx="1329842" cy="296107"/>
          </a:xfrm>
          <a:prstGeom prst="rect">
            <a:avLst/>
          </a:prstGeom>
          <a:noFill/>
        </p:spPr>
        <p:txBody>
          <a:bodyPr wrap="square" rtlCol="0">
            <a:spAutoFit/>
          </a:bodyPr>
          <a:lstStyle/>
          <a:p>
            <a:pPr defTabSz="337049"/>
            <a:r>
              <a:rPr lang="en-US" sz="1324" dirty="0">
                <a:solidFill>
                  <a:srgbClr val="59595B"/>
                </a:solidFill>
                <a:latin typeface="Arial" panose="020B0604020202020204"/>
              </a:rPr>
              <a:t>Authentication</a:t>
            </a:r>
          </a:p>
        </p:txBody>
      </p:sp>
      <p:sp>
        <p:nvSpPr>
          <p:cNvPr id="13" name="Flowchart: Process 12">
            <a:extLst>
              <a:ext uri="{FF2B5EF4-FFF2-40B4-BE49-F238E27FC236}">
                <a16:creationId xmlns:a16="http://schemas.microsoft.com/office/drawing/2014/main" id="{0A4EDB39-CC47-48FA-8A3B-5BF5B36A9463}"/>
              </a:ext>
            </a:extLst>
          </p:cNvPr>
          <p:cNvSpPr/>
          <p:nvPr/>
        </p:nvSpPr>
        <p:spPr>
          <a:xfrm>
            <a:off x="4745167" y="3638612"/>
            <a:ext cx="1121342" cy="240990"/>
          </a:xfrm>
          <a:prstGeom prst="flowChartProcess">
            <a:avLst/>
          </a:prstGeom>
          <a:ln/>
        </p:spPr>
        <p:style>
          <a:lnRef idx="2">
            <a:schemeClr val="accent3">
              <a:shade val="50000"/>
            </a:schemeClr>
          </a:lnRef>
          <a:fillRef idx="1">
            <a:schemeClr val="accent3"/>
          </a:fillRef>
          <a:effectRef idx="0">
            <a:schemeClr val="accent3"/>
          </a:effectRef>
          <a:fontRef idx="minor">
            <a:schemeClr val="lt1"/>
          </a:fontRef>
        </p:style>
        <p:txBody>
          <a:bodyPr lIns="181535" tIns="121024" rIns="181535" bIns="121024" rtlCol="0" anchor="ctr"/>
          <a:lstStyle/>
          <a:p>
            <a:pPr algn="ctr" defTabSz="337049"/>
            <a:r>
              <a:rPr lang="en-US" sz="1191" dirty="0">
                <a:solidFill>
                  <a:srgbClr val="FFFFFF"/>
                </a:solidFill>
                <a:latin typeface="Proxima Nova" charset="0"/>
                <a:ea typeface="Proxima Nova" charset="0"/>
                <a:cs typeface="Proxima Nova" charset="0"/>
              </a:rPr>
              <a:t>Duo Mobile</a:t>
            </a:r>
          </a:p>
        </p:txBody>
      </p:sp>
      <p:cxnSp>
        <p:nvCxnSpPr>
          <p:cNvPr id="250" name="Straight Arrow Connector 249">
            <a:extLst>
              <a:ext uri="{FF2B5EF4-FFF2-40B4-BE49-F238E27FC236}">
                <a16:creationId xmlns:a16="http://schemas.microsoft.com/office/drawing/2014/main" id="{ACCFADBA-8D77-466D-8C36-DF714F0555E1}"/>
              </a:ext>
            </a:extLst>
          </p:cNvPr>
          <p:cNvCxnSpPr>
            <a:cxnSpLocks/>
            <a:stCxn id="13" idx="3"/>
            <a:endCxn id="20" idx="1"/>
          </p:cNvCxnSpPr>
          <p:nvPr/>
        </p:nvCxnSpPr>
        <p:spPr>
          <a:xfrm flipV="1">
            <a:off x="5866509" y="3304516"/>
            <a:ext cx="1895831" cy="45459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53" name="TextBox 252">
            <a:extLst>
              <a:ext uri="{FF2B5EF4-FFF2-40B4-BE49-F238E27FC236}">
                <a16:creationId xmlns:a16="http://schemas.microsoft.com/office/drawing/2014/main" id="{1B85F6AD-00DC-4CC3-AA5D-95E2C2803AAF}"/>
              </a:ext>
            </a:extLst>
          </p:cNvPr>
          <p:cNvSpPr txBox="1"/>
          <p:nvPr/>
        </p:nvSpPr>
        <p:spPr>
          <a:xfrm>
            <a:off x="7915089" y="1726629"/>
            <a:ext cx="999328" cy="296107"/>
          </a:xfrm>
          <a:prstGeom prst="rect">
            <a:avLst/>
          </a:prstGeom>
          <a:noFill/>
        </p:spPr>
        <p:txBody>
          <a:bodyPr wrap="square" rtlCol="0">
            <a:spAutoFit/>
          </a:bodyPr>
          <a:lstStyle/>
          <a:p>
            <a:pPr defTabSz="337049"/>
            <a:r>
              <a:rPr lang="en-US" sz="1324" dirty="0">
                <a:solidFill>
                  <a:srgbClr val="59595B"/>
                </a:solidFill>
                <a:latin typeface="Arial" panose="020B0604020202020204"/>
              </a:rPr>
              <a:t>Web Apps</a:t>
            </a:r>
          </a:p>
        </p:txBody>
      </p:sp>
      <p:sp>
        <p:nvSpPr>
          <p:cNvPr id="254" name="TextBox 253">
            <a:extLst>
              <a:ext uri="{FF2B5EF4-FFF2-40B4-BE49-F238E27FC236}">
                <a16:creationId xmlns:a16="http://schemas.microsoft.com/office/drawing/2014/main" id="{52FEDCA1-7708-4F89-9A43-D80C24B6917E}"/>
              </a:ext>
            </a:extLst>
          </p:cNvPr>
          <p:cNvSpPr txBox="1"/>
          <p:nvPr/>
        </p:nvSpPr>
        <p:spPr>
          <a:xfrm>
            <a:off x="6109220" y="1726629"/>
            <a:ext cx="1895830" cy="296107"/>
          </a:xfrm>
          <a:prstGeom prst="rect">
            <a:avLst/>
          </a:prstGeom>
          <a:noFill/>
        </p:spPr>
        <p:txBody>
          <a:bodyPr wrap="square" rtlCol="0">
            <a:spAutoFit/>
          </a:bodyPr>
          <a:lstStyle/>
          <a:p>
            <a:pPr defTabSz="337049"/>
            <a:r>
              <a:rPr lang="en-US" sz="1324" dirty="0">
                <a:solidFill>
                  <a:srgbClr val="59595B"/>
                </a:solidFill>
                <a:latin typeface="Arial" panose="020B0604020202020204"/>
              </a:rPr>
              <a:t>Account Management</a:t>
            </a:r>
          </a:p>
        </p:txBody>
      </p:sp>
      <p:cxnSp>
        <p:nvCxnSpPr>
          <p:cNvPr id="294" name="Straight Arrow Connector 293">
            <a:extLst>
              <a:ext uri="{FF2B5EF4-FFF2-40B4-BE49-F238E27FC236}">
                <a16:creationId xmlns:a16="http://schemas.microsoft.com/office/drawing/2014/main" id="{FD6CAEEF-A2A2-4AF5-9999-844D525CD16D}"/>
              </a:ext>
            </a:extLst>
          </p:cNvPr>
          <p:cNvCxnSpPr>
            <a:cxnSpLocks/>
            <a:stCxn id="9" idx="0"/>
            <a:endCxn id="10" idx="2"/>
          </p:cNvCxnSpPr>
          <p:nvPr/>
        </p:nvCxnSpPr>
        <p:spPr>
          <a:xfrm flipV="1">
            <a:off x="3742886" y="3660961"/>
            <a:ext cx="0" cy="53132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96" name="Straight Arrow Connector 295">
            <a:extLst>
              <a:ext uri="{FF2B5EF4-FFF2-40B4-BE49-F238E27FC236}">
                <a16:creationId xmlns:a16="http://schemas.microsoft.com/office/drawing/2014/main" id="{267B6CB9-2895-4DDF-B8E7-ED770BA53B73}"/>
              </a:ext>
            </a:extLst>
          </p:cNvPr>
          <p:cNvCxnSpPr>
            <a:cxnSpLocks/>
            <a:stCxn id="11" idx="2"/>
            <a:endCxn id="10" idx="0"/>
          </p:cNvCxnSpPr>
          <p:nvPr/>
        </p:nvCxnSpPr>
        <p:spPr>
          <a:xfrm>
            <a:off x="3742886" y="3046537"/>
            <a:ext cx="0" cy="29130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4" name="Rectangle: Rounded Corners 13">
            <a:extLst>
              <a:ext uri="{FF2B5EF4-FFF2-40B4-BE49-F238E27FC236}">
                <a16:creationId xmlns:a16="http://schemas.microsoft.com/office/drawing/2014/main" id="{2FEBD5E9-D2AD-4E8B-97CB-4BD912C70A58}"/>
              </a:ext>
            </a:extLst>
          </p:cNvPr>
          <p:cNvSpPr/>
          <p:nvPr/>
        </p:nvSpPr>
        <p:spPr>
          <a:xfrm>
            <a:off x="6446025" y="4571540"/>
            <a:ext cx="1070455" cy="431809"/>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lIns="181535" tIns="121024" rIns="181535" bIns="121024" rtlCol="0" anchor="ctr"/>
          <a:lstStyle/>
          <a:p>
            <a:pPr algn="ctr" defTabSz="337049"/>
            <a:r>
              <a:rPr lang="en-US" sz="1191" dirty="0">
                <a:solidFill>
                  <a:srgbClr val="FFFFFF"/>
                </a:solidFill>
                <a:latin typeface="Proxima Nova" charset="0"/>
                <a:ea typeface="Proxima Nova" charset="0"/>
                <a:cs typeface="Proxima Nova" charset="0"/>
              </a:rPr>
              <a:t>Invitation Website</a:t>
            </a:r>
          </a:p>
        </p:txBody>
      </p:sp>
      <p:sp>
        <p:nvSpPr>
          <p:cNvPr id="21" name="Rectangle: Rounded Corners 20">
            <a:extLst>
              <a:ext uri="{FF2B5EF4-FFF2-40B4-BE49-F238E27FC236}">
                <a16:creationId xmlns:a16="http://schemas.microsoft.com/office/drawing/2014/main" id="{F2CE60EE-F51D-4C70-9E8B-371D3651C062}"/>
              </a:ext>
            </a:extLst>
          </p:cNvPr>
          <p:cNvSpPr/>
          <p:nvPr/>
        </p:nvSpPr>
        <p:spPr>
          <a:xfrm>
            <a:off x="6432941" y="2526591"/>
            <a:ext cx="1097733" cy="358285"/>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lIns="181535" tIns="121024" rIns="181535" bIns="121024" rtlCol="0" anchor="ctr"/>
          <a:lstStyle/>
          <a:p>
            <a:pPr algn="ctr" defTabSz="337049"/>
            <a:r>
              <a:rPr lang="en-US" sz="1191" dirty="0">
                <a:solidFill>
                  <a:srgbClr val="FFFFFF"/>
                </a:solidFill>
                <a:latin typeface="Proxima Nova" charset="0"/>
                <a:ea typeface="Proxima Nova" charset="0"/>
                <a:cs typeface="Proxima Nova" charset="0"/>
              </a:rPr>
              <a:t>eID Website</a:t>
            </a:r>
          </a:p>
        </p:txBody>
      </p:sp>
      <p:sp>
        <p:nvSpPr>
          <p:cNvPr id="22" name="Flowchart: Process 21">
            <a:extLst>
              <a:ext uri="{FF2B5EF4-FFF2-40B4-BE49-F238E27FC236}">
                <a16:creationId xmlns:a16="http://schemas.microsoft.com/office/drawing/2014/main" id="{03C6DA8E-66BA-466B-A523-8E5AEDDCC5CF}"/>
              </a:ext>
            </a:extLst>
          </p:cNvPr>
          <p:cNvSpPr/>
          <p:nvPr/>
        </p:nvSpPr>
        <p:spPr>
          <a:xfrm>
            <a:off x="4732661" y="5009453"/>
            <a:ext cx="1228308" cy="240990"/>
          </a:xfrm>
          <a:prstGeom prst="flowChartProcess">
            <a:avLst/>
          </a:prstGeom>
          <a:ln/>
        </p:spPr>
        <p:style>
          <a:lnRef idx="2">
            <a:schemeClr val="accent3">
              <a:shade val="50000"/>
            </a:schemeClr>
          </a:lnRef>
          <a:fillRef idx="1">
            <a:schemeClr val="accent3"/>
          </a:fillRef>
          <a:effectRef idx="0">
            <a:schemeClr val="accent3"/>
          </a:effectRef>
          <a:fontRef idx="minor">
            <a:schemeClr val="lt1"/>
          </a:fontRef>
        </p:style>
        <p:txBody>
          <a:bodyPr lIns="181535" tIns="121024" rIns="181535" bIns="121024" rtlCol="0" anchor="ctr"/>
          <a:lstStyle/>
          <a:p>
            <a:pPr algn="ctr" defTabSz="337049"/>
            <a:r>
              <a:rPr lang="en-US" sz="1191" dirty="0">
                <a:solidFill>
                  <a:srgbClr val="FFFFFF"/>
                </a:solidFill>
                <a:latin typeface="Proxima Nova" charset="0"/>
                <a:ea typeface="Proxima Nova" charset="0"/>
                <a:cs typeface="Proxima Nova" charset="0"/>
              </a:rPr>
              <a:t>Social Login</a:t>
            </a:r>
          </a:p>
        </p:txBody>
      </p:sp>
      <p:cxnSp>
        <p:nvCxnSpPr>
          <p:cNvPr id="323" name="Straight Arrow Connector 322">
            <a:extLst>
              <a:ext uri="{FF2B5EF4-FFF2-40B4-BE49-F238E27FC236}">
                <a16:creationId xmlns:a16="http://schemas.microsoft.com/office/drawing/2014/main" id="{4B761397-83C5-4A4F-B848-1ADE188383B7}"/>
              </a:ext>
            </a:extLst>
          </p:cNvPr>
          <p:cNvCxnSpPr>
            <a:cxnSpLocks/>
            <a:stCxn id="8" idx="3"/>
          </p:cNvCxnSpPr>
          <p:nvPr/>
        </p:nvCxnSpPr>
        <p:spPr>
          <a:xfrm flipV="1">
            <a:off x="2754318" y="4787445"/>
            <a:ext cx="3691707" cy="2257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9" name="Flowchart: Process 8">
            <a:extLst>
              <a:ext uri="{FF2B5EF4-FFF2-40B4-BE49-F238E27FC236}">
                <a16:creationId xmlns:a16="http://schemas.microsoft.com/office/drawing/2014/main" id="{81464909-03FF-4EBF-9D98-290784B43D3F}"/>
              </a:ext>
            </a:extLst>
          </p:cNvPr>
          <p:cNvSpPr/>
          <p:nvPr/>
        </p:nvSpPr>
        <p:spPr>
          <a:xfrm>
            <a:off x="3029898" y="4192290"/>
            <a:ext cx="1425977" cy="286803"/>
          </a:xfrm>
          <a:prstGeom prst="flowChartProcess">
            <a:avLst/>
          </a:prstGeom>
          <a:ln/>
        </p:spPr>
        <p:style>
          <a:lnRef idx="2">
            <a:schemeClr val="accent5">
              <a:shade val="50000"/>
            </a:schemeClr>
          </a:lnRef>
          <a:fillRef idx="1">
            <a:schemeClr val="accent5"/>
          </a:fillRef>
          <a:effectRef idx="0">
            <a:schemeClr val="accent5"/>
          </a:effectRef>
          <a:fontRef idx="minor">
            <a:schemeClr val="lt1"/>
          </a:fontRef>
        </p:style>
        <p:txBody>
          <a:bodyPr lIns="181535" tIns="121024" rIns="181535" bIns="121024" rtlCol="0" anchor="ctr"/>
          <a:lstStyle/>
          <a:p>
            <a:pPr algn="ctr" defTabSz="337049"/>
            <a:r>
              <a:rPr lang="en-US" sz="1191" dirty="0">
                <a:solidFill>
                  <a:srgbClr val="FFFFFF"/>
                </a:solidFill>
                <a:latin typeface="Proxima Nova" charset="0"/>
                <a:ea typeface="Proxima Nova" charset="0"/>
                <a:cs typeface="Proxima Nova" charset="0"/>
              </a:rPr>
              <a:t>Active Directory</a:t>
            </a:r>
          </a:p>
        </p:txBody>
      </p:sp>
      <p:cxnSp>
        <p:nvCxnSpPr>
          <p:cNvPr id="352" name="Straight Arrow Connector 351">
            <a:extLst>
              <a:ext uri="{FF2B5EF4-FFF2-40B4-BE49-F238E27FC236}">
                <a16:creationId xmlns:a16="http://schemas.microsoft.com/office/drawing/2014/main" id="{A57FA5E7-01E0-41F0-85C8-853E2B92BFA8}"/>
              </a:ext>
            </a:extLst>
          </p:cNvPr>
          <p:cNvCxnSpPr>
            <a:cxnSpLocks/>
            <a:stCxn id="10" idx="3"/>
            <a:endCxn id="13" idx="1"/>
          </p:cNvCxnSpPr>
          <p:nvPr/>
        </p:nvCxnSpPr>
        <p:spPr>
          <a:xfrm>
            <a:off x="4291753" y="3499401"/>
            <a:ext cx="453414" cy="25970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4" name="Flowchart: Process 3">
            <a:extLst>
              <a:ext uri="{FF2B5EF4-FFF2-40B4-BE49-F238E27FC236}">
                <a16:creationId xmlns:a16="http://schemas.microsoft.com/office/drawing/2014/main" id="{0F0EE980-6D1B-484D-9543-1D5653D44E0A}"/>
              </a:ext>
            </a:extLst>
          </p:cNvPr>
          <p:cNvSpPr/>
          <p:nvPr/>
        </p:nvSpPr>
        <p:spPr>
          <a:xfrm>
            <a:off x="1676790" y="3335200"/>
            <a:ext cx="943423" cy="323122"/>
          </a:xfrm>
          <a:prstGeom prst="flowChartProcess">
            <a:avLst/>
          </a:prstGeom>
          <a:ln/>
        </p:spPr>
        <p:style>
          <a:lnRef idx="2">
            <a:schemeClr val="dk1">
              <a:shade val="50000"/>
            </a:schemeClr>
          </a:lnRef>
          <a:fillRef idx="1">
            <a:schemeClr val="dk1"/>
          </a:fillRef>
          <a:effectRef idx="0">
            <a:schemeClr val="dk1"/>
          </a:effectRef>
          <a:fontRef idx="minor">
            <a:schemeClr val="lt1"/>
          </a:fontRef>
        </p:style>
        <p:txBody>
          <a:bodyPr lIns="181535" tIns="121024" rIns="181535" bIns="121024" rtlCol="0" anchor="ctr"/>
          <a:lstStyle/>
          <a:p>
            <a:pPr algn="ctr" defTabSz="337049"/>
            <a:r>
              <a:rPr lang="en-US" sz="1191" dirty="0">
                <a:solidFill>
                  <a:srgbClr val="FFFFFF"/>
                </a:solidFill>
                <a:latin typeface="Proxima Nova" charset="0"/>
                <a:ea typeface="Proxima Nova" charset="0"/>
                <a:cs typeface="Proxima Nova" charset="0"/>
              </a:rPr>
              <a:t>MidPoint</a:t>
            </a:r>
          </a:p>
        </p:txBody>
      </p:sp>
      <p:sp>
        <p:nvSpPr>
          <p:cNvPr id="361" name="Flowchart: Process 360">
            <a:extLst>
              <a:ext uri="{FF2B5EF4-FFF2-40B4-BE49-F238E27FC236}">
                <a16:creationId xmlns:a16="http://schemas.microsoft.com/office/drawing/2014/main" id="{7F9E7E7F-1DCE-4C66-A24B-7A3246773F8B}"/>
              </a:ext>
            </a:extLst>
          </p:cNvPr>
          <p:cNvSpPr/>
          <p:nvPr/>
        </p:nvSpPr>
        <p:spPr>
          <a:xfrm>
            <a:off x="4745167" y="4215616"/>
            <a:ext cx="1121342" cy="240990"/>
          </a:xfrm>
          <a:prstGeom prst="flowChartProcess">
            <a:avLst/>
          </a:prstGeom>
          <a:ln/>
        </p:spPr>
        <p:style>
          <a:lnRef idx="2">
            <a:schemeClr val="accent3">
              <a:shade val="50000"/>
            </a:schemeClr>
          </a:lnRef>
          <a:fillRef idx="1">
            <a:schemeClr val="accent3"/>
          </a:fillRef>
          <a:effectRef idx="0">
            <a:schemeClr val="accent3"/>
          </a:effectRef>
          <a:fontRef idx="minor">
            <a:schemeClr val="lt1"/>
          </a:fontRef>
        </p:style>
        <p:txBody>
          <a:bodyPr lIns="181535" tIns="121024" rIns="181535" bIns="121024" rtlCol="0" anchor="ctr"/>
          <a:lstStyle/>
          <a:p>
            <a:pPr algn="ctr" defTabSz="337049"/>
            <a:r>
              <a:rPr lang="en-US" sz="1191" dirty="0">
                <a:solidFill>
                  <a:srgbClr val="FFFFFF"/>
                </a:solidFill>
                <a:latin typeface="Proxima Nova" charset="0"/>
                <a:ea typeface="Proxima Nova" charset="0"/>
                <a:cs typeface="Proxima Nova" charset="0"/>
              </a:rPr>
              <a:t>Microsoft</a:t>
            </a:r>
          </a:p>
        </p:txBody>
      </p:sp>
      <p:sp>
        <p:nvSpPr>
          <p:cNvPr id="362" name="Rectangle: Rounded Corners 361">
            <a:extLst>
              <a:ext uri="{FF2B5EF4-FFF2-40B4-BE49-F238E27FC236}">
                <a16:creationId xmlns:a16="http://schemas.microsoft.com/office/drawing/2014/main" id="{EF42433E-F540-44AD-A00E-8D1600FC25AC}"/>
              </a:ext>
            </a:extLst>
          </p:cNvPr>
          <p:cNvSpPr/>
          <p:nvPr/>
        </p:nvSpPr>
        <p:spPr>
          <a:xfrm>
            <a:off x="7762340" y="4121779"/>
            <a:ext cx="1202800" cy="43180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lIns="181535" tIns="121024" rIns="181535" bIns="121024" rtlCol="0" anchor="ctr"/>
          <a:lstStyle/>
          <a:p>
            <a:pPr algn="ctr" defTabSz="337049"/>
            <a:r>
              <a:rPr lang="en-US" sz="1191" dirty="0">
                <a:solidFill>
                  <a:srgbClr val="FFFFFF"/>
                </a:solidFill>
                <a:latin typeface="Proxima Nova" charset="0"/>
                <a:ea typeface="Proxima Nova" charset="0"/>
                <a:cs typeface="Proxima Nova" charset="0"/>
              </a:rPr>
              <a:t>Microsoft Web Apps</a:t>
            </a:r>
          </a:p>
        </p:txBody>
      </p:sp>
      <p:cxnSp>
        <p:nvCxnSpPr>
          <p:cNvPr id="364" name="Straight Arrow Connector 363">
            <a:extLst>
              <a:ext uri="{FF2B5EF4-FFF2-40B4-BE49-F238E27FC236}">
                <a16:creationId xmlns:a16="http://schemas.microsoft.com/office/drawing/2014/main" id="{D5CEC00E-31B2-4CE6-9F38-4603C3190907}"/>
              </a:ext>
            </a:extLst>
          </p:cNvPr>
          <p:cNvCxnSpPr>
            <a:cxnSpLocks/>
            <a:stCxn id="361" idx="3"/>
          </p:cNvCxnSpPr>
          <p:nvPr/>
        </p:nvCxnSpPr>
        <p:spPr>
          <a:xfrm>
            <a:off x="5866509" y="4336111"/>
            <a:ext cx="1895831" cy="157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66" name="Straight Arrow Connector 365">
            <a:extLst>
              <a:ext uri="{FF2B5EF4-FFF2-40B4-BE49-F238E27FC236}">
                <a16:creationId xmlns:a16="http://schemas.microsoft.com/office/drawing/2014/main" id="{384513B4-11E9-4108-92EB-57AA9563D2DF}"/>
              </a:ext>
            </a:extLst>
          </p:cNvPr>
          <p:cNvCxnSpPr>
            <a:cxnSpLocks/>
            <a:stCxn id="9" idx="3"/>
            <a:endCxn id="361" idx="1"/>
          </p:cNvCxnSpPr>
          <p:nvPr/>
        </p:nvCxnSpPr>
        <p:spPr>
          <a:xfrm>
            <a:off x="4455875" y="4335692"/>
            <a:ext cx="289292" cy="41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86" name="Straight Arrow Connector 385">
            <a:extLst>
              <a:ext uri="{FF2B5EF4-FFF2-40B4-BE49-F238E27FC236}">
                <a16:creationId xmlns:a16="http://schemas.microsoft.com/office/drawing/2014/main" id="{4F4C66FE-CAA0-4848-8498-903F3B8E246E}"/>
              </a:ext>
            </a:extLst>
          </p:cNvPr>
          <p:cNvCxnSpPr>
            <a:endCxn id="12" idx="3"/>
          </p:cNvCxnSpPr>
          <p:nvPr/>
        </p:nvCxnSpPr>
        <p:spPr>
          <a:xfrm flipH="1" flipV="1">
            <a:off x="5866509" y="3303472"/>
            <a:ext cx="579516" cy="51268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88" name="Straight Arrow Connector 387">
            <a:extLst>
              <a:ext uri="{FF2B5EF4-FFF2-40B4-BE49-F238E27FC236}">
                <a16:creationId xmlns:a16="http://schemas.microsoft.com/office/drawing/2014/main" id="{A4AD2655-C593-4621-BB31-370854A3F396}"/>
              </a:ext>
            </a:extLst>
          </p:cNvPr>
          <p:cNvCxnSpPr>
            <a:stCxn id="12" idx="3"/>
          </p:cNvCxnSpPr>
          <p:nvPr/>
        </p:nvCxnSpPr>
        <p:spPr>
          <a:xfrm>
            <a:off x="5866509" y="3303472"/>
            <a:ext cx="579516" cy="148397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90" name="Straight Arrow Connector 389">
            <a:extLst>
              <a:ext uri="{FF2B5EF4-FFF2-40B4-BE49-F238E27FC236}">
                <a16:creationId xmlns:a16="http://schemas.microsoft.com/office/drawing/2014/main" id="{769D5396-6CC3-4070-8AB7-EE8D9A7248BD}"/>
              </a:ext>
            </a:extLst>
          </p:cNvPr>
          <p:cNvCxnSpPr>
            <a:endCxn id="22" idx="3"/>
          </p:cNvCxnSpPr>
          <p:nvPr/>
        </p:nvCxnSpPr>
        <p:spPr>
          <a:xfrm flipH="1">
            <a:off x="5960970" y="4787445"/>
            <a:ext cx="485056" cy="34250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18" name="Straight Arrow Connector 417">
            <a:extLst>
              <a:ext uri="{FF2B5EF4-FFF2-40B4-BE49-F238E27FC236}">
                <a16:creationId xmlns:a16="http://schemas.microsoft.com/office/drawing/2014/main" id="{E2666F1C-A0AD-4BCD-99B1-905EA46389B8}"/>
              </a:ext>
            </a:extLst>
          </p:cNvPr>
          <p:cNvCxnSpPr>
            <a:stCxn id="13" idx="3"/>
          </p:cNvCxnSpPr>
          <p:nvPr/>
        </p:nvCxnSpPr>
        <p:spPr>
          <a:xfrm>
            <a:off x="5866509" y="3759107"/>
            <a:ext cx="579516" cy="109194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20" name="Straight Arrow Connector 419">
            <a:extLst>
              <a:ext uri="{FF2B5EF4-FFF2-40B4-BE49-F238E27FC236}">
                <a16:creationId xmlns:a16="http://schemas.microsoft.com/office/drawing/2014/main" id="{CCF8317C-9DB0-4337-A666-F02B01E32C04}"/>
              </a:ext>
            </a:extLst>
          </p:cNvPr>
          <p:cNvCxnSpPr>
            <a:stCxn id="13" idx="3"/>
          </p:cNvCxnSpPr>
          <p:nvPr/>
        </p:nvCxnSpPr>
        <p:spPr>
          <a:xfrm>
            <a:off x="5866509" y="3759107"/>
            <a:ext cx="579516" cy="120654"/>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22" name="Straight Arrow Connector 421">
            <a:extLst>
              <a:ext uri="{FF2B5EF4-FFF2-40B4-BE49-F238E27FC236}">
                <a16:creationId xmlns:a16="http://schemas.microsoft.com/office/drawing/2014/main" id="{C27D591E-3250-4388-AD1E-4FFB33C16D79}"/>
              </a:ext>
            </a:extLst>
          </p:cNvPr>
          <p:cNvCxnSpPr>
            <a:endCxn id="13" idx="3"/>
          </p:cNvCxnSpPr>
          <p:nvPr/>
        </p:nvCxnSpPr>
        <p:spPr>
          <a:xfrm flipH="1">
            <a:off x="5866509" y="2734090"/>
            <a:ext cx="566432" cy="102501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25" name="Straight Arrow Connector 424">
            <a:extLst>
              <a:ext uri="{FF2B5EF4-FFF2-40B4-BE49-F238E27FC236}">
                <a16:creationId xmlns:a16="http://schemas.microsoft.com/office/drawing/2014/main" id="{1193A062-B729-4E41-BE2B-E53804FAA1C2}"/>
              </a:ext>
            </a:extLst>
          </p:cNvPr>
          <p:cNvCxnSpPr>
            <a:stCxn id="22" idx="1"/>
            <a:endCxn id="10" idx="3"/>
          </p:cNvCxnSpPr>
          <p:nvPr/>
        </p:nvCxnSpPr>
        <p:spPr>
          <a:xfrm flipH="1" flipV="1">
            <a:off x="4291752" y="3499401"/>
            <a:ext cx="440909" cy="163054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37" name="Straight Arrow Connector 436">
            <a:extLst>
              <a:ext uri="{FF2B5EF4-FFF2-40B4-BE49-F238E27FC236}">
                <a16:creationId xmlns:a16="http://schemas.microsoft.com/office/drawing/2014/main" id="{BDD767FC-F7CF-422E-912E-85DF07E71ADB}"/>
              </a:ext>
            </a:extLst>
          </p:cNvPr>
          <p:cNvCxnSpPr>
            <a:endCxn id="9" idx="0"/>
          </p:cNvCxnSpPr>
          <p:nvPr/>
        </p:nvCxnSpPr>
        <p:spPr>
          <a:xfrm>
            <a:off x="3254878" y="3055658"/>
            <a:ext cx="488008" cy="113663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0" name="Flowchart: Process 9">
            <a:extLst>
              <a:ext uri="{FF2B5EF4-FFF2-40B4-BE49-F238E27FC236}">
                <a16:creationId xmlns:a16="http://schemas.microsoft.com/office/drawing/2014/main" id="{5B6075BD-93D5-41B2-9704-0C58CBBB319E}"/>
              </a:ext>
            </a:extLst>
          </p:cNvPr>
          <p:cNvSpPr/>
          <p:nvPr/>
        </p:nvSpPr>
        <p:spPr>
          <a:xfrm>
            <a:off x="3194020" y="3337840"/>
            <a:ext cx="1097733" cy="323122"/>
          </a:xfrm>
          <a:prstGeom prst="flowChartProcess">
            <a:avLst/>
          </a:prstGeom>
          <a:ln/>
        </p:spPr>
        <p:style>
          <a:lnRef idx="2">
            <a:schemeClr val="accent5">
              <a:shade val="50000"/>
            </a:schemeClr>
          </a:lnRef>
          <a:fillRef idx="1">
            <a:schemeClr val="accent5"/>
          </a:fillRef>
          <a:effectRef idx="0">
            <a:schemeClr val="accent5"/>
          </a:effectRef>
          <a:fontRef idx="minor">
            <a:schemeClr val="lt1"/>
          </a:fontRef>
        </p:style>
        <p:txBody>
          <a:bodyPr lIns="181535" tIns="121024" rIns="181535" bIns="121024" rtlCol="0" anchor="ctr"/>
          <a:lstStyle/>
          <a:p>
            <a:pPr algn="ctr" defTabSz="337049"/>
            <a:r>
              <a:rPr lang="en-US" sz="1191" dirty="0" err="1">
                <a:solidFill>
                  <a:srgbClr val="FFFFFF"/>
                </a:solidFill>
                <a:latin typeface="Proxima Nova" charset="0"/>
                <a:ea typeface="Proxima Nova" charset="0"/>
                <a:cs typeface="Proxima Nova" charset="0"/>
              </a:rPr>
              <a:t>OpenLDAP</a:t>
            </a:r>
            <a:endParaRPr lang="en-US" sz="1191" dirty="0">
              <a:solidFill>
                <a:srgbClr val="FFFFFF"/>
              </a:solidFill>
              <a:latin typeface="Proxima Nova" charset="0"/>
              <a:ea typeface="Proxima Nova" charset="0"/>
              <a:cs typeface="Proxima Nova" charset="0"/>
            </a:endParaRPr>
          </a:p>
        </p:txBody>
      </p:sp>
    </p:spTree>
    <p:extLst>
      <p:ext uri="{BB962C8B-B14F-4D97-AF65-F5344CB8AC3E}">
        <p14:creationId xmlns:p14="http://schemas.microsoft.com/office/powerpoint/2010/main" val="25320584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79C075F-2F3A-4BAE-86FE-D051CCE113B7}"/>
              </a:ext>
            </a:extLst>
          </p:cNvPr>
          <p:cNvSpPr>
            <a:spLocks noGrp="1"/>
          </p:cNvSpPr>
          <p:nvPr>
            <p:ph type="ftr" sz="quarter" idx="11"/>
          </p:nvPr>
        </p:nvSpPr>
        <p:spPr/>
        <p:txBody>
          <a:bodyPr/>
          <a:lstStyle/>
          <a:p>
            <a:r>
              <a:rPr lang="en-US"/>
              <a:t>Web Application Security</a:t>
            </a:r>
            <a:endParaRPr lang="en-US" dirty="0"/>
          </a:p>
        </p:txBody>
      </p:sp>
      <p:pic>
        <p:nvPicPr>
          <p:cNvPr id="7" name="Graphic 6">
            <a:extLst>
              <a:ext uri="{FF2B5EF4-FFF2-40B4-BE49-F238E27FC236}">
                <a16:creationId xmlns:a16="http://schemas.microsoft.com/office/drawing/2014/main" id="{D2E7F34B-FB60-40B7-B37B-8027EA6AFD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118" y="184725"/>
            <a:ext cx="8459764" cy="6626726"/>
          </a:xfrm>
          <a:prstGeom prst="rect">
            <a:avLst/>
          </a:prstGeom>
        </p:spPr>
      </p:pic>
    </p:spTree>
    <p:extLst>
      <p:ext uri="{BB962C8B-B14F-4D97-AF65-F5344CB8AC3E}">
        <p14:creationId xmlns:p14="http://schemas.microsoft.com/office/powerpoint/2010/main" val="2186919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41095-F756-462C-90AE-17D64BEEA615}"/>
              </a:ext>
            </a:extLst>
          </p:cNvPr>
          <p:cNvSpPr>
            <a:spLocks noGrp="1"/>
          </p:cNvSpPr>
          <p:nvPr>
            <p:ph type="title"/>
          </p:nvPr>
        </p:nvSpPr>
        <p:spPr>
          <a:xfrm>
            <a:off x="0" y="365126"/>
            <a:ext cx="9144000" cy="1325563"/>
          </a:xfrm>
        </p:spPr>
        <p:txBody>
          <a:bodyPr/>
          <a:lstStyle/>
          <a:p>
            <a:r>
              <a:rPr lang="en-US" dirty="0"/>
              <a:t>Analogy: Home and Office Security</a:t>
            </a:r>
          </a:p>
        </p:txBody>
      </p:sp>
      <p:pic>
        <p:nvPicPr>
          <p:cNvPr id="6" name="Content Placeholder 5" descr="Diagram&#10;&#10;Description automatically generated">
            <a:extLst>
              <a:ext uri="{FF2B5EF4-FFF2-40B4-BE49-F238E27FC236}">
                <a16:creationId xmlns:a16="http://schemas.microsoft.com/office/drawing/2014/main" id="{84EC9969-EEB1-4857-962A-5F5AF95C982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1555333"/>
            <a:ext cx="4319161" cy="4319161"/>
          </a:xfrm>
        </p:spPr>
      </p:pic>
      <p:sp>
        <p:nvSpPr>
          <p:cNvPr id="4" name="Footer Placeholder 3">
            <a:extLst>
              <a:ext uri="{FF2B5EF4-FFF2-40B4-BE49-F238E27FC236}">
                <a16:creationId xmlns:a16="http://schemas.microsoft.com/office/drawing/2014/main" id="{3053A071-23A7-445C-B732-15F23A40C650}"/>
              </a:ext>
            </a:extLst>
          </p:cNvPr>
          <p:cNvSpPr>
            <a:spLocks noGrp="1"/>
          </p:cNvSpPr>
          <p:nvPr>
            <p:ph type="ftr" sz="quarter" idx="11"/>
          </p:nvPr>
        </p:nvSpPr>
        <p:spPr/>
        <p:txBody>
          <a:bodyPr/>
          <a:lstStyle/>
          <a:p>
            <a:r>
              <a:rPr lang="en-US"/>
              <a:t>Web Application Security</a:t>
            </a:r>
            <a:endParaRPr lang="en-US" dirty="0"/>
          </a:p>
        </p:txBody>
      </p:sp>
      <p:pic>
        <p:nvPicPr>
          <p:cNvPr id="8" name="Picture 7" descr="Diagram&#10;&#10;Description automatically generated">
            <a:extLst>
              <a:ext uri="{FF2B5EF4-FFF2-40B4-BE49-F238E27FC236}">
                <a16:creationId xmlns:a16="http://schemas.microsoft.com/office/drawing/2014/main" id="{E7B89DE2-724A-43AD-9E31-7E864D163A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9161" y="1690689"/>
            <a:ext cx="4824840" cy="4096873"/>
          </a:xfrm>
          <a:prstGeom prst="rect">
            <a:avLst/>
          </a:prstGeom>
        </p:spPr>
      </p:pic>
    </p:spTree>
    <p:extLst>
      <p:ext uri="{BB962C8B-B14F-4D97-AF65-F5344CB8AC3E}">
        <p14:creationId xmlns:p14="http://schemas.microsoft.com/office/powerpoint/2010/main" val="2081897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55334-F06E-433B-8700-5903CD195086}"/>
              </a:ext>
            </a:extLst>
          </p:cNvPr>
          <p:cNvSpPr>
            <a:spLocks noGrp="1"/>
          </p:cNvSpPr>
          <p:nvPr>
            <p:ph type="title"/>
          </p:nvPr>
        </p:nvSpPr>
        <p:spPr/>
        <p:txBody>
          <a:bodyPr/>
          <a:lstStyle/>
          <a:p>
            <a:r>
              <a:rPr lang="en-US" dirty="0"/>
              <a:t>InCommon SSL Certificates</a:t>
            </a:r>
          </a:p>
        </p:txBody>
      </p:sp>
      <p:sp>
        <p:nvSpPr>
          <p:cNvPr id="3" name="Content Placeholder 2">
            <a:extLst>
              <a:ext uri="{FF2B5EF4-FFF2-40B4-BE49-F238E27FC236}">
                <a16:creationId xmlns:a16="http://schemas.microsoft.com/office/drawing/2014/main" id="{DA87455A-62E0-4051-B9BF-C2A0F8FA9832}"/>
              </a:ext>
            </a:extLst>
          </p:cNvPr>
          <p:cNvSpPr>
            <a:spLocks noGrp="1"/>
          </p:cNvSpPr>
          <p:nvPr>
            <p:ph idx="1"/>
          </p:nvPr>
        </p:nvSpPr>
        <p:spPr/>
        <p:txBody>
          <a:bodyPr>
            <a:normAutofit lnSpcReduction="10000"/>
          </a:bodyPr>
          <a:lstStyle/>
          <a:p>
            <a:r>
              <a:rPr lang="en-US" dirty="0"/>
              <a:t>SSL encrypts HTTP traffic for privacy</a:t>
            </a:r>
          </a:p>
          <a:p>
            <a:pPr lvl="1"/>
            <a:r>
              <a:rPr lang="en-US" dirty="0"/>
              <a:t>URL starts with https:// and address shows padlock icon</a:t>
            </a:r>
          </a:p>
          <a:p>
            <a:r>
              <a:rPr lang="en-US" dirty="0"/>
              <a:t>Steps to set up SSL for a website</a:t>
            </a:r>
          </a:p>
          <a:p>
            <a:pPr marL="914400" lvl="1" indent="-457200">
              <a:buFont typeface="+mj-lt"/>
              <a:buAutoNum type="arabicPeriod"/>
            </a:pPr>
            <a:r>
              <a:rPr lang="en-US" dirty="0"/>
              <a:t>Review </a:t>
            </a:r>
            <a:r>
              <a:rPr lang="en-US" dirty="0">
                <a:hlinkClick r:id="rId3"/>
              </a:rPr>
              <a:t>InCommon Certificates at CSU</a:t>
            </a:r>
            <a:endParaRPr lang="en-US" dirty="0"/>
          </a:p>
          <a:p>
            <a:pPr marL="914400" lvl="1" indent="-457200">
              <a:buFont typeface="+mj-lt"/>
              <a:buAutoNum type="arabicPeriod"/>
            </a:pPr>
            <a:r>
              <a:rPr lang="en-US" dirty="0">
                <a:hlinkClick r:id="rId4"/>
              </a:rPr>
              <a:t>Generate</a:t>
            </a:r>
            <a:r>
              <a:rPr lang="en-US" dirty="0"/>
              <a:t> a Certificate Signing Request (CSR)</a:t>
            </a:r>
          </a:p>
          <a:p>
            <a:pPr marL="914400" lvl="1" indent="-457200">
              <a:buFont typeface="+mj-lt"/>
              <a:buAutoNum type="arabicPeriod"/>
            </a:pPr>
            <a:r>
              <a:rPr lang="en-US" dirty="0"/>
              <a:t>Complete </a:t>
            </a:r>
            <a:r>
              <a:rPr lang="en-US" dirty="0">
                <a:hlinkClick r:id="rId5"/>
              </a:rPr>
              <a:t>CSU InCommon Certificate Request Form</a:t>
            </a:r>
            <a:endParaRPr lang="en-US" dirty="0"/>
          </a:p>
          <a:p>
            <a:pPr marL="914400" lvl="1" indent="-457200">
              <a:buFont typeface="+mj-lt"/>
              <a:buAutoNum type="arabicPeriod"/>
            </a:pPr>
            <a:r>
              <a:rPr lang="en-US" dirty="0"/>
              <a:t>CSU cert admins (RAOs) request a cert from </a:t>
            </a:r>
            <a:r>
              <a:rPr lang="en-US" dirty="0" err="1"/>
              <a:t>Sectigo</a:t>
            </a:r>
            <a:endParaRPr lang="en-US" dirty="0"/>
          </a:p>
          <a:p>
            <a:pPr marL="914400" lvl="1" indent="-457200">
              <a:buFont typeface="+mj-lt"/>
              <a:buAutoNum type="arabicPeriod"/>
            </a:pPr>
            <a:r>
              <a:rPr lang="en-US" dirty="0"/>
              <a:t>Receive email from </a:t>
            </a:r>
            <a:r>
              <a:rPr lang="en-US" dirty="0" err="1"/>
              <a:t>Sectigo</a:t>
            </a:r>
            <a:r>
              <a:rPr lang="en-US" dirty="0"/>
              <a:t> with links to the cert</a:t>
            </a:r>
          </a:p>
          <a:p>
            <a:pPr marL="914400" lvl="1" indent="-457200">
              <a:buFont typeface="+mj-lt"/>
              <a:buAutoNum type="arabicPeriod"/>
            </a:pPr>
            <a:r>
              <a:rPr lang="en-US" dirty="0">
                <a:hlinkClick r:id="rId6"/>
              </a:rPr>
              <a:t>Install</a:t>
            </a:r>
            <a:r>
              <a:rPr lang="en-US" dirty="0"/>
              <a:t> the certificate on your web server and test</a:t>
            </a:r>
          </a:p>
          <a:p>
            <a:pPr marL="914400" lvl="1" indent="-457200">
              <a:buFont typeface="+mj-lt"/>
              <a:buAutoNum type="arabicPeriod"/>
            </a:pPr>
            <a:r>
              <a:rPr lang="en-US" dirty="0"/>
              <a:t>Understand and </a:t>
            </a:r>
            <a:r>
              <a:rPr lang="en-US" dirty="0">
                <a:hlinkClick r:id="rId7"/>
              </a:rPr>
              <a:t>check</a:t>
            </a:r>
            <a:r>
              <a:rPr lang="en-US" dirty="0"/>
              <a:t> your </a:t>
            </a:r>
            <a:r>
              <a:rPr lang="en-US" dirty="0">
                <a:hlinkClick r:id="rId8"/>
              </a:rPr>
              <a:t>endpoint encryption score</a:t>
            </a:r>
            <a:endParaRPr lang="en-US" dirty="0"/>
          </a:p>
          <a:p>
            <a:r>
              <a:rPr lang="en-US" dirty="0"/>
              <a:t>CSU SSL Cert Admins: </a:t>
            </a:r>
            <a:r>
              <a:rPr lang="en-US" dirty="0">
                <a:hlinkClick r:id="rId9"/>
              </a:rPr>
              <a:t>certadmin@colostate.edu</a:t>
            </a:r>
            <a:r>
              <a:rPr lang="en-US" dirty="0"/>
              <a:t> </a:t>
            </a:r>
          </a:p>
        </p:txBody>
      </p:sp>
      <p:sp>
        <p:nvSpPr>
          <p:cNvPr id="4" name="Footer Placeholder 3">
            <a:extLst>
              <a:ext uri="{FF2B5EF4-FFF2-40B4-BE49-F238E27FC236}">
                <a16:creationId xmlns:a16="http://schemas.microsoft.com/office/drawing/2014/main" id="{970964ED-72D0-4180-9F2F-B5A054622F23}"/>
              </a:ext>
            </a:extLst>
          </p:cNvPr>
          <p:cNvSpPr>
            <a:spLocks noGrp="1"/>
          </p:cNvSpPr>
          <p:nvPr>
            <p:ph type="ftr" sz="quarter" idx="11"/>
          </p:nvPr>
        </p:nvSpPr>
        <p:spPr/>
        <p:txBody>
          <a:bodyPr/>
          <a:lstStyle/>
          <a:p>
            <a:r>
              <a:rPr lang="en-US"/>
              <a:t>Web Application Security</a:t>
            </a:r>
            <a:endParaRPr lang="en-US" dirty="0"/>
          </a:p>
        </p:txBody>
      </p:sp>
    </p:spTree>
    <p:extLst>
      <p:ext uri="{BB962C8B-B14F-4D97-AF65-F5344CB8AC3E}">
        <p14:creationId xmlns:p14="http://schemas.microsoft.com/office/powerpoint/2010/main" val="30802621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9975B-B7CB-48E3-A539-A4758CF14864}"/>
              </a:ext>
            </a:extLst>
          </p:cNvPr>
          <p:cNvSpPr>
            <a:spLocks noGrp="1"/>
          </p:cNvSpPr>
          <p:nvPr>
            <p:ph type="title"/>
          </p:nvPr>
        </p:nvSpPr>
        <p:spPr>
          <a:xfrm>
            <a:off x="0" y="365126"/>
            <a:ext cx="9144000" cy="1325563"/>
          </a:xfrm>
        </p:spPr>
        <p:txBody>
          <a:bodyPr/>
          <a:lstStyle/>
          <a:p>
            <a:pPr algn="ctr"/>
            <a:r>
              <a:rPr lang="en-US" dirty="0"/>
              <a:t>Password Management Options</a:t>
            </a:r>
          </a:p>
        </p:txBody>
      </p:sp>
      <p:sp>
        <p:nvSpPr>
          <p:cNvPr id="3" name="Content Placeholder 2">
            <a:extLst>
              <a:ext uri="{FF2B5EF4-FFF2-40B4-BE49-F238E27FC236}">
                <a16:creationId xmlns:a16="http://schemas.microsoft.com/office/drawing/2014/main" id="{91B255DD-F760-4B41-9F63-A8AC68F24015}"/>
              </a:ext>
            </a:extLst>
          </p:cNvPr>
          <p:cNvSpPr>
            <a:spLocks noGrp="1"/>
          </p:cNvSpPr>
          <p:nvPr>
            <p:ph idx="1"/>
          </p:nvPr>
        </p:nvSpPr>
        <p:spPr/>
        <p:txBody>
          <a:bodyPr>
            <a:normAutofit lnSpcReduction="10000"/>
          </a:bodyPr>
          <a:lstStyle/>
          <a:p>
            <a:r>
              <a:rPr lang="en-US" dirty="0"/>
              <a:t>Use </a:t>
            </a:r>
            <a:r>
              <a:rPr lang="en-US" b="1" dirty="0"/>
              <a:t>single sign-on </a:t>
            </a:r>
            <a:r>
              <a:rPr lang="en-US" dirty="0"/>
              <a:t>for CSU identities</a:t>
            </a:r>
          </a:p>
          <a:p>
            <a:pPr lvl="1"/>
            <a:r>
              <a:rPr lang="en-US" dirty="0"/>
              <a:t>CSU Federation – CSU and partner applications</a:t>
            </a:r>
          </a:p>
          <a:p>
            <a:pPr lvl="2"/>
            <a:r>
              <a:rPr lang="en-US" dirty="0"/>
              <a:t>Passwords are stored in eID or MidPoint, sent to LDAP and AD</a:t>
            </a:r>
          </a:p>
          <a:p>
            <a:pPr lvl="1"/>
            <a:r>
              <a:rPr lang="en-US" dirty="0"/>
              <a:t>InCommon Federation – other universities/organizations</a:t>
            </a:r>
          </a:p>
          <a:p>
            <a:r>
              <a:rPr lang="en-US" dirty="0"/>
              <a:t>Use </a:t>
            </a:r>
            <a:r>
              <a:rPr lang="en-US" b="1" dirty="0"/>
              <a:t>social login </a:t>
            </a:r>
            <a:r>
              <a:rPr lang="en-US" dirty="0"/>
              <a:t>for non-CSU identities</a:t>
            </a:r>
          </a:p>
          <a:p>
            <a:pPr lvl="1"/>
            <a:r>
              <a:rPr lang="en-US" dirty="0"/>
              <a:t>Google, Microsoft, Facebook, etc.</a:t>
            </a:r>
          </a:p>
          <a:p>
            <a:pPr lvl="1"/>
            <a:r>
              <a:rPr lang="en-US" dirty="0"/>
              <a:t>CSU uses the Social-SAML Gateway from Cirrus Identity</a:t>
            </a:r>
          </a:p>
          <a:p>
            <a:pPr lvl="1"/>
            <a:r>
              <a:rPr lang="en-US" dirty="0"/>
              <a:t>Apps: </a:t>
            </a:r>
            <a:r>
              <a:rPr lang="en-US" dirty="0" err="1"/>
              <a:t>FAMweb</a:t>
            </a:r>
            <a:r>
              <a:rPr lang="en-US" dirty="0"/>
              <a:t>, </a:t>
            </a:r>
            <a:r>
              <a:rPr lang="en-US" dirty="0" err="1"/>
              <a:t>RamRecords</a:t>
            </a:r>
            <a:r>
              <a:rPr lang="en-US" dirty="0"/>
              <a:t>, Advancement, BFS</a:t>
            </a:r>
          </a:p>
          <a:p>
            <a:r>
              <a:rPr lang="en-US" dirty="0"/>
              <a:t>Use </a:t>
            </a:r>
            <a:r>
              <a:rPr lang="en-US" b="1" dirty="0"/>
              <a:t>your app</a:t>
            </a:r>
            <a:r>
              <a:rPr lang="en-US" dirty="0"/>
              <a:t> only if options above are not feasible</a:t>
            </a:r>
          </a:p>
          <a:p>
            <a:pPr lvl="1"/>
            <a:r>
              <a:rPr lang="en-US" dirty="0"/>
              <a:t>Password capture, validation, encryption, storage</a:t>
            </a:r>
          </a:p>
          <a:p>
            <a:pPr lvl="1"/>
            <a:r>
              <a:rPr lang="en-US" dirty="0"/>
              <a:t>Difficult to secure well</a:t>
            </a:r>
          </a:p>
        </p:txBody>
      </p:sp>
      <p:sp>
        <p:nvSpPr>
          <p:cNvPr id="4" name="Footer Placeholder 3">
            <a:extLst>
              <a:ext uri="{FF2B5EF4-FFF2-40B4-BE49-F238E27FC236}">
                <a16:creationId xmlns:a16="http://schemas.microsoft.com/office/drawing/2014/main" id="{08B00A20-71A0-43C1-B49A-AC65A3DC2778}"/>
              </a:ext>
            </a:extLst>
          </p:cNvPr>
          <p:cNvSpPr>
            <a:spLocks noGrp="1"/>
          </p:cNvSpPr>
          <p:nvPr>
            <p:ph type="ftr" sz="quarter" idx="11"/>
          </p:nvPr>
        </p:nvSpPr>
        <p:spPr/>
        <p:txBody>
          <a:bodyPr/>
          <a:lstStyle/>
          <a:p>
            <a:r>
              <a:rPr lang="en-US"/>
              <a:t>Web Application Security</a:t>
            </a:r>
            <a:endParaRPr lang="en-US" dirty="0"/>
          </a:p>
        </p:txBody>
      </p:sp>
    </p:spTree>
    <p:extLst>
      <p:ext uri="{BB962C8B-B14F-4D97-AF65-F5344CB8AC3E}">
        <p14:creationId xmlns:p14="http://schemas.microsoft.com/office/powerpoint/2010/main" val="1940339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B5AC2-BC6D-47B4-AE69-3CE696558C1C}"/>
              </a:ext>
            </a:extLst>
          </p:cNvPr>
          <p:cNvSpPr>
            <a:spLocks noGrp="1"/>
          </p:cNvSpPr>
          <p:nvPr>
            <p:ph type="title"/>
          </p:nvPr>
        </p:nvSpPr>
        <p:spPr>
          <a:xfrm>
            <a:off x="0" y="365126"/>
            <a:ext cx="9144000" cy="1325563"/>
          </a:xfrm>
        </p:spPr>
        <p:txBody>
          <a:bodyPr/>
          <a:lstStyle/>
          <a:p>
            <a:r>
              <a:rPr lang="en-US" dirty="0"/>
              <a:t>Password Storage Best Practices</a:t>
            </a:r>
          </a:p>
        </p:txBody>
      </p:sp>
      <p:sp>
        <p:nvSpPr>
          <p:cNvPr id="3" name="Content Placeholder 2">
            <a:extLst>
              <a:ext uri="{FF2B5EF4-FFF2-40B4-BE49-F238E27FC236}">
                <a16:creationId xmlns:a16="http://schemas.microsoft.com/office/drawing/2014/main" id="{349EC446-E568-4E89-A686-09A443B7ADFB}"/>
              </a:ext>
            </a:extLst>
          </p:cNvPr>
          <p:cNvSpPr>
            <a:spLocks noGrp="1"/>
          </p:cNvSpPr>
          <p:nvPr>
            <p:ph idx="1"/>
          </p:nvPr>
        </p:nvSpPr>
        <p:spPr/>
        <p:txBody>
          <a:bodyPr>
            <a:normAutofit lnSpcReduction="10000"/>
          </a:bodyPr>
          <a:lstStyle/>
          <a:p>
            <a:r>
              <a:rPr lang="en-US" dirty="0"/>
              <a:t>Do not store passwords in plain text</a:t>
            </a:r>
          </a:p>
          <a:p>
            <a:r>
              <a:rPr lang="en-US" dirty="0"/>
              <a:t>Passwords should be hashed, not encrypted</a:t>
            </a:r>
          </a:p>
          <a:p>
            <a:pPr lvl="1"/>
            <a:r>
              <a:rPr lang="en-US" dirty="0"/>
              <a:t>One-way function, not reversible, can’t be decrypted</a:t>
            </a:r>
          </a:p>
          <a:p>
            <a:r>
              <a:rPr lang="en-US" dirty="0"/>
              <a:t>Hash algorithms: Argon2id, </a:t>
            </a:r>
            <a:r>
              <a:rPr lang="en-US" dirty="0" err="1"/>
              <a:t>bcrypt</a:t>
            </a:r>
            <a:r>
              <a:rPr lang="en-US" dirty="0"/>
              <a:t>, </a:t>
            </a:r>
            <a:r>
              <a:rPr lang="en-US" dirty="0" err="1"/>
              <a:t>scrypt</a:t>
            </a:r>
            <a:r>
              <a:rPr lang="en-US" dirty="0"/>
              <a:t>, PBKDF2</a:t>
            </a:r>
          </a:p>
          <a:p>
            <a:pPr lvl="1"/>
            <a:r>
              <a:rPr lang="en-US" dirty="0"/>
              <a:t>Use parameters correctly: salt, pepper, work factor</a:t>
            </a:r>
          </a:p>
          <a:p>
            <a:pPr lvl="1"/>
            <a:r>
              <a:rPr lang="en-US" dirty="0"/>
              <a:t>Use built-in libraries for your coding language, if any</a:t>
            </a:r>
          </a:p>
          <a:p>
            <a:pPr lvl="1"/>
            <a:r>
              <a:rPr lang="en-US" dirty="0"/>
              <a:t>For .NET framework, use PBKDF2: </a:t>
            </a:r>
            <a:r>
              <a:rPr lang="en-US" dirty="0">
                <a:hlinkClick r:id="rId3"/>
              </a:rPr>
              <a:t>Rfc2898DerivedBytes</a:t>
            </a:r>
            <a:endParaRPr lang="en-US" dirty="0"/>
          </a:p>
          <a:p>
            <a:r>
              <a:rPr lang="en-US" dirty="0"/>
              <a:t>Resources</a:t>
            </a:r>
          </a:p>
          <a:p>
            <a:pPr lvl="1"/>
            <a:r>
              <a:rPr lang="en-US" sz="1500" dirty="0">
                <a:hlinkClick r:id="rId4"/>
              </a:rPr>
              <a:t>https://cheatsheetseries.owasp.org/cheatsheets/Password_Storage_Cheat_Sheet.html</a:t>
            </a:r>
            <a:r>
              <a:rPr lang="en-US" sz="1500" dirty="0"/>
              <a:t> </a:t>
            </a:r>
          </a:p>
          <a:p>
            <a:pPr lvl="1"/>
            <a:r>
              <a:rPr lang="en-US" sz="1500" dirty="0">
                <a:hlinkClick r:id="rId5"/>
              </a:rPr>
              <a:t>https://tools.ietf.org/id/draft-whited-kitten-password-storage-02.html</a:t>
            </a:r>
            <a:r>
              <a:rPr lang="en-US" sz="1500" dirty="0"/>
              <a:t> </a:t>
            </a:r>
          </a:p>
          <a:p>
            <a:pPr lvl="1"/>
            <a:r>
              <a:rPr lang="en-US" sz="1500" dirty="0">
                <a:hlinkClick r:id="rId6"/>
              </a:rPr>
              <a:t>https://www.mking.net/blog/password-security-best-practices-with-examples-in-csharp</a:t>
            </a:r>
            <a:r>
              <a:rPr lang="en-US" sz="1500" dirty="0"/>
              <a:t> </a:t>
            </a:r>
          </a:p>
        </p:txBody>
      </p:sp>
      <p:sp>
        <p:nvSpPr>
          <p:cNvPr id="4" name="Footer Placeholder 3">
            <a:extLst>
              <a:ext uri="{FF2B5EF4-FFF2-40B4-BE49-F238E27FC236}">
                <a16:creationId xmlns:a16="http://schemas.microsoft.com/office/drawing/2014/main" id="{AE3FD4C7-4B36-407D-A0B6-0D3EBB938947}"/>
              </a:ext>
            </a:extLst>
          </p:cNvPr>
          <p:cNvSpPr>
            <a:spLocks noGrp="1"/>
          </p:cNvSpPr>
          <p:nvPr>
            <p:ph type="ftr" sz="quarter" idx="11"/>
          </p:nvPr>
        </p:nvSpPr>
        <p:spPr/>
        <p:txBody>
          <a:bodyPr/>
          <a:lstStyle/>
          <a:p>
            <a:r>
              <a:rPr lang="en-US"/>
              <a:t>Web Application Security</a:t>
            </a:r>
            <a:endParaRPr lang="en-US" dirty="0"/>
          </a:p>
        </p:txBody>
      </p:sp>
    </p:spTree>
    <p:extLst>
      <p:ext uri="{BB962C8B-B14F-4D97-AF65-F5344CB8AC3E}">
        <p14:creationId xmlns:p14="http://schemas.microsoft.com/office/powerpoint/2010/main" val="28001038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E9865-345B-48DB-A6EA-1507F7716676}"/>
              </a:ext>
            </a:extLst>
          </p:cNvPr>
          <p:cNvSpPr>
            <a:spLocks noGrp="1"/>
          </p:cNvSpPr>
          <p:nvPr>
            <p:ph type="title"/>
          </p:nvPr>
        </p:nvSpPr>
        <p:spPr>
          <a:xfrm>
            <a:off x="0" y="365126"/>
            <a:ext cx="9144000" cy="1325563"/>
          </a:xfrm>
        </p:spPr>
        <p:txBody>
          <a:bodyPr/>
          <a:lstStyle/>
          <a:p>
            <a:pPr algn="ctr"/>
            <a:r>
              <a:rPr lang="en-US" dirty="0"/>
              <a:t>CSU Password Validation Rules</a:t>
            </a:r>
          </a:p>
        </p:txBody>
      </p:sp>
      <p:sp>
        <p:nvSpPr>
          <p:cNvPr id="3" name="Content Placeholder 2">
            <a:extLst>
              <a:ext uri="{FF2B5EF4-FFF2-40B4-BE49-F238E27FC236}">
                <a16:creationId xmlns:a16="http://schemas.microsoft.com/office/drawing/2014/main" id="{C746921A-E406-485D-AA1A-4E0B4E56D5F2}"/>
              </a:ext>
            </a:extLst>
          </p:cNvPr>
          <p:cNvSpPr>
            <a:spLocks noGrp="1"/>
          </p:cNvSpPr>
          <p:nvPr>
            <p:ph idx="1"/>
          </p:nvPr>
        </p:nvSpPr>
        <p:spPr/>
        <p:txBody>
          <a:bodyPr>
            <a:noAutofit/>
          </a:bodyPr>
          <a:lstStyle/>
          <a:p>
            <a:pPr algn="l" fontAlgn="base">
              <a:buFont typeface="+mj-lt"/>
              <a:buAutoNum type="arabicPeriod"/>
            </a:pPr>
            <a:r>
              <a:rPr lang="en-US" sz="2000" b="0" i="0" dirty="0">
                <a:solidFill>
                  <a:srgbClr val="2B2B2B"/>
                </a:solidFill>
                <a:effectLst/>
                <a:latin typeface="inherit"/>
              </a:rPr>
              <a:t>At least 15 characters in length </a:t>
            </a:r>
          </a:p>
          <a:p>
            <a:pPr lvl="1" fontAlgn="base"/>
            <a:r>
              <a:rPr lang="en-US" sz="1600" b="0" i="0" dirty="0">
                <a:solidFill>
                  <a:srgbClr val="2B2B2B"/>
                </a:solidFill>
                <a:effectLst/>
                <a:latin typeface="inherit"/>
              </a:rPr>
              <a:t>Numbers, upper-case letters, and special characters are NOT required, but allowed.</a:t>
            </a:r>
          </a:p>
          <a:p>
            <a:pPr algn="l" fontAlgn="base">
              <a:buFont typeface="+mj-lt"/>
              <a:buAutoNum type="arabicPeriod"/>
            </a:pPr>
            <a:r>
              <a:rPr lang="en-US" sz="2000" b="0" i="0" dirty="0">
                <a:solidFill>
                  <a:srgbClr val="2B2B2B"/>
                </a:solidFill>
                <a:effectLst/>
                <a:latin typeface="inherit"/>
              </a:rPr>
              <a:t>Not derived from a user’s name or login ID</a:t>
            </a:r>
          </a:p>
          <a:p>
            <a:pPr algn="l" fontAlgn="base">
              <a:buFont typeface="+mj-lt"/>
              <a:buAutoNum type="arabicPeriod"/>
            </a:pPr>
            <a:r>
              <a:rPr lang="en-US" sz="2000" b="0" i="0" dirty="0">
                <a:solidFill>
                  <a:srgbClr val="2B2B2B"/>
                </a:solidFill>
                <a:effectLst/>
                <a:latin typeface="inherit"/>
              </a:rPr>
              <a:t>Not derived from system-specific information </a:t>
            </a:r>
          </a:p>
          <a:p>
            <a:pPr lvl="1" fontAlgn="base"/>
            <a:r>
              <a:rPr lang="en-US" sz="1600" b="0" i="0" dirty="0">
                <a:solidFill>
                  <a:srgbClr val="2B2B2B"/>
                </a:solidFill>
                <a:effectLst/>
                <a:latin typeface="inherit"/>
              </a:rPr>
              <a:t>hostname, aliases or entries in users’ files</a:t>
            </a:r>
          </a:p>
          <a:p>
            <a:pPr fontAlgn="base">
              <a:buFont typeface="+mj-lt"/>
              <a:buAutoNum type="arabicPeriod"/>
            </a:pPr>
            <a:r>
              <a:rPr lang="en-US" sz="2000" b="0" i="0" dirty="0">
                <a:solidFill>
                  <a:srgbClr val="2B2B2B"/>
                </a:solidFill>
                <a:effectLst/>
                <a:latin typeface="inherit"/>
              </a:rPr>
              <a:t>Easily memorized but not obvious to guess</a:t>
            </a:r>
          </a:p>
          <a:p>
            <a:pPr lvl="1" fontAlgn="base">
              <a:buFont typeface="+mj-lt"/>
              <a:buAutoNum type="arabicPeriod"/>
            </a:pPr>
            <a:r>
              <a:rPr lang="en-US" sz="1600" b="0" i="0" dirty="0">
                <a:solidFill>
                  <a:srgbClr val="2B2B2B"/>
                </a:solidFill>
                <a:effectLst/>
                <a:latin typeface="inherit"/>
              </a:rPr>
              <a:t>Not single-word dictionary entry</a:t>
            </a:r>
          </a:p>
          <a:p>
            <a:pPr lvl="1" fontAlgn="base">
              <a:buFont typeface="+mj-lt"/>
              <a:buAutoNum type="arabicPeriod"/>
            </a:pPr>
            <a:r>
              <a:rPr lang="en-US" sz="1600" dirty="0">
                <a:solidFill>
                  <a:srgbClr val="2B2B2B"/>
                </a:solidFill>
                <a:latin typeface="inherit"/>
              </a:rPr>
              <a:t>Not </a:t>
            </a:r>
            <a:r>
              <a:rPr lang="en-US" sz="1600" b="0" i="0" dirty="0">
                <a:solidFill>
                  <a:srgbClr val="2B2B2B"/>
                </a:solidFill>
                <a:effectLst/>
                <a:latin typeface="inherit"/>
              </a:rPr>
              <a:t>phrase based on organizational affiliation or personal/professional interests</a:t>
            </a:r>
          </a:p>
          <a:p>
            <a:pPr algn="l" fontAlgn="base">
              <a:buFont typeface="+mj-lt"/>
              <a:buAutoNum type="arabicPeriod"/>
            </a:pPr>
            <a:r>
              <a:rPr lang="en-US" sz="2000" b="0" i="0" dirty="0">
                <a:solidFill>
                  <a:srgbClr val="2B2B2B"/>
                </a:solidFill>
                <a:effectLst/>
                <a:latin typeface="inherit"/>
              </a:rPr>
              <a:t>Change default vendor-supplied passwords before putting in production</a:t>
            </a:r>
          </a:p>
          <a:p>
            <a:pPr algn="l" fontAlgn="base">
              <a:buFont typeface="+mj-lt"/>
              <a:buAutoNum type="arabicPeriod"/>
            </a:pPr>
            <a:r>
              <a:rPr lang="en-US" sz="2000" b="0" i="0" dirty="0">
                <a:solidFill>
                  <a:srgbClr val="2B2B2B"/>
                </a:solidFill>
                <a:effectLst/>
                <a:latin typeface="inherit"/>
              </a:rPr>
              <a:t>Systems should protect against guessing attacks</a:t>
            </a:r>
          </a:p>
          <a:p>
            <a:pPr lvl="1" fontAlgn="base"/>
            <a:r>
              <a:rPr lang="en-US" sz="1600" b="0" i="0" dirty="0">
                <a:solidFill>
                  <a:srgbClr val="2B2B2B"/>
                </a:solidFill>
                <a:effectLst/>
                <a:latin typeface="inherit"/>
              </a:rPr>
              <a:t>Require annual password changes</a:t>
            </a:r>
          </a:p>
          <a:p>
            <a:pPr lvl="1" fontAlgn="base"/>
            <a:r>
              <a:rPr lang="en-US" sz="1600" b="0" i="0" dirty="0">
                <a:solidFill>
                  <a:srgbClr val="2B2B2B"/>
                </a:solidFill>
                <a:effectLst/>
                <a:latin typeface="inherit"/>
              </a:rPr>
              <a:t>Track failed login attempts</a:t>
            </a:r>
          </a:p>
          <a:p>
            <a:pPr lvl="1" fontAlgn="base"/>
            <a:r>
              <a:rPr lang="en-US" sz="1600" dirty="0">
                <a:solidFill>
                  <a:srgbClr val="2B2B2B"/>
                </a:solidFill>
                <a:latin typeface="inherit"/>
              </a:rPr>
              <a:t>L</a:t>
            </a:r>
            <a:r>
              <a:rPr lang="en-US" sz="1600" b="0" i="0" dirty="0">
                <a:solidFill>
                  <a:srgbClr val="2B2B2B"/>
                </a:solidFill>
                <a:effectLst/>
                <a:latin typeface="inherit"/>
              </a:rPr>
              <a:t>ock user accounts for one hour after 14 consecutive failed logins</a:t>
            </a:r>
          </a:p>
        </p:txBody>
      </p:sp>
      <p:sp>
        <p:nvSpPr>
          <p:cNvPr id="4" name="Footer Placeholder 3">
            <a:extLst>
              <a:ext uri="{FF2B5EF4-FFF2-40B4-BE49-F238E27FC236}">
                <a16:creationId xmlns:a16="http://schemas.microsoft.com/office/drawing/2014/main" id="{30D8809A-C1B9-42BC-A5EA-50A4189F6971}"/>
              </a:ext>
            </a:extLst>
          </p:cNvPr>
          <p:cNvSpPr>
            <a:spLocks noGrp="1"/>
          </p:cNvSpPr>
          <p:nvPr>
            <p:ph type="ftr" sz="quarter" idx="11"/>
          </p:nvPr>
        </p:nvSpPr>
        <p:spPr/>
        <p:txBody>
          <a:bodyPr/>
          <a:lstStyle/>
          <a:p>
            <a:r>
              <a:rPr lang="en-US"/>
              <a:t>Web Application Security</a:t>
            </a:r>
            <a:endParaRPr lang="en-US" dirty="0"/>
          </a:p>
        </p:txBody>
      </p:sp>
      <p:sp>
        <p:nvSpPr>
          <p:cNvPr id="5" name="TextBox 4">
            <a:extLst>
              <a:ext uri="{FF2B5EF4-FFF2-40B4-BE49-F238E27FC236}">
                <a16:creationId xmlns:a16="http://schemas.microsoft.com/office/drawing/2014/main" id="{734989ED-6130-4C01-8FE6-494BA579FAE5}"/>
              </a:ext>
            </a:extLst>
          </p:cNvPr>
          <p:cNvSpPr txBox="1"/>
          <p:nvPr/>
        </p:nvSpPr>
        <p:spPr>
          <a:xfrm>
            <a:off x="628650" y="6123542"/>
            <a:ext cx="6782626" cy="369332"/>
          </a:xfrm>
          <a:prstGeom prst="rect">
            <a:avLst/>
          </a:prstGeom>
          <a:noFill/>
        </p:spPr>
        <p:txBody>
          <a:bodyPr wrap="none" rtlCol="0">
            <a:spAutoFit/>
          </a:bodyPr>
          <a:lstStyle/>
          <a:p>
            <a:r>
              <a:rPr lang="en-US" dirty="0"/>
              <a:t>Source: </a:t>
            </a:r>
            <a:r>
              <a:rPr lang="en-US" dirty="0">
                <a:hlinkClick r:id="rId3"/>
              </a:rPr>
              <a:t>http://policylibrary.colostate.edu/policy.aspx?id=492#sectionii</a:t>
            </a:r>
            <a:r>
              <a:rPr lang="en-US" dirty="0"/>
              <a:t> </a:t>
            </a:r>
          </a:p>
        </p:txBody>
      </p:sp>
    </p:spTree>
    <p:extLst>
      <p:ext uri="{BB962C8B-B14F-4D97-AF65-F5344CB8AC3E}">
        <p14:creationId xmlns:p14="http://schemas.microsoft.com/office/powerpoint/2010/main" val="42378277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525DA-3CA9-4AFB-B743-703D2816F808}"/>
              </a:ext>
            </a:extLst>
          </p:cNvPr>
          <p:cNvSpPr>
            <a:spLocks noGrp="1"/>
          </p:cNvSpPr>
          <p:nvPr>
            <p:ph type="title"/>
          </p:nvPr>
        </p:nvSpPr>
        <p:spPr>
          <a:xfrm>
            <a:off x="0" y="365126"/>
            <a:ext cx="9144000" cy="1325563"/>
          </a:xfrm>
        </p:spPr>
        <p:txBody>
          <a:bodyPr/>
          <a:lstStyle/>
          <a:p>
            <a:pPr algn="ctr"/>
            <a:r>
              <a:rPr lang="en-US" dirty="0"/>
              <a:t>CSU Single Sign-on with Shibboleth</a:t>
            </a:r>
          </a:p>
        </p:txBody>
      </p:sp>
      <p:sp>
        <p:nvSpPr>
          <p:cNvPr id="3" name="Content Placeholder 2">
            <a:extLst>
              <a:ext uri="{FF2B5EF4-FFF2-40B4-BE49-F238E27FC236}">
                <a16:creationId xmlns:a16="http://schemas.microsoft.com/office/drawing/2014/main" id="{D1E2295D-D3C5-45A6-AE3D-4F82FC92518C}"/>
              </a:ext>
            </a:extLst>
          </p:cNvPr>
          <p:cNvSpPr>
            <a:spLocks noGrp="1"/>
          </p:cNvSpPr>
          <p:nvPr>
            <p:ph idx="1"/>
          </p:nvPr>
        </p:nvSpPr>
        <p:spPr>
          <a:xfrm>
            <a:off x="628650" y="1696024"/>
            <a:ext cx="7886700" cy="4906479"/>
          </a:xfrm>
        </p:spPr>
        <p:txBody>
          <a:bodyPr>
            <a:normAutofit fontScale="92500" lnSpcReduction="10000"/>
          </a:bodyPr>
          <a:lstStyle/>
          <a:p>
            <a:r>
              <a:rPr lang="en-US" dirty="0"/>
              <a:t>If the application is hosted outside of colostate.edu:</a:t>
            </a:r>
          </a:p>
          <a:p>
            <a:pPr marL="971550" lvl="1" indent="-514350">
              <a:buFont typeface="+mj-lt"/>
              <a:buAutoNum type="arabicPeriod"/>
            </a:pPr>
            <a:r>
              <a:rPr lang="en-US" dirty="0"/>
              <a:t>Send us SP metadata, requested attributes, vendor docs</a:t>
            </a:r>
          </a:p>
          <a:p>
            <a:pPr lvl="2"/>
            <a:r>
              <a:rPr lang="en-US" dirty="0"/>
              <a:t>Ask vendor if they provide </a:t>
            </a:r>
            <a:r>
              <a:rPr lang="en-US" dirty="0">
                <a:hlinkClick r:id="rId3"/>
              </a:rPr>
              <a:t>InCommon Research &amp; Scholarship SP</a:t>
            </a:r>
            <a:endParaRPr lang="en-US" dirty="0"/>
          </a:p>
          <a:p>
            <a:pPr marL="971550" lvl="1" indent="-514350">
              <a:buFont typeface="+mj-lt"/>
              <a:buAutoNum type="arabicPeriod"/>
            </a:pPr>
            <a:r>
              <a:rPr lang="en-US" dirty="0"/>
              <a:t>We configure IdP, add SP metadata, release attributes</a:t>
            </a:r>
          </a:p>
          <a:p>
            <a:r>
              <a:rPr lang="en-US" dirty="0"/>
              <a:t>If the application uses a colostate.edu subdomain:</a:t>
            </a:r>
          </a:p>
          <a:p>
            <a:pPr marL="971550" lvl="1" indent="-514350">
              <a:buFont typeface="+mj-lt"/>
              <a:buAutoNum type="arabicPeriod"/>
            </a:pPr>
            <a:r>
              <a:rPr lang="en-US" dirty="0"/>
              <a:t>Install service provider on your app’s web server</a:t>
            </a:r>
          </a:p>
          <a:p>
            <a:pPr lvl="2"/>
            <a:r>
              <a:rPr lang="en-US" dirty="0"/>
              <a:t>See instructions for IIS or Ubuntu/Apache</a:t>
            </a:r>
          </a:p>
          <a:p>
            <a:pPr marL="971550" lvl="1" indent="-514350">
              <a:buFont typeface="+mj-lt"/>
              <a:buAutoNum type="arabicPeriod"/>
            </a:pPr>
            <a:r>
              <a:rPr lang="en-US" dirty="0"/>
              <a:t>Request access to CSU Federation Manager</a:t>
            </a:r>
          </a:p>
          <a:p>
            <a:pPr marL="971550" lvl="1" indent="-514350">
              <a:buFont typeface="+mj-lt"/>
              <a:buAutoNum type="arabicPeriod"/>
            </a:pPr>
            <a:r>
              <a:rPr lang="en-US" dirty="0"/>
              <a:t>Add metadata to CSU Federation Manager</a:t>
            </a:r>
          </a:p>
          <a:p>
            <a:pPr lvl="2"/>
            <a:r>
              <a:rPr lang="en-US" dirty="0"/>
              <a:t>Service Provider certificate and shibboleth2.xml metadata</a:t>
            </a:r>
          </a:p>
          <a:p>
            <a:pPr marL="0" indent="0">
              <a:buNone/>
            </a:pPr>
            <a:r>
              <a:rPr lang="en-US" dirty="0"/>
              <a:t>Resources:</a:t>
            </a:r>
          </a:p>
          <a:p>
            <a:pPr lvl="1"/>
            <a:r>
              <a:rPr lang="en-US" dirty="0">
                <a:hlinkClick r:id="rId4"/>
              </a:rPr>
              <a:t>CSU Single Sign-on</a:t>
            </a:r>
            <a:r>
              <a:rPr lang="en-US" dirty="0"/>
              <a:t>, </a:t>
            </a:r>
            <a:r>
              <a:rPr lang="en-US" dirty="0">
                <a:hlinkClick r:id="rId5"/>
              </a:rPr>
              <a:t>Shibboleth</a:t>
            </a:r>
            <a:r>
              <a:rPr lang="en-US" dirty="0"/>
              <a:t>, </a:t>
            </a:r>
            <a:r>
              <a:rPr lang="en-US" dirty="0">
                <a:hlinkClick r:id="rId6"/>
              </a:rPr>
              <a:t>SAML2</a:t>
            </a:r>
            <a:endParaRPr lang="en-US" dirty="0"/>
          </a:p>
          <a:p>
            <a:pPr lvl="1"/>
            <a:r>
              <a:rPr lang="en-US" dirty="0">
                <a:hlinkClick r:id="rId7"/>
              </a:rPr>
              <a:t>CSU Federation</a:t>
            </a:r>
            <a:r>
              <a:rPr lang="en-US" dirty="0"/>
              <a:t> - access requires campus IP or VPN</a:t>
            </a:r>
          </a:p>
          <a:p>
            <a:pPr lvl="1"/>
            <a:r>
              <a:rPr lang="en-US" dirty="0"/>
              <a:t>CSU Shibboleth admins: </a:t>
            </a:r>
            <a:r>
              <a:rPr lang="en-US" dirty="0">
                <a:hlinkClick r:id="rId8"/>
              </a:rPr>
              <a:t>iamhelp@colostate.edu</a:t>
            </a:r>
            <a:endParaRPr lang="en-US" dirty="0"/>
          </a:p>
        </p:txBody>
      </p:sp>
      <p:sp>
        <p:nvSpPr>
          <p:cNvPr id="4" name="Footer Placeholder 3">
            <a:extLst>
              <a:ext uri="{FF2B5EF4-FFF2-40B4-BE49-F238E27FC236}">
                <a16:creationId xmlns:a16="http://schemas.microsoft.com/office/drawing/2014/main" id="{4DA0CB49-7A93-4552-81C9-C11D2AEED427}"/>
              </a:ext>
            </a:extLst>
          </p:cNvPr>
          <p:cNvSpPr>
            <a:spLocks noGrp="1"/>
          </p:cNvSpPr>
          <p:nvPr>
            <p:ph type="ftr" sz="quarter" idx="11"/>
          </p:nvPr>
        </p:nvSpPr>
        <p:spPr/>
        <p:txBody>
          <a:bodyPr/>
          <a:lstStyle/>
          <a:p>
            <a:r>
              <a:rPr lang="en-US"/>
              <a:t>Web Application Security</a:t>
            </a:r>
            <a:endParaRPr lang="en-US" dirty="0"/>
          </a:p>
        </p:txBody>
      </p:sp>
    </p:spTree>
    <p:extLst>
      <p:ext uri="{BB962C8B-B14F-4D97-AF65-F5344CB8AC3E}">
        <p14:creationId xmlns:p14="http://schemas.microsoft.com/office/powerpoint/2010/main" val="40790617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59684-EE91-4BCC-9C15-4C4156EBB12D}"/>
              </a:ext>
            </a:extLst>
          </p:cNvPr>
          <p:cNvSpPr>
            <a:spLocks noGrp="1"/>
          </p:cNvSpPr>
          <p:nvPr>
            <p:ph type="title"/>
          </p:nvPr>
        </p:nvSpPr>
        <p:spPr>
          <a:xfrm>
            <a:off x="0" y="365126"/>
            <a:ext cx="9144000" cy="1325563"/>
          </a:xfrm>
        </p:spPr>
        <p:txBody>
          <a:bodyPr>
            <a:normAutofit/>
          </a:bodyPr>
          <a:lstStyle/>
          <a:p>
            <a:pPr algn="ctr"/>
            <a:r>
              <a:rPr lang="en-US" sz="3800" dirty="0"/>
              <a:t>CSU Two-Factor Authentication with Duo</a:t>
            </a:r>
          </a:p>
        </p:txBody>
      </p:sp>
      <p:sp>
        <p:nvSpPr>
          <p:cNvPr id="3" name="Content Placeholder 2">
            <a:extLst>
              <a:ext uri="{FF2B5EF4-FFF2-40B4-BE49-F238E27FC236}">
                <a16:creationId xmlns:a16="http://schemas.microsoft.com/office/drawing/2014/main" id="{595960B8-E8D2-424E-BC6A-09CDFFE3E2EF}"/>
              </a:ext>
            </a:extLst>
          </p:cNvPr>
          <p:cNvSpPr>
            <a:spLocks noGrp="1"/>
          </p:cNvSpPr>
          <p:nvPr>
            <p:ph idx="1"/>
          </p:nvPr>
        </p:nvSpPr>
        <p:spPr/>
        <p:txBody>
          <a:bodyPr>
            <a:normAutofit fontScale="92500" lnSpcReduction="10000"/>
          </a:bodyPr>
          <a:lstStyle/>
          <a:p>
            <a:r>
              <a:rPr lang="en-US" dirty="0"/>
              <a:t>A second factor greatly enhances security.</a:t>
            </a:r>
          </a:p>
          <a:p>
            <a:r>
              <a:rPr lang="en-US" dirty="0"/>
              <a:t>To force a Duo prompt for all users, either:</a:t>
            </a:r>
          </a:p>
          <a:p>
            <a:pPr lvl="1"/>
            <a:r>
              <a:rPr lang="en-US" dirty="0"/>
              <a:t>(preferred) Add to your service provider in shibboleth2.xml:</a:t>
            </a:r>
          </a:p>
          <a:p>
            <a:pPr lvl="2"/>
            <a:r>
              <a:rPr lang="it-IT" b="0" i="0" dirty="0">
                <a:solidFill>
                  <a:srgbClr val="242424"/>
                </a:solidFill>
                <a:effectLst/>
                <a:latin typeface="Segoe UI" panose="020B0502040204020203" pitchFamily="34" charset="0"/>
              </a:rPr>
              <a:t>&lt;SSO </a:t>
            </a:r>
            <a:r>
              <a:rPr lang="it-IT" b="1" i="0" dirty="0">
                <a:solidFill>
                  <a:srgbClr val="242424"/>
                </a:solidFill>
                <a:effectLst/>
                <a:latin typeface="Segoe UI" panose="020B0502040204020203" pitchFamily="34" charset="0"/>
              </a:rPr>
              <a:t>authnContextClassRef</a:t>
            </a:r>
            <a:r>
              <a:rPr lang="it-IT" i="0" dirty="0">
                <a:solidFill>
                  <a:srgbClr val="242424"/>
                </a:solidFill>
                <a:effectLst/>
                <a:latin typeface="Segoe UI" panose="020B0502040204020203" pitchFamily="34" charset="0"/>
              </a:rPr>
              <a:t>="</a:t>
            </a:r>
            <a:r>
              <a:rPr lang="it-IT" i="0" u="none" strike="noStrike" dirty="0">
                <a:solidFill>
                  <a:srgbClr val="494B83"/>
                </a:solidFill>
                <a:effectLst/>
                <a:latin typeface="Segoe UI" panose="020B0502040204020203" pitchFamily="34" charset="0"/>
                <a:hlinkClick r:id="rId2" tooltip="http://colostate.edu/mfa%22%3e"/>
              </a:rPr>
              <a:t>http://colostate.edu/mfa</a:t>
            </a:r>
            <a:r>
              <a:rPr lang="it-IT" i="0" dirty="0">
                <a:solidFill>
                  <a:srgbClr val="242424"/>
                </a:solidFill>
                <a:effectLst/>
                <a:latin typeface="Segoe UI" panose="020B0502040204020203" pitchFamily="34" charset="0"/>
              </a:rPr>
              <a:t>"</a:t>
            </a:r>
            <a:r>
              <a:rPr lang="it-IT" b="0" i="0" dirty="0">
                <a:solidFill>
                  <a:srgbClr val="242424"/>
                </a:solidFill>
                <a:effectLst/>
                <a:latin typeface="Segoe UI" panose="020B0502040204020203" pitchFamily="34" charset="0"/>
              </a:rPr>
              <a:t> entityID="</a:t>
            </a:r>
            <a:r>
              <a:rPr lang="it-IT" b="0" i="0" u="none" strike="noStrike" dirty="0">
                <a:solidFill>
                  <a:srgbClr val="494B83"/>
                </a:solidFill>
                <a:effectLst/>
                <a:latin typeface="Segoe UI" panose="020B0502040204020203" pitchFamily="34" charset="0"/>
                <a:hlinkClick r:id="rId3" tooltip="https://shibidp.colostate.edu/idp/shibboleth%22"/>
              </a:rPr>
              <a:t>https://shibidp.colostate.edu/idp/shibboleth"</a:t>
            </a:r>
            <a:br>
              <a:rPr lang="it-IT" dirty="0">
                <a:solidFill>
                  <a:srgbClr val="494B83"/>
                </a:solidFill>
                <a:latin typeface="Segoe UI" panose="020B0502040204020203" pitchFamily="34" charset="0"/>
              </a:rPr>
            </a:br>
            <a:r>
              <a:rPr lang="it-IT" b="1" i="0" dirty="0">
                <a:solidFill>
                  <a:srgbClr val="242424"/>
                </a:solidFill>
                <a:effectLst/>
                <a:latin typeface="Segoe UI" panose="020B0502040204020203" pitchFamily="34" charset="0"/>
              </a:rPr>
              <a:t>forceAuthn</a:t>
            </a:r>
            <a:r>
              <a:rPr lang="it-IT" b="0" i="0" dirty="0">
                <a:solidFill>
                  <a:srgbClr val="242424"/>
                </a:solidFill>
                <a:effectLst/>
                <a:latin typeface="Segoe UI" panose="020B0502040204020203" pitchFamily="34" charset="0"/>
              </a:rPr>
              <a:t>="true"</a:t>
            </a:r>
            <a:r>
              <a:rPr lang="it-IT" dirty="0">
                <a:solidFill>
                  <a:srgbClr val="494B83"/>
                </a:solidFill>
                <a:latin typeface="Segoe UI" panose="020B0502040204020203" pitchFamily="34" charset="0"/>
              </a:rPr>
              <a:t>&gt;</a:t>
            </a:r>
            <a:r>
              <a:rPr lang="it-IT" b="0" i="0" dirty="0">
                <a:solidFill>
                  <a:srgbClr val="242424"/>
                </a:solidFill>
                <a:effectLst/>
                <a:latin typeface="Segoe UI" panose="020B0502040204020203" pitchFamily="34" charset="0"/>
              </a:rPr>
              <a:t>SAML2&lt;/SSO&gt;</a:t>
            </a:r>
          </a:p>
          <a:p>
            <a:pPr lvl="1"/>
            <a:r>
              <a:rPr lang="en-US" dirty="0"/>
              <a:t>Ask the </a:t>
            </a:r>
            <a:r>
              <a:rPr lang="en-US" dirty="0">
                <a:hlinkClick r:id="rId4"/>
              </a:rPr>
              <a:t>IdP administrators</a:t>
            </a:r>
            <a:r>
              <a:rPr lang="en-US" dirty="0"/>
              <a:t> to configure your SP for Duo in IdP</a:t>
            </a:r>
          </a:p>
          <a:p>
            <a:r>
              <a:rPr lang="en-US" dirty="0"/>
              <a:t>Can display Duo prompt with JavaScript, in rare cases:</a:t>
            </a:r>
          </a:p>
          <a:p>
            <a:pPr lvl="1"/>
            <a:r>
              <a:rPr lang="en-US" dirty="0"/>
              <a:t>Allow </a:t>
            </a:r>
            <a:r>
              <a:rPr lang="en-US" dirty="0" err="1"/>
              <a:t>unactivated</a:t>
            </a:r>
            <a:r>
              <a:rPr lang="en-US" dirty="0"/>
              <a:t> Duo accounts to pass through</a:t>
            </a:r>
          </a:p>
          <a:p>
            <a:pPr lvl="1"/>
            <a:r>
              <a:rPr lang="en-US" dirty="0"/>
              <a:t>Multiple apps on same subdomain with different behaviors</a:t>
            </a:r>
          </a:p>
          <a:p>
            <a:r>
              <a:rPr lang="en-US" dirty="0"/>
              <a:t>Duo admins create Duo apps for web applications.</a:t>
            </a:r>
          </a:p>
          <a:p>
            <a:r>
              <a:rPr lang="en-US" dirty="0"/>
              <a:t>About Duo at CSU: </a:t>
            </a:r>
            <a:r>
              <a:rPr lang="en-US" dirty="0">
                <a:hlinkClick r:id="rId5"/>
              </a:rPr>
              <a:t>https://duo.colostate.edu/</a:t>
            </a:r>
            <a:r>
              <a:rPr lang="en-US" dirty="0"/>
              <a:t> </a:t>
            </a:r>
          </a:p>
        </p:txBody>
      </p:sp>
      <p:sp>
        <p:nvSpPr>
          <p:cNvPr id="4" name="Footer Placeholder 3">
            <a:extLst>
              <a:ext uri="{FF2B5EF4-FFF2-40B4-BE49-F238E27FC236}">
                <a16:creationId xmlns:a16="http://schemas.microsoft.com/office/drawing/2014/main" id="{7DE05C90-882E-4AD4-B05D-D2A39D0E4BF4}"/>
              </a:ext>
            </a:extLst>
          </p:cNvPr>
          <p:cNvSpPr>
            <a:spLocks noGrp="1"/>
          </p:cNvSpPr>
          <p:nvPr>
            <p:ph type="ftr" sz="quarter" idx="11"/>
          </p:nvPr>
        </p:nvSpPr>
        <p:spPr/>
        <p:txBody>
          <a:bodyPr/>
          <a:lstStyle/>
          <a:p>
            <a:r>
              <a:rPr lang="en-US"/>
              <a:t>Web Application Security</a:t>
            </a:r>
            <a:endParaRPr lang="en-US" dirty="0"/>
          </a:p>
        </p:txBody>
      </p:sp>
    </p:spTree>
    <p:extLst>
      <p:ext uri="{BB962C8B-B14F-4D97-AF65-F5344CB8AC3E}">
        <p14:creationId xmlns:p14="http://schemas.microsoft.com/office/powerpoint/2010/main" val="1840292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1C2DA-6D06-481E-8F8C-7D2AFC32ABE6}"/>
              </a:ext>
            </a:extLst>
          </p:cNvPr>
          <p:cNvSpPr>
            <a:spLocks noGrp="1"/>
          </p:cNvSpPr>
          <p:nvPr>
            <p:ph type="title"/>
          </p:nvPr>
        </p:nvSpPr>
        <p:spPr/>
        <p:txBody>
          <a:bodyPr/>
          <a:lstStyle/>
          <a:p>
            <a:r>
              <a:rPr lang="en-US" dirty="0"/>
              <a:t>Role-Based Access Control</a:t>
            </a:r>
          </a:p>
        </p:txBody>
      </p:sp>
      <p:sp>
        <p:nvSpPr>
          <p:cNvPr id="3" name="Content Placeholder 2">
            <a:extLst>
              <a:ext uri="{FF2B5EF4-FFF2-40B4-BE49-F238E27FC236}">
                <a16:creationId xmlns:a16="http://schemas.microsoft.com/office/drawing/2014/main" id="{0F7E0813-35D6-4DC3-91B9-2A9464DC943C}"/>
              </a:ext>
            </a:extLst>
          </p:cNvPr>
          <p:cNvSpPr>
            <a:spLocks noGrp="1"/>
          </p:cNvSpPr>
          <p:nvPr>
            <p:ph idx="1"/>
          </p:nvPr>
        </p:nvSpPr>
        <p:spPr>
          <a:xfrm>
            <a:off x="628650" y="1852129"/>
            <a:ext cx="7886700" cy="4351338"/>
          </a:xfrm>
        </p:spPr>
        <p:txBody>
          <a:bodyPr>
            <a:normAutofit lnSpcReduction="10000"/>
          </a:bodyPr>
          <a:lstStyle/>
          <a:p>
            <a:r>
              <a:rPr lang="en-US" dirty="0"/>
              <a:t>Roles </a:t>
            </a:r>
          </a:p>
          <a:p>
            <a:pPr lvl="1"/>
            <a:r>
              <a:rPr lang="en-US" dirty="0"/>
              <a:t>Unauthenticated/Authenticated</a:t>
            </a:r>
          </a:p>
          <a:p>
            <a:pPr lvl="1"/>
            <a:r>
              <a:rPr lang="en-US" dirty="0"/>
              <a:t>Authorization:</a:t>
            </a:r>
          </a:p>
          <a:p>
            <a:pPr lvl="2"/>
            <a:r>
              <a:rPr lang="en-US" dirty="0"/>
              <a:t>partial/full admin, specialist</a:t>
            </a:r>
          </a:p>
          <a:p>
            <a:r>
              <a:rPr lang="en-US" dirty="0"/>
              <a:t>Role scopes</a:t>
            </a:r>
          </a:p>
          <a:p>
            <a:pPr lvl="1"/>
            <a:r>
              <a:rPr lang="en-US" dirty="0"/>
              <a:t>Assets the group can manage</a:t>
            </a:r>
          </a:p>
          <a:p>
            <a:pPr lvl="1"/>
            <a:r>
              <a:rPr lang="en-US" dirty="0"/>
              <a:t>Permissions to do operations</a:t>
            </a:r>
          </a:p>
          <a:p>
            <a:r>
              <a:rPr lang="en-US" dirty="0"/>
              <a:t>Role groups</a:t>
            </a:r>
          </a:p>
          <a:p>
            <a:pPr lvl="1"/>
            <a:r>
              <a:rPr lang="en-US" dirty="0"/>
              <a:t>Members</a:t>
            </a:r>
          </a:p>
          <a:p>
            <a:r>
              <a:rPr lang="en-US" dirty="0"/>
              <a:t>Role assignments</a:t>
            </a:r>
          </a:p>
          <a:p>
            <a:pPr lvl="1"/>
            <a:r>
              <a:rPr lang="en-US" dirty="0"/>
              <a:t>Link role to role group</a:t>
            </a:r>
          </a:p>
        </p:txBody>
      </p:sp>
      <p:sp>
        <p:nvSpPr>
          <p:cNvPr id="4" name="Footer Placeholder 3">
            <a:extLst>
              <a:ext uri="{FF2B5EF4-FFF2-40B4-BE49-F238E27FC236}">
                <a16:creationId xmlns:a16="http://schemas.microsoft.com/office/drawing/2014/main" id="{7454945D-4212-4588-ADA6-AC468D119CA0}"/>
              </a:ext>
            </a:extLst>
          </p:cNvPr>
          <p:cNvSpPr>
            <a:spLocks noGrp="1"/>
          </p:cNvSpPr>
          <p:nvPr>
            <p:ph type="ftr" sz="quarter" idx="11"/>
          </p:nvPr>
        </p:nvSpPr>
        <p:spPr/>
        <p:txBody>
          <a:bodyPr/>
          <a:lstStyle/>
          <a:p>
            <a:r>
              <a:rPr lang="en-US"/>
              <a:t>Web Application Security</a:t>
            </a:r>
            <a:endParaRPr lang="en-US" dirty="0"/>
          </a:p>
        </p:txBody>
      </p:sp>
      <p:pic>
        <p:nvPicPr>
          <p:cNvPr id="6" name="Picture 5" descr="Diagram&#10;&#10;Description automatically generated">
            <a:extLst>
              <a:ext uri="{FF2B5EF4-FFF2-40B4-BE49-F238E27FC236}">
                <a16:creationId xmlns:a16="http://schemas.microsoft.com/office/drawing/2014/main" id="{1921FF2E-8F69-4992-9695-8658C3B479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009" y="3162792"/>
            <a:ext cx="3942991" cy="2622122"/>
          </a:xfrm>
          <a:prstGeom prst="rect">
            <a:avLst/>
          </a:prstGeom>
        </p:spPr>
      </p:pic>
      <p:sp>
        <p:nvSpPr>
          <p:cNvPr id="5" name="TextBox 4">
            <a:extLst>
              <a:ext uri="{FF2B5EF4-FFF2-40B4-BE49-F238E27FC236}">
                <a16:creationId xmlns:a16="http://schemas.microsoft.com/office/drawing/2014/main" id="{1C5E2AA8-CD3A-4B8B-87B8-F6951E6D2916}"/>
              </a:ext>
            </a:extLst>
          </p:cNvPr>
          <p:cNvSpPr txBox="1"/>
          <p:nvPr/>
        </p:nvSpPr>
        <p:spPr>
          <a:xfrm>
            <a:off x="5409555" y="2843190"/>
            <a:ext cx="861070" cy="369332"/>
          </a:xfrm>
          <a:prstGeom prst="rect">
            <a:avLst/>
          </a:prstGeom>
          <a:noFill/>
        </p:spPr>
        <p:txBody>
          <a:bodyPr wrap="none" rtlCol="0">
            <a:spAutoFit/>
          </a:bodyPr>
          <a:lstStyle/>
          <a:p>
            <a:r>
              <a:rPr lang="en-US" dirty="0"/>
              <a:t>Groups</a:t>
            </a:r>
          </a:p>
        </p:txBody>
      </p:sp>
      <p:sp>
        <p:nvSpPr>
          <p:cNvPr id="7" name="TextBox 6">
            <a:extLst>
              <a:ext uri="{FF2B5EF4-FFF2-40B4-BE49-F238E27FC236}">
                <a16:creationId xmlns:a16="http://schemas.microsoft.com/office/drawing/2014/main" id="{D59A699F-C27D-4C49-838C-173EBC759465}"/>
              </a:ext>
            </a:extLst>
          </p:cNvPr>
          <p:cNvSpPr txBox="1"/>
          <p:nvPr/>
        </p:nvSpPr>
        <p:spPr>
          <a:xfrm>
            <a:off x="6765236" y="2843190"/>
            <a:ext cx="684867" cy="369332"/>
          </a:xfrm>
          <a:prstGeom prst="rect">
            <a:avLst/>
          </a:prstGeom>
          <a:noFill/>
        </p:spPr>
        <p:txBody>
          <a:bodyPr wrap="none" rtlCol="0">
            <a:spAutoFit/>
          </a:bodyPr>
          <a:lstStyle/>
          <a:p>
            <a:r>
              <a:rPr lang="en-US" dirty="0"/>
              <a:t>Roles</a:t>
            </a:r>
          </a:p>
        </p:txBody>
      </p:sp>
      <p:sp>
        <p:nvSpPr>
          <p:cNvPr id="8" name="TextBox 7">
            <a:extLst>
              <a:ext uri="{FF2B5EF4-FFF2-40B4-BE49-F238E27FC236}">
                <a16:creationId xmlns:a16="http://schemas.microsoft.com/office/drawing/2014/main" id="{8A0742E9-49A4-431A-9B63-BA580D2DD190}"/>
              </a:ext>
            </a:extLst>
          </p:cNvPr>
          <p:cNvSpPr txBox="1"/>
          <p:nvPr/>
        </p:nvSpPr>
        <p:spPr>
          <a:xfrm>
            <a:off x="8126269" y="2843190"/>
            <a:ext cx="778162" cy="369332"/>
          </a:xfrm>
          <a:prstGeom prst="rect">
            <a:avLst/>
          </a:prstGeom>
          <a:noFill/>
        </p:spPr>
        <p:txBody>
          <a:bodyPr wrap="none" rtlCol="0">
            <a:spAutoFit/>
          </a:bodyPr>
          <a:lstStyle/>
          <a:p>
            <a:r>
              <a:rPr lang="en-US" dirty="0"/>
              <a:t>Assets</a:t>
            </a:r>
          </a:p>
        </p:txBody>
      </p:sp>
    </p:spTree>
    <p:extLst>
      <p:ext uri="{BB962C8B-B14F-4D97-AF65-F5344CB8AC3E}">
        <p14:creationId xmlns:p14="http://schemas.microsoft.com/office/powerpoint/2010/main" val="23658701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C15CF-6EE6-48A0-A269-6F75179012F3}"/>
              </a:ext>
            </a:extLst>
          </p:cNvPr>
          <p:cNvSpPr>
            <a:spLocks noGrp="1"/>
          </p:cNvSpPr>
          <p:nvPr>
            <p:ph type="title"/>
          </p:nvPr>
        </p:nvSpPr>
        <p:spPr/>
        <p:txBody>
          <a:bodyPr/>
          <a:lstStyle/>
          <a:p>
            <a:pPr algn="ctr"/>
            <a:r>
              <a:rPr lang="en-US" dirty="0"/>
              <a:t>Role-Based Access Control</a:t>
            </a:r>
            <a:br>
              <a:rPr lang="en-US" dirty="0"/>
            </a:br>
            <a:r>
              <a:rPr lang="en-US" sz="2800" dirty="0"/>
              <a:t>Build it yourself (last resort only)</a:t>
            </a:r>
            <a:endParaRPr lang="en-US" dirty="0"/>
          </a:p>
        </p:txBody>
      </p:sp>
      <p:sp>
        <p:nvSpPr>
          <p:cNvPr id="11" name="Text Placeholder 10">
            <a:extLst>
              <a:ext uri="{FF2B5EF4-FFF2-40B4-BE49-F238E27FC236}">
                <a16:creationId xmlns:a16="http://schemas.microsoft.com/office/drawing/2014/main" id="{F3D9CD28-40CF-4B08-8FAF-A15CB8E920A7}"/>
              </a:ext>
            </a:extLst>
          </p:cNvPr>
          <p:cNvSpPr>
            <a:spLocks noGrp="1"/>
          </p:cNvSpPr>
          <p:nvPr>
            <p:ph type="body" idx="1"/>
          </p:nvPr>
        </p:nvSpPr>
        <p:spPr/>
        <p:txBody>
          <a:bodyPr>
            <a:normAutofit/>
          </a:bodyPr>
          <a:lstStyle/>
          <a:p>
            <a:pPr marL="0" indent="0">
              <a:buNone/>
            </a:pPr>
            <a:r>
              <a:rPr lang="en-US" sz="1400" dirty="0"/>
              <a:t>Store in database tables for:</a:t>
            </a:r>
          </a:p>
          <a:p>
            <a:pPr marL="285750" indent="-285750">
              <a:lnSpc>
                <a:spcPct val="100000"/>
              </a:lnSpc>
              <a:spcBef>
                <a:spcPts val="600"/>
              </a:spcBef>
              <a:buFont typeface="Arial" panose="020B0604020202020204" pitchFamily="34" charset="0"/>
              <a:buChar char="•"/>
            </a:pPr>
            <a:r>
              <a:rPr lang="en-US" sz="1400" dirty="0"/>
              <a:t>Users</a:t>
            </a:r>
          </a:p>
          <a:p>
            <a:pPr marL="285750" indent="-285750">
              <a:lnSpc>
                <a:spcPct val="100000"/>
              </a:lnSpc>
              <a:spcBef>
                <a:spcPts val="600"/>
              </a:spcBef>
              <a:buFont typeface="Arial" panose="020B0604020202020204" pitchFamily="34" charset="0"/>
              <a:buChar char="•"/>
            </a:pPr>
            <a:r>
              <a:rPr lang="en-US" sz="1400" dirty="0"/>
              <a:t>Groups</a:t>
            </a:r>
          </a:p>
          <a:p>
            <a:pPr marL="285750" indent="-285750">
              <a:lnSpc>
                <a:spcPct val="100000"/>
              </a:lnSpc>
              <a:spcBef>
                <a:spcPts val="600"/>
              </a:spcBef>
              <a:buFont typeface="Arial" panose="020B0604020202020204" pitchFamily="34" charset="0"/>
              <a:buChar char="•"/>
            </a:pPr>
            <a:r>
              <a:rPr lang="en-US" sz="1400" dirty="0"/>
              <a:t>Members</a:t>
            </a:r>
          </a:p>
          <a:p>
            <a:pPr marL="285750" indent="-285750">
              <a:lnSpc>
                <a:spcPct val="100000"/>
              </a:lnSpc>
              <a:spcBef>
                <a:spcPts val="600"/>
              </a:spcBef>
              <a:buFont typeface="Arial" panose="020B0604020202020204" pitchFamily="34" charset="0"/>
              <a:buChar char="•"/>
            </a:pPr>
            <a:r>
              <a:rPr lang="en-US" sz="1400" dirty="0"/>
              <a:t>Roles</a:t>
            </a:r>
          </a:p>
          <a:p>
            <a:pPr marL="285750" indent="-285750">
              <a:lnSpc>
                <a:spcPct val="100000"/>
              </a:lnSpc>
              <a:spcBef>
                <a:spcPts val="600"/>
              </a:spcBef>
              <a:buFont typeface="Arial" panose="020B0604020202020204" pitchFamily="34" charset="0"/>
              <a:buChar char="•"/>
            </a:pPr>
            <a:r>
              <a:rPr lang="en-US" sz="1400" dirty="0"/>
              <a:t>Assignments</a:t>
            </a:r>
          </a:p>
          <a:p>
            <a:pPr marL="285750" indent="-285750">
              <a:lnSpc>
                <a:spcPct val="100000"/>
              </a:lnSpc>
              <a:spcBef>
                <a:spcPts val="600"/>
              </a:spcBef>
              <a:buFont typeface="Arial" panose="020B0604020202020204" pitchFamily="34" charset="0"/>
              <a:buChar char="•"/>
            </a:pPr>
            <a:r>
              <a:rPr lang="en-US" sz="1400" dirty="0"/>
              <a:t>Privileges</a:t>
            </a:r>
          </a:p>
          <a:p>
            <a:pPr marL="0" indent="0">
              <a:buNone/>
            </a:pPr>
            <a:r>
              <a:rPr lang="en-US" sz="1400" dirty="0"/>
              <a:t>Problems: Difficult to secure, does not scale well</a:t>
            </a:r>
          </a:p>
          <a:p>
            <a:endParaRPr lang="en-US" dirty="0"/>
          </a:p>
        </p:txBody>
      </p:sp>
      <p:pic>
        <p:nvPicPr>
          <p:cNvPr id="6" name="Content Placeholder 5">
            <a:extLst>
              <a:ext uri="{FF2B5EF4-FFF2-40B4-BE49-F238E27FC236}">
                <a16:creationId xmlns:a16="http://schemas.microsoft.com/office/drawing/2014/main" id="{D5E2EDA5-A50F-4CC2-B714-CD08FA05C01B}"/>
              </a:ext>
            </a:extLst>
          </p:cNvPr>
          <p:cNvPicPr>
            <a:picLocks noGrp="1" noChangeAspect="1"/>
          </p:cNvPicPr>
          <p:nvPr>
            <p:ph idx="4294967295"/>
          </p:nvPr>
        </p:nvPicPr>
        <p:blipFill>
          <a:blip r:embed="rId2"/>
          <a:stretch>
            <a:fillRect/>
          </a:stretch>
        </p:blipFill>
        <p:spPr>
          <a:xfrm>
            <a:off x="5152525" y="1716938"/>
            <a:ext cx="2911475" cy="2538412"/>
          </a:xfrm>
          <a:ln>
            <a:solidFill>
              <a:schemeClr val="tx1"/>
            </a:solidFill>
          </a:ln>
        </p:spPr>
      </p:pic>
      <p:sp>
        <p:nvSpPr>
          <p:cNvPr id="4" name="Footer Placeholder 3">
            <a:extLst>
              <a:ext uri="{FF2B5EF4-FFF2-40B4-BE49-F238E27FC236}">
                <a16:creationId xmlns:a16="http://schemas.microsoft.com/office/drawing/2014/main" id="{9532CBA8-A10A-419A-AF00-7568072DC811}"/>
              </a:ext>
            </a:extLst>
          </p:cNvPr>
          <p:cNvSpPr>
            <a:spLocks noGrp="1"/>
          </p:cNvSpPr>
          <p:nvPr>
            <p:ph type="ftr" sz="quarter" idx="4294967295"/>
          </p:nvPr>
        </p:nvSpPr>
        <p:spPr>
          <a:xfrm>
            <a:off x="3028950" y="0"/>
            <a:ext cx="3086100" cy="365125"/>
          </a:xfrm>
          <a:prstGeom prst="rect">
            <a:avLst/>
          </a:prstGeom>
        </p:spPr>
        <p:txBody>
          <a:bodyPr/>
          <a:lstStyle/>
          <a:p>
            <a:r>
              <a:rPr lang="en-US" dirty="0"/>
              <a:t>Web Application Security</a:t>
            </a:r>
          </a:p>
        </p:txBody>
      </p:sp>
      <p:pic>
        <p:nvPicPr>
          <p:cNvPr id="10" name="Picture 9">
            <a:extLst>
              <a:ext uri="{FF2B5EF4-FFF2-40B4-BE49-F238E27FC236}">
                <a16:creationId xmlns:a16="http://schemas.microsoft.com/office/drawing/2014/main" id="{B3995DB6-111E-40EF-A39B-7BF1B2680158}"/>
              </a:ext>
            </a:extLst>
          </p:cNvPr>
          <p:cNvPicPr>
            <a:picLocks noChangeAspect="1"/>
          </p:cNvPicPr>
          <p:nvPr/>
        </p:nvPicPr>
        <p:blipFill>
          <a:blip r:embed="rId3"/>
          <a:stretch>
            <a:fillRect/>
          </a:stretch>
        </p:blipFill>
        <p:spPr>
          <a:xfrm>
            <a:off x="728864" y="4331599"/>
            <a:ext cx="7376799" cy="2042337"/>
          </a:xfrm>
          <a:prstGeom prst="rect">
            <a:avLst/>
          </a:prstGeom>
          <a:ln>
            <a:solidFill>
              <a:schemeClr val="tx1"/>
            </a:solidFill>
          </a:ln>
        </p:spPr>
      </p:pic>
    </p:spTree>
    <p:extLst>
      <p:ext uri="{BB962C8B-B14F-4D97-AF65-F5344CB8AC3E}">
        <p14:creationId xmlns:p14="http://schemas.microsoft.com/office/powerpoint/2010/main" val="4902080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343CC-F8F3-4563-90B2-57C0735C615A}"/>
              </a:ext>
            </a:extLst>
          </p:cNvPr>
          <p:cNvSpPr>
            <a:spLocks noGrp="1"/>
          </p:cNvSpPr>
          <p:nvPr>
            <p:ph type="title"/>
          </p:nvPr>
        </p:nvSpPr>
        <p:spPr>
          <a:xfrm>
            <a:off x="0" y="365126"/>
            <a:ext cx="9144000" cy="1325563"/>
          </a:xfrm>
        </p:spPr>
        <p:txBody>
          <a:bodyPr/>
          <a:lstStyle/>
          <a:p>
            <a:pPr algn="ctr"/>
            <a:r>
              <a:rPr lang="en-US" dirty="0"/>
              <a:t>Group Management with Grouper</a:t>
            </a:r>
          </a:p>
        </p:txBody>
      </p:sp>
      <p:sp>
        <p:nvSpPr>
          <p:cNvPr id="3" name="Content Placeholder 2">
            <a:extLst>
              <a:ext uri="{FF2B5EF4-FFF2-40B4-BE49-F238E27FC236}">
                <a16:creationId xmlns:a16="http://schemas.microsoft.com/office/drawing/2014/main" id="{DDEDE032-3978-4BC0-92B7-DBFA6FB15ACF}"/>
              </a:ext>
            </a:extLst>
          </p:cNvPr>
          <p:cNvSpPr>
            <a:spLocks noGrp="1"/>
          </p:cNvSpPr>
          <p:nvPr>
            <p:ph idx="1"/>
          </p:nvPr>
        </p:nvSpPr>
        <p:spPr/>
        <p:txBody>
          <a:bodyPr>
            <a:normAutofit fontScale="92500" lnSpcReduction="20000"/>
          </a:bodyPr>
          <a:lstStyle/>
          <a:p>
            <a:r>
              <a:rPr lang="en-US" dirty="0"/>
              <a:t>Can add members from databases with loader jobs</a:t>
            </a:r>
          </a:p>
          <a:p>
            <a:pPr lvl="1"/>
            <a:r>
              <a:rPr lang="en-US" dirty="0"/>
              <a:t>or manually</a:t>
            </a:r>
          </a:p>
          <a:p>
            <a:r>
              <a:rPr lang="en-US" dirty="0"/>
              <a:t>Easy access management</a:t>
            </a:r>
          </a:p>
          <a:p>
            <a:pPr lvl="1"/>
            <a:r>
              <a:rPr lang="en-US" dirty="0"/>
              <a:t>automatic adds/removals when people join/leave</a:t>
            </a:r>
          </a:p>
          <a:p>
            <a:r>
              <a:rPr lang="en-US" dirty="0"/>
              <a:t>Use over 60,000 existing groups from CSU HR, SIS data</a:t>
            </a:r>
          </a:p>
          <a:p>
            <a:pPr lvl="1"/>
            <a:r>
              <a:rPr lang="en-US" dirty="0"/>
              <a:t>college, dept, course, major, etc.</a:t>
            </a:r>
          </a:p>
          <a:p>
            <a:r>
              <a:rPr lang="en-US" dirty="0"/>
              <a:t>Used by many applications at CSU</a:t>
            </a:r>
          </a:p>
          <a:p>
            <a:pPr lvl="1"/>
            <a:r>
              <a:rPr lang="en-US" dirty="0"/>
              <a:t>Adobe, ArcGIS, Bridge, CAS, Exchange, Kuali, Nelnet, </a:t>
            </a:r>
            <a:r>
              <a:rPr lang="en-US" dirty="0" err="1"/>
              <a:t>Transfort</a:t>
            </a:r>
            <a:endParaRPr lang="en-US" dirty="0"/>
          </a:p>
          <a:p>
            <a:pPr marL="0" indent="0">
              <a:buNone/>
            </a:pPr>
            <a:r>
              <a:rPr lang="en-US" dirty="0"/>
              <a:t>Resources:</a:t>
            </a:r>
          </a:p>
          <a:p>
            <a:pPr lvl="1"/>
            <a:r>
              <a:rPr lang="en-US" dirty="0"/>
              <a:t>Login: </a:t>
            </a:r>
            <a:r>
              <a:rPr lang="en-US" dirty="0">
                <a:hlinkClick r:id="rId2">
                  <a:extLst>
                    <a:ext uri="{A12FA001-AC4F-418D-AE19-62706E023703}">
                      <ahyp:hlinkClr xmlns:ahyp="http://schemas.microsoft.com/office/drawing/2018/hyperlinkcolor" val="tx"/>
                    </a:ext>
                  </a:extLst>
                </a:hlinkClick>
              </a:rPr>
              <a:t>https://grouper.colostate.edu/</a:t>
            </a:r>
            <a:endParaRPr lang="en-US" dirty="0"/>
          </a:p>
          <a:p>
            <a:pPr lvl="1"/>
            <a:r>
              <a:rPr lang="en-US" dirty="0">
                <a:hlinkClick r:id="rId3">
                  <a:extLst>
                    <a:ext uri="{A12FA001-AC4F-418D-AE19-62706E023703}">
                      <ahyp:hlinkClr xmlns:ahyp="http://schemas.microsoft.com/office/drawing/2018/hyperlinkcolor" val="tx"/>
                    </a:ext>
                  </a:extLst>
                </a:hlinkClick>
              </a:rPr>
              <a:t>CSU Grouper Documentation</a:t>
            </a:r>
            <a:r>
              <a:rPr lang="en-US" dirty="0"/>
              <a:t> (on campus or VPN)</a:t>
            </a:r>
          </a:p>
          <a:p>
            <a:pPr lvl="1"/>
            <a:r>
              <a:rPr lang="en-US" dirty="0"/>
              <a:t>CSU Grouper admins: </a:t>
            </a:r>
            <a:r>
              <a:rPr lang="en-US" dirty="0">
                <a:hlinkClick r:id="rId4"/>
              </a:rPr>
              <a:t>iamhelp@colostate.edu</a:t>
            </a:r>
            <a:r>
              <a:rPr lang="en-US" dirty="0"/>
              <a:t> </a:t>
            </a:r>
          </a:p>
        </p:txBody>
      </p:sp>
      <p:sp>
        <p:nvSpPr>
          <p:cNvPr id="4" name="Footer Placeholder 3">
            <a:extLst>
              <a:ext uri="{FF2B5EF4-FFF2-40B4-BE49-F238E27FC236}">
                <a16:creationId xmlns:a16="http://schemas.microsoft.com/office/drawing/2014/main" id="{22E448CD-1771-41E6-92C0-A0C69006530D}"/>
              </a:ext>
            </a:extLst>
          </p:cNvPr>
          <p:cNvSpPr>
            <a:spLocks noGrp="1"/>
          </p:cNvSpPr>
          <p:nvPr>
            <p:ph type="ftr" sz="quarter" idx="11"/>
          </p:nvPr>
        </p:nvSpPr>
        <p:spPr/>
        <p:txBody>
          <a:bodyPr/>
          <a:lstStyle/>
          <a:p>
            <a:r>
              <a:rPr lang="en-US"/>
              <a:t>Web Application Security</a:t>
            </a:r>
            <a:endParaRPr lang="en-US" dirty="0"/>
          </a:p>
        </p:txBody>
      </p:sp>
    </p:spTree>
    <p:extLst>
      <p:ext uri="{BB962C8B-B14F-4D97-AF65-F5344CB8AC3E}">
        <p14:creationId xmlns:p14="http://schemas.microsoft.com/office/powerpoint/2010/main" val="23195007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2709B-B78F-4DD9-8928-3D56E5B469C8}"/>
              </a:ext>
            </a:extLst>
          </p:cNvPr>
          <p:cNvSpPr>
            <a:spLocks noGrp="1"/>
          </p:cNvSpPr>
          <p:nvPr>
            <p:ph type="title"/>
          </p:nvPr>
        </p:nvSpPr>
        <p:spPr/>
        <p:txBody>
          <a:bodyPr/>
          <a:lstStyle/>
          <a:p>
            <a:r>
              <a:rPr lang="en-US" dirty="0"/>
              <a:t>Authorization with Grouper</a:t>
            </a:r>
          </a:p>
        </p:txBody>
      </p:sp>
      <p:sp>
        <p:nvSpPr>
          <p:cNvPr id="3" name="Content Placeholder 2">
            <a:extLst>
              <a:ext uri="{FF2B5EF4-FFF2-40B4-BE49-F238E27FC236}">
                <a16:creationId xmlns:a16="http://schemas.microsoft.com/office/drawing/2014/main" id="{EB9CACF5-EA81-403B-8B7F-B13A6BC098A8}"/>
              </a:ext>
            </a:extLst>
          </p:cNvPr>
          <p:cNvSpPr>
            <a:spLocks noGrp="1"/>
          </p:cNvSpPr>
          <p:nvPr>
            <p:ph idx="1"/>
          </p:nvPr>
        </p:nvSpPr>
        <p:spPr/>
        <p:txBody>
          <a:bodyPr>
            <a:normAutofit fontScale="92500"/>
          </a:bodyPr>
          <a:lstStyle/>
          <a:p>
            <a:pPr marL="514350" indent="-514350">
              <a:buFont typeface="+mj-lt"/>
              <a:buAutoNum type="arabicPeriod"/>
            </a:pPr>
            <a:r>
              <a:rPr lang="en-US" dirty="0"/>
              <a:t>Grouper groups are created for applications</a:t>
            </a:r>
          </a:p>
          <a:p>
            <a:pPr marL="514350" indent="-514350">
              <a:buFont typeface="+mj-lt"/>
              <a:buAutoNum type="arabicPeriod"/>
            </a:pPr>
            <a:r>
              <a:rPr lang="en-US" dirty="0"/>
              <a:t>PSPNG jobs create entitlement attributes in LDAP</a:t>
            </a:r>
          </a:p>
          <a:p>
            <a:pPr marL="514350" indent="-514350">
              <a:buFont typeface="+mj-lt"/>
              <a:buAutoNum type="arabicPeriod"/>
            </a:pPr>
            <a:r>
              <a:rPr lang="en-US" dirty="0"/>
              <a:t>Shib login returns LDAP attributes as HTTP headers </a:t>
            </a:r>
          </a:p>
          <a:p>
            <a:pPr marL="514350" indent="-514350">
              <a:buFont typeface="+mj-lt"/>
              <a:buAutoNum type="arabicPeriod"/>
            </a:pPr>
            <a:r>
              <a:rPr lang="en-US" dirty="0"/>
              <a:t>Application checks HTTP headers for entitlements</a:t>
            </a:r>
          </a:p>
          <a:p>
            <a:pPr marL="514350" indent="-514350">
              <a:buFont typeface="+mj-lt"/>
              <a:buAutoNum type="arabicPeriod"/>
            </a:pPr>
            <a:r>
              <a:rPr lang="en-US" dirty="0"/>
              <a:t>Application assigns roles based on entitlements</a:t>
            </a:r>
          </a:p>
          <a:p>
            <a:pPr marL="514350" indent="-514350">
              <a:buFont typeface="+mj-lt"/>
              <a:buAutoNum type="arabicPeriod"/>
            </a:pPr>
            <a:endParaRPr lang="en-US" dirty="0"/>
          </a:p>
          <a:p>
            <a:pPr marL="0" indent="0">
              <a:buNone/>
            </a:pPr>
            <a:r>
              <a:rPr lang="en-US" dirty="0"/>
              <a:t>Resource: </a:t>
            </a:r>
          </a:p>
          <a:p>
            <a:r>
              <a:rPr lang="en-US" dirty="0">
                <a:hlinkClick r:id="rId2"/>
              </a:rPr>
              <a:t>Simple .NET C# Shibboleth </a:t>
            </a:r>
            <a:r>
              <a:rPr lang="en-US" dirty="0" err="1">
                <a:hlinkClick r:id="rId2"/>
              </a:rPr>
              <a:t>AuthN</a:t>
            </a:r>
            <a:r>
              <a:rPr lang="en-US" dirty="0">
                <a:hlinkClick r:id="rId2"/>
              </a:rPr>
              <a:t> with </a:t>
            </a:r>
            <a:r>
              <a:rPr lang="en-US" dirty="0" err="1">
                <a:hlinkClick r:id="rId2"/>
              </a:rPr>
              <a:t>AuthZ</a:t>
            </a:r>
            <a:r>
              <a:rPr lang="en-US" dirty="0">
                <a:hlinkClick r:id="rId2"/>
              </a:rPr>
              <a:t> Example</a:t>
            </a:r>
            <a:endParaRPr lang="en-US" dirty="0"/>
          </a:p>
        </p:txBody>
      </p:sp>
      <p:sp>
        <p:nvSpPr>
          <p:cNvPr id="4" name="Footer Placeholder 3">
            <a:extLst>
              <a:ext uri="{FF2B5EF4-FFF2-40B4-BE49-F238E27FC236}">
                <a16:creationId xmlns:a16="http://schemas.microsoft.com/office/drawing/2014/main" id="{B3D8FEE8-BC02-42FE-8ABB-7E9D0A3E22D5}"/>
              </a:ext>
            </a:extLst>
          </p:cNvPr>
          <p:cNvSpPr>
            <a:spLocks noGrp="1"/>
          </p:cNvSpPr>
          <p:nvPr>
            <p:ph type="ftr" sz="quarter" idx="11"/>
          </p:nvPr>
        </p:nvSpPr>
        <p:spPr/>
        <p:txBody>
          <a:bodyPr/>
          <a:lstStyle/>
          <a:p>
            <a:r>
              <a:rPr lang="en-US" dirty="0"/>
              <a:t>Web Application Security</a:t>
            </a:r>
          </a:p>
        </p:txBody>
      </p:sp>
    </p:spTree>
    <p:extLst>
      <p:ext uri="{BB962C8B-B14F-4D97-AF65-F5344CB8AC3E}">
        <p14:creationId xmlns:p14="http://schemas.microsoft.com/office/powerpoint/2010/main" val="1349630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University Data to Secure</a:t>
            </a:r>
          </a:p>
        </p:txBody>
      </p:sp>
      <p:sp>
        <p:nvSpPr>
          <p:cNvPr id="3" name="Content Placeholder 2"/>
          <p:cNvSpPr>
            <a:spLocks noGrp="1"/>
          </p:cNvSpPr>
          <p:nvPr>
            <p:ph idx="1"/>
          </p:nvPr>
        </p:nvSpPr>
        <p:spPr/>
        <p:txBody>
          <a:bodyPr>
            <a:normAutofit fontScale="77500" lnSpcReduction="20000"/>
          </a:bodyPr>
          <a:lstStyle/>
          <a:p>
            <a:r>
              <a:rPr lang="en-US" dirty="0"/>
              <a:t>Regulations</a:t>
            </a:r>
          </a:p>
          <a:p>
            <a:pPr lvl="1"/>
            <a:r>
              <a:rPr lang="en-US" dirty="0"/>
              <a:t>CSU IT Policy: </a:t>
            </a:r>
            <a:r>
              <a:rPr lang="en-US" dirty="0">
                <a:hlinkClick r:id="rId3"/>
              </a:rPr>
              <a:t>http://policylibrary.colostate.edu/policy.aspx?id=492</a:t>
            </a:r>
            <a:r>
              <a:rPr lang="en-US" dirty="0"/>
              <a:t> </a:t>
            </a:r>
          </a:p>
          <a:p>
            <a:pPr lvl="1"/>
            <a:r>
              <a:rPr lang="en-US" dirty="0"/>
              <a:t>FERPA: student records</a:t>
            </a:r>
          </a:p>
          <a:p>
            <a:pPr lvl="1"/>
            <a:r>
              <a:rPr lang="en-US" dirty="0"/>
              <a:t>HIPAA: medical records</a:t>
            </a:r>
          </a:p>
          <a:p>
            <a:pPr lvl="1"/>
            <a:r>
              <a:rPr lang="en-US" dirty="0"/>
              <a:t>GDPR, CCPA, CPA: individual privacy and security</a:t>
            </a:r>
          </a:p>
          <a:p>
            <a:pPr lvl="1"/>
            <a:r>
              <a:rPr lang="en-US" dirty="0"/>
              <a:t>PCI-DSS: credit cards</a:t>
            </a:r>
          </a:p>
          <a:p>
            <a:pPr lvl="1"/>
            <a:r>
              <a:rPr lang="en-US" dirty="0"/>
              <a:t>CORA: state higher ed institution records</a:t>
            </a:r>
          </a:p>
          <a:p>
            <a:r>
              <a:rPr lang="en-US" dirty="0"/>
              <a:t>Data</a:t>
            </a:r>
          </a:p>
          <a:p>
            <a:pPr lvl="1"/>
            <a:r>
              <a:rPr lang="en-US" dirty="0"/>
              <a:t>Levels: Public, Restricted, Private</a:t>
            </a:r>
          </a:p>
          <a:p>
            <a:pPr lvl="1"/>
            <a:r>
              <a:rPr lang="en-US" dirty="0"/>
              <a:t>User roles: faculty/staff, student, associate, general public</a:t>
            </a:r>
          </a:p>
          <a:p>
            <a:pPr lvl="1"/>
            <a:r>
              <a:rPr lang="en-US" dirty="0"/>
              <a:t>Types: academic, contact, HR, financial, health, etc.</a:t>
            </a:r>
          </a:p>
          <a:p>
            <a:pPr lvl="1"/>
            <a:r>
              <a:rPr lang="en-US" dirty="0"/>
              <a:t>Examples:</a:t>
            </a:r>
          </a:p>
          <a:p>
            <a:pPr lvl="2"/>
            <a:r>
              <a:rPr lang="en-US" dirty="0"/>
              <a:t>Name, address, phone, email (public for staff)</a:t>
            </a:r>
          </a:p>
          <a:p>
            <a:pPr lvl="2"/>
            <a:r>
              <a:rPr lang="en-US" dirty="0"/>
              <a:t>Usernames, passwords</a:t>
            </a:r>
          </a:p>
          <a:p>
            <a:pPr lvl="2"/>
            <a:r>
              <a:rPr lang="en-US" dirty="0"/>
              <a:t>Credit card details, account numbers</a:t>
            </a:r>
          </a:p>
          <a:p>
            <a:pPr lvl="2"/>
            <a:r>
              <a:rPr lang="en-US" dirty="0"/>
              <a:t>University ID number, SSN, driver’s license, DOB</a:t>
            </a:r>
          </a:p>
        </p:txBody>
      </p:sp>
      <p:sp>
        <p:nvSpPr>
          <p:cNvPr id="4" name="Footer Placeholder 3"/>
          <p:cNvSpPr>
            <a:spLocks noGrp="1"/>
          </p:cNvSpPr>
          <p:nvPr>
            <p:ph type="ftr" sz="quarter" idx="11"/>
          </p:nvPr>
        </p:nvSpPr>
        <p:spPr/>
        <p:txBody>
          <a:bodyPr/>
          <a:lstStyle/>
          <a:p>
            <a:r>
              <a:rPr lang="en-US" dirty="0"/>
              <a:t>Web Application Security</a:t>
            </a:r>
          </a:p>
        </p:txBody>
      </p:sp>
    </p:spTree>
    <p:extLst>
      <p:ext uri="{BB962C8B-B14F-4D97-AF65-F5344CB8AC3E}">
        <p14:creationId xmlns:p14="http://schemas.microsoft.com/office/powerpoint/2010/main" val="41205801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4938B-94AB-4E60-9757-8B5711C76CE2}"/>
              </a:ext>
            </a:extLst>
          </p:cNvPr>
          <p:cNvSpPr>
            <a:spLocks noGrp="1"/>
          </p:cNvSpPr>
          <p:nvPr>
            <p:ph type="title"/>
          </p:nvPr>
        </p:nvSpPr>
        <p:spPr/>
        <p:txBody>
          <a:bodyPr/>
          <a:lstStyle/>
          <a:p>
            <a:r>
              <a:rPr lang="en-US" dirty="0"/>
              <a:t>Grouper Groups</a:t>
            </a:r>
          </a:p>
        </p:txBody>
      </p:sp>
      <p:pic>
        <p:nvPicPr>
          <p:cNvPr id="6" name="Content Placeholder 5" descr="Graphical user interface, text, application&#10;&#10;Description automatically generated">
            <a:extLst>
              <a:ext uri="{FF2B5EF4-FFF2-40B4-BE49-F238E27FC236}">
                <a16:creationId xmlns:a16="http://schemas.microsoft.com/office/drawing/2014/main" id="{CFF13335-1A1D-4CCC-BF49-B810306E9F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140165"/>
            <a:ext cx="7886700" cy="3722258"/>
          </a:xfrm>
          <a:ln>
            <a:solidFill>
              <a:schemeClr val="tx1"/>
            </a:solidFill>
          </a:ln>
        </p:spPr>
      </p:pic>
      <p:sp>
        <p:nvSpPr>
          <p:cNvPr id="4" name="Footer Placeholder 3">
            <a:extLst>
              <a:ext uri="{FF2B5EF4-FFF2-40B4-BE49-F238E27FC236}">
                <a16:creationId xmlns:a16="http://schemas.microsoft.com/office/drawing/2014/main" id="{BA103E04-67D8-4C59-9567-00590B42D5BB}"/>
              </a:ext>
            </a:extLst>
          </p:cNvPr>
          <p:cNvSpPr>
            <a:spLocks noGrp="1"/>
          </p:cNvSpPr>
          <p:nvPr>
            <p:ph type="ftr" sz="quarter" idx="11"/>
          </p:nvPr>
        </p:nvSpPr>
        <p:spPr/>
        <p:txBody>
          <a:bodyPr/>
          <a:lstStyle/>
          <a:p>
            <a:r>
              <a:rPr lang="en-US" dirty="0"/>
              <a:t>Web Application Security</a:t>
            </a:r>
          </a:p>
        </p:txBody>
      </p:sp>
    </p:spTree>
    <p:extLst>
      <p:ext uri="{BB962C8B-B14F-4D97-AF65-F5344CB8AC3E}">
        <p14:creationId xmlns:p14="http://schemas.microsoft.com/office/powerpoint/2010/main" val="20369688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DF6CE-0662-41B7-A0F8-20F0FB3E38F9}"/>
              </a:ext>
            </a:extLst>
          </p:cNvPr>
          <p:cNvSpPr>
            <a:spLocks noGrp="1"/>
          </p:cNvSpPr>
          <p:nvPr>
            <p:ph type="title"/>
          </p:nvPr>
        </p:nvSpPr>
        <p:spPr/>
        <p:txBody>
          <a:bodyPr/>
          <a:lstStyle/>
          <a:p>
            <a:pPr algn="ctr"/>
            <a:r>
              <a:rPr lang="en-US" dirty="0"/>
              <a:t>Grouper Group Members</a:t>
            </a:r>
          </a:p>
        </p:txBody>
      </p:sp>
      <p:pic>
        <p:nvPicPr>
          <p:cNvPr id="6" name="Content Placeholder 5">
            <a:extLst>
              <a:ext uri="{FF2B5EF4-FFF2-40B4-BE49-F238E27FC236}">
                <a16:creationId xmlns:a16="http://schemas.microsoft.com/office/drawing/2014/main" id="{349FD282-9BF0-41F3-A0B6-24965F45E9A4}"/>
              </a:ext>
            </a:extLst>
          </p:cNvPr>
          <p:cNvPicPr>
            <a:picLocks noGrp="1" noChangeAspect="1"/>
          </p:cNvPicPr>
          <p:nvPr>
            <p:ph idx="1"/>
          </p:nvPr>
        </p:nvPicPr>
        <p:blipFill>
          <a:blip r:embed="rId2"/>
          <a:stretch>
            <a:fillRect/>
          </a:stretch>
        </p:blipFill>
        <p:spPr>
          <a:xfrm>
            <a:off x="1552153" y="1972186"/>
            <a:ext cx="6039693" cy="4058216"/>
          </a:xfrm>
        </p:spPr>
      </p:pic>
      <p:sp>
        <p:nvSpPr>
          <p:cNvPr id="4" name="Footer Placeholder 3">
            <a:extLst>
              <a:ext uri="{FF2B5EF4-FFF2-40B4-BE49-F238E27FC236}">
                <a16:creationId xmlns:a16="http://schemas.microsoft.com/office/drawing/2014/main" id="{C0A4AB3C-646F-4062-A571-BCC545E356CD}"/>
              </a:ext>
            </a:extLst>
          </p:cNvPr>
          <p:cNvSpPr>
            <a:spLocks noGrp="1"/>
          </p:cNvSpPr>
          <p:nvPr>
            <p:ph type="ftr" sz="quarter" idx="11"/>
          </p:nvPr>
        </p:nvSpPr>
        <p:spPr/>
        <p:txBody>
          <a:bodyPr/>
          <a:lstStyle/>
          <a:p>
            <a:r>
              <a:rPr lang="en-US"/>
              <a:t>Web Application Security</a:t>
            </a:r>
            <a:endParaRPr lang="en-US" dirty="0"/>
          </a:p>
        </p:txBody>
      </p:sp>
    </p:spTree>
    <p:extLst>
      <p:ext uri="{BB962C8B-B14F-4D97-AF65-F5344CB8AC3E}">
        <p14:creationId xmlns:p14="http://schemas.microsoft.com/office/powerpoint/2010/main" val="3458694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221D1-7750-41B0-A33D-9AD314CB9337}"/>
              </a:ext>
            </a:extLst>
          </p:cNvPr>
          <p:cNvSpPr>
            <a:spLocks noGrp="1"/>
          </p:cNvSpPr>
          <p:nvPr>
            <p:ph type="title"/>
          </p:nvPr>
        </p:nvSpPr>
        <p:spPr/>
        <p:txBody>
          <a:bodyPr/>
          <a:lstStyle/>
          <a:p>
            <a:r>
              <a:rPr lang="en-US" dirty="0"/>
              <a:t>Grouper Attribute Assignments</a:t>
            </a:r>
          </a:p>
        </p:txBody>
      </p:sp>
      <p:pic>
        <p:nvPicPr>
          <p:cNvPr id="6" name="Content Placeholder 5">
            <a:extLst>
              <a:ext uri="{FF2B5EF4-FFF2-40B4-BE49-F238E27FC236}">
                <a16:creationId xmlns:a16="http://schemas.microsoft.com/office/drawing/2014/main" id="{6FE2E2B4-E774-4BD0-95A3-5A23D914E211}"/>
              </a:ext>
            </a:extLst>
          </p:cNvPr>
          <p:cNvPicPr>
            <a:picLocks noGrp="1" noChangeAspect="1"/>
          </p:cNvPicPr>
          <p:nvPr>
            <p:ph idx="1"/>
          </p:nvPr>
        </p:nvPicPr>
        <p:blipFill>
          <a:blip r:embed="rId2"/>
          <a:stretch>
            <a:fillRect/>
          </a:stretch>
        </p:blipFill>
        <p:spPr>
          <a:xfrm>
            <a:off x="628650" y="1875025"/>
            <a:ext cx="7886700" cy="4252538"/>
          </a:xfrm>
          <a:ln>
            <a:solidFill>
              <a:schemeClr val="tx1"/>
            </a:solidFill>
          </a:ln>
        </p:spPr>
      </p:pic>
      <p:sp>
        <p:nvSpPr>
          <p:cNvPr id="4" name="Footer Placeholder 3">
            <a:extLst>
              <a:ext uri="{FF2B5EF4-FFF2-40B4-BE49-F238E27FC236}">
                <a16:creationId xmlns:a16="http://schemas.microsoft.com/office/drawing/2014/main" id="{697E2981-84DC-4197-A5F4-16DC79D34532}"/>
              </a:ext>
            </a:extLst>
          </p:cNvPr>
          <p:cNvSpPr>
            <a:spLocks noGrp="1"/>
          </p:cNvSpPr>
          <p:nvPr>
            <p:ph type="ftr" sz="quarter" idx="11"/>
          </p:nvPr>
        </p:nvSpPr>
        <p:spPr/>
        <p:txBody>
          <a:bodyPr/>
          <a:lstStyle/>
          <a:p>
            <a:r>
              <a:rPr lang="en-US"/>
              <a:t>Web Application Security</a:t>
            </a:r>
            <a:endParaRPr lang="en-US" dirty="0"/>
          </a:p>
        </p:txBody>
      </p:sp>
    </p:spTree>
    <p:extLst>
      <p:ext uri="{BB962C8B-B14F-4D97-AF65-F5344CB8AC3E}">
        <p14:creationId xmlns:p14="http://schemas.microsoft.com/office/powerpoint/2010/main" val="23310117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96448-6E2C-4B42-B9D6-ACBCC60DBF99}"/>
              </a:ext>
            </a:extLst>
          </p:cNvPr>
          <p:cNvSpPr>
            <a:spLocks noGrp="1"/>
          </p:cNvSpPr>
          <p:nvPr>
            <p:ph type="title"/>
          </p:nvPr>
        </p:nvSpPr>
        <p:spPr/>
        <p:txBody>
          <a:bodyPr/>
          <a:lstStyle/>
          <a:p>
            <a:pPr algn="ctr"/>
            <a:r>
              <a:rPr lang="en-US" dirty="0"/>
              <a:t>LDAP </a:t>
            </a:r>
            <a:r>
              <a:rPr lang="en-US" dirty="0" err="1"/>
              <a:t>eduPerson</a:t>
            </a:r>
            <a:r>
              <a:rPr lang="en-US" dirty="0"/>
              <a:t> Entitlements </a:t>
            </a:r>
          </a:p>
        </p:txBody>
      </p:sp>
      <p:pic>
        <p:nvPicPr>
          <p:cNvPr id="6" name="Content Placeholder 5">
            <a:extLst>
              <a:ext uri="{FF2B5EF4-FFF2-40B4-BE49-F238E27FC236}">
                <a16:creationId xmlns:a16="http://schemas.microsoft.com/office/drawing/2014/main" id="{B2A2C6CD-6BC9-4560-B59A-FEC29A50E21F}"/>
              </a:ext>
            </a:extLst>
          </p:cNvPr>
          <p:cNvPicPr>
            <a:picLocks noGrp="1" noChangeAspect="1"/>
          </p:cNvPicPr>
          <p:nvPr>
            <p:ph idx="1"/>
          </p:nvPr>
        </p:nvPicPr>
        <p:blipFill>
          <a:blip r:embed="rId2"/>
          <a:stretch>
            <a:fillRect/>
          </a:stretch>
        </p:blipFill>
        <p:spPr>
          <a:xfrm>
            <a:off x="2238049" y="2038870"/>
            <a:ext cx="4667901" cy="3924848"/>
          </a:xfrm>
          <a:ln>
            <a:solidFill>
              <a:schemeClr val="tx1"/>
            </a:solidFill>
          </a:ln>
        </p:spPr>
      </p:pic>
      <p:sp>
        <p:nvSpPr>
          <p:cNvPr id="4" name="Footer Placeholder 3">
            <a:extLst>
              <a:ext uri="{FF2B5EF4-FFF2-40B4-BE49-F238E27FC236}">
                <a16:creationId xmlns:a16="http://schemas.microsoft.com/office/drawing/2014/main" id="{8CF49098-C28B-44B1-AAF8-3C52D9532203}"/>
              </a:ext>
            </a:extLst>
          </p:cNvPr>
          <p:cNvSpPr>
            <a:spLocks noGrp="1"/>
          </p:cNvSpPr>
          <p:nvPr>
            <p:ph type="ftr" sz="quarter" idx="11"/>
          </p:nvPr>
        </p:nvSpPr>
        <p:spPr/>
        <p:txBody>
          <a:bodyPr/>
          <a:lstStyle/>
          <a:p>
            <a:r>
              <a:rPr lang="en-US"/>
              <a:t>Web Application Security</a:t>
            </a:r>
            <a:endParaRPr lang="en-US" dirty="0"/>
          </a:p>
        </p:txBody>
      </p:sp>
      <p:sp>
        <p:nvSpPr>
          <p:cNvPr id="3" name="Rectangle 2">
            <a:extLst>
              <a:ext uri="{FF2B5EF4-FFF2-40B4-BE49-F238E27FC236}">
                <a16:creationId xmlns:a16="http://schemas.microsoft.com/office/drawing/2014/main" id="{6A766128-2C1E-47B5-B603-C7FEB92CEA50}"/>
              </a:ext>
            </a:extLst>
          </p:cNvPr>
          <p:cNvSpPr/>
          <p:nvPr/>
        </p:nvSpPr>
        <p:spPr>
          <a:xfrm>
            <a:off x="4214191" y="4638261"/>
            <a:ext cx="1795670" cy="2120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13634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D46BD-8D5F-4627-82A6-1B939BD75443}"/>
              </a:ext>
            </a:extLst>
          </p:cNvPr>
          <p:cNvSpPr>
            <a:spLocks noGrp="1"/>
          </p:cNvSpPr>
          <p:nvPr>
            <p:ph type="title"/>
          </p:nvPr>
        </p:nvSpPr>
        <p:spPr>
          <a:xfrm>
            <a:off x="0" y="365126"/>
            <a:ext cx="9144000" cy="1325563"/>
          </a:xfrm>
        </p:spPr>
        <p:txBody>
          <a:bodyPr/>
          <a:lstStyle/>
          <a:p>
            <a:pPr algn="ctr"/>
            <a:r>
              <a:rPr lang="en-US" dirty="0"/>
              <a:t>Application Gets HTTP Headers</a:t>
            </a:r>
          </a:p>
        </p:txBody>
      </p:sp>
      <p:sp>
        <p:nvSpPr>
          <p:cNvPr id="3" name="Content Placeholder 2">
            <a:extLst>
              <a:ext uri="{FF2B5EF4-FFF2-40B4-BE49-F238E27FC236}">
                <a16:creationId xmlns:a16="http://schemas.microsoft.com/office/drawing/2014/main" id="{50F6634E-DF07-4B75-8402-3C9F8DBA0A81}"/>
              </a:ext>
            </a:extLst>
          </p:cNvPr>
          <p:cNvSpPr>
            <a:spLocks noGrp="1"/>
          </p:cNvSpPr>
          <p:nvPr>
            <p:ph idx="1"/>
          </p:nvPr>
        </p:nvSpPr>
        <p:spPr>
          <a:ln>
            <a:solidFill>
              <a:schemeClr val="tx1"/>
            </a:solidFill>
          </a:ln>
        </p:spPr>
        <p:txBody>
          <a:bodyPr>
            <a:normAutofit lnSpcReduction="10000"/>
          </a:bodyPr>
          <a:lstStyle/>
          <a:p>
            <a:pPr marL="0" indent="0">
              <a:buNone/>
            </a:pPr>
            <a:r>
              <a:rPr lang="en-US" sz="1800" dirty="0">
                <a:solidFill>
                  <a:srgbClr val="0000FF"/>
                </a:solidFill>
                <a:latin typeface="Consolas" panose="020B0609020204030204" pitchFamily="49" charset="0"/>
              </a:rPr>
              <a:t>protected</a:t>
            </a:r>
            <a:r>
              <a:rPr lang="en-US" sz="1800" dirty="0">
                <a:solidFill>
                  <a:srgbClr val="000000"/>
                </a:solidFill>
                <a:latin typeface="Consolas" panose="020B0609020204030204" pitchFamily="49" charset="0"/>
              </a:rPr>
              <a:t> Dictionary&lt;</a:t>
            </a:r>
            <a:r>
              <a:rPr lang="en-US" sz="1800" dirty="0">
                <a:solidFill>
                  <a:srgbClr val="0000FF"/>
                </a:solidFill>
                <a:latin typeface="Consolas" panose="020B0609020204030204" pitchFamily="49" charset="0"/>
              </a:rPr>
              <a:t>string</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string</a:t>
            </a:r>
            <a:r>
              <a:rPr lang="en-US" sz="1800" dirty="0">
                <a:solidFill>
                  <a:srgbClr val="000000"/>
                </a:solidFill>
                <a:latin typeface="Consolas" panose="020B0609020204030204" pitchFamily="49" charset="0"/>
              </a:rPr>
              <a:t>&gt; </a:t>
            </a:r>
            <a:r>
              <a:rPr lang="en-US" sz="1800" dirty="0" err="1">
                <a:solidFill>
                  <a:srgbClr val="000000"/>
                </a:solidFill>
                <a:latin typeface="Consolas" panose="020B0609020204030204" pitchFamily="49" charset="0"/>
              </a:rPr>
              <a:t>GetHeaders</a:t>
            </a:r>
            <a:r>
              <a:rPr lang="en-US" sz="1800" dirty="0">
                <a:solidFill>
                  <a:srgbClr val="000000"/>
                </a:solidFill>
                <a:latin typeface="Consolas" panose="020B0609020204030204" pitchFamily="49" charset="0"/>
              </a:rPr>
              <a:t>()</a:t>
            </a:r>
          </a:p>
          <a:p>
            <a:pPr marL="0" indent="0">
              <a:buNone/>
            </a:pPr>
            <a:r>
              <a:rPr lang="en-US" sz="1800" dirty="0">
                <a:solidFill>
                  <a:srgbClr val="000000"/>
                </a:solidFill>
                <a:latin typeface="Consolas" panose="020B0609020204030204" pitchFamily="49" charset="0"/>
              </a:rPr>
              <a:t>{</a:t>
            </a:r>
          </a:p>
          <a:p>
            <a:pPr marL="0" indent="0">
              <a:buNone/>
            </a:pP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var</a:t>
            </a:r>
            <a:r>
              <a:rPr lang="en-US" sz="1800" dirty="0">
                <a:solidFill>
                  <a:srgbClr val="000000"/>
                </a:solidFill>
                <a:latin typeface="Consolas" panose="020B0609020204030204" pitchFamily="49" charset="0"/>
              </a:rPr>
              <a:t> results = </a:t>
            </a:r>
            <a:r>
              <a:rPr lang="en-US" sz="1800" dirty="0">
                <a:solidFill>
                  <a:srgbClr val="0000FF"/>
                </a:solidFill>
                <a:latin typeface="Consolas" panose="020B0609020204030204" pitchFamily="49" charset="0"/>
              </a:rPr>
              <a:t>new</a:t>
            </a:r>
            <a:r>
              <a:rPr lang="en-US" sz="1800" dirty="0">
                <a:solidFill>
                  <a:srgbClr val="000000"/>
                </a:solidFill>
                <a:latin typeface="Consolas" panose="020B0609020204030204" pitchFamily="49" charset="0"/>
              </a:rPr>
              <a:t> Dictionary&lt;</a:t>
            </a:r>
            <a:r>
              <a:rPr lang="en-US" sz="1800" dirty="0">
                <a:solidFill>
                  <a:srgbClr val="0000FF"/>
                </a:solidFill>
                <a:latin typeface="Consolas" panose="020B0609020204030204" pitchFamily="49" charset="0"/>
              </a:rPr>
              <a:t>string</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string</a:t>
            </a:r>
            <a:r>
              <a:rPr lang="en-US" sz="1800" dirty="0">
                <a:solidFill>
                  <a:srgbClr val="000000"/>
                </a:solidFill>
                <a:latin typeface="Consolas" panose="020B0609020204030204" pitchFamily="49" charset="0"/>
              </a:rPr>
              <a:t>&gt;();</a:t>
            </a:r>
          </a:p>
          <a:p>
            <a:pPr marL="0" indent="0">
              <a:buNone/>
            </a:pP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var</a:t>
            </a:r>
            <a:r>
              <a:rPr lang="en-US" sz="1800" dirty="0">
                <a:solidFill>
                  <a:srgbClr val="000000"/>
                </a:solidFill>
                <a:latin typeface="Consolas" panose="020B0609020204030204" pitchFamily="49" charset="0"/>
              </a:rPr>
              <a:t> headers = </a:t>
            </a:r>
            <a:r>
              <a:rPr lang="en-US" sz="1800" dirty="0" err="1">
                <a:solidFill>
                  <a:srgbClr val="000000"/>
                </a:solidFill>
                <a:latin typeface="Consolas" panose="020B0609020204030204" pitchFamily="49" charset="0"/>
              </a:rPr>
              <a:t>HttpContext.Current.Request.Headers</a:t>
            </a:r>
            <a:r>
              <a:rPr lang="en-US" sz="1800" dirty="0">
                <a:solidFill>
                  <a:srgbClr val="000000"/>
                </a:solidFill>
                <a:latin typeface="Consolas" panose="020B0609020204030204" pitchFamily="49" charset="0"/>
              </a:rPr>
              <a:t>;</a:t>
            </a:r>
          </a:p>
          <a:p>
            <a:pPr marL="0" indent="0">
              <a:buNone/>
            </a:pP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for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var</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a:t>
            </a:r>
            <a:r>
              <a:rPr lang="en-US" sz="1800" dirty="0">
                <a:solidFill>
                  <a:srgbClr val="000000"/>
                </a:solidFill>
                <a:latin typeface="Consolas" panose="020B0609020204030204" pitchFamily="49" charset="0"/>
              </a:rPr>
              <a:t> = 0; </a:t>
            </a:r>
            <a:r>
              <a:rPr lang="en-US" sz="1800" dirty="0" err="1">
                <a:solidFill>
                  <a:srgbClr val="000000"/>
                </a:solidFill>
                <a:latin typeface="Consolas" panose="020B0609020204030204" pitchFamily="49" charset="0"/>
              </a:rPr>
              <a:t>i</a:t>
            </a:r>
            <a:r>
              <a:rPr lang="en-US" sz="1800" dirty="0">
                <a:solidFill>
                  <a:srgbClr val="000000"/>
                </a:solidFill>
                <a:latin typeface="Consolas" panose="020B0609020204030204" pitchFamily="49" charset="0"/>
              </a:rPr>
              <a:t> &lt; </a:t>
            </a:r>
            <a:r>
              <a:rPr lang="en-US" sz="1800" dirty="0" err="1">
                <a:solidFill>
                  <a:srgbClr val="000000"/>
                </a:solidFill>
                <a:latin typeface="Consolas" panose="020B0609020204030204" pitchFamily="49" charset="0"/>
              </a:rPr>
              <a:t>headers.Count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a:t>
            </a:r>
            <a:r>
              <a:rPr lang="en-US" sz="1800" dirty="0">
                <a:solidFill>
                  <a:srgbClr val="000000"/>
                </a:solidFill>
                <a:latin typeface="Consolas" panose="020B0609020204030204" pitchFamily="49" charset="0"/>
              </a:rPr>
              <a:t>++)</a:t>
            </a:r>
          </a:p>
          <a:p>
            <a:pPr marL="0" indent="0">
              <a:buNone/>
            </a:pPr>
            <a:r>
              <a:rPr lang="en-US" sz="1800" dirty="0">
                <a:solidFill>
                  <a:srgbClr val="000000"/>
                </a:solidFill>
                <a:latin typeface="Consolas" panose="020B0609020204030204" pitchFamily="49" charset="0"/>
              </a:rPr>
              <a:t>    results[</a:t>
            </a:r>
            <a:r>
              <a:rPr lang="en-US" sz="1800" dirty="0" err="1">
                <a:solidFill>
                  <a:srgbClr val="000000"/>
                </a:solidFill>
                <a:latin typeface="Consolas" panose="020B0609020204030204" pitchFamily="49" charset="0"/>
              </a:rPr>
              <a:t>headers.GetKey</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i</a:t>
            </a:r>
            <a:r>
              <a:rPr lang="en-US" sz="1800" dirty="0">
                <a:solidFill>
                  <a:srgbClr val="000000"/>
                </a:solidFill>
                <a:latin typeface="Consolas" panose="020B0609020204030204" pitchFamily="49" charset="0"/>
              </a:rPr>
              <a:t>)] = </a:t>
            </a:r>
            <a:r>
              <a:rPr lang="en-US" sz="1800" dirty="0" err="1">
                <a:solidFill>
                  <a:srgbClr val="000000"/>
                </a:solidFill>
                <a:latin typeface="Consolas" panose="020B0609020204030204" pitchFamily="49" charset="0"/>
              </a:rPr>
              <a:t>headers.Get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i</a:t>
            </a:r>
            <a:r>
              <a:rPr lang="en-US" sz="1800" dirty="0">
                <a:solidFill>
                  <a:srgbClr val="000000"/>
                </a:solidFill>
                <a:latin typeface="Consolas" panose="020B0609020204030204" pitchFamily="49" charset="0"/>
              </a:rPr>
              <a:t>);</a:t>
            </a:r>
          </a:p>
          <a:p>
            <a:pPr marL="0" indent="0">
              <a:buNone/>
            </a:pP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return</a:t>
            </a:r>
            <a:r>
              <a:rPr lang="en-US" sz="1800" dirty="0">
                <a:solidFill>
                  <a:srgbClr val="000000"/>
                </a:solidFill>
                <a:latin typeface="Consolas" panose="020B0609020204030204" pitchFamily="49" charset="0"/>
              </a:rPr>
              <a:t> results;</a:t>
            </a:r>
          </a:p>
          <a:p>
            <a:pPr marL="0" indent="0">
              <a:buNone/>
            </a:pPr>
            <a:r>
              <a:rPr lang="en-US" sz="1800" dirty="0">
                <a:solidFill>
                  <a:srgbClr val="000000"/>
                </a:solidFill>
                <a:latin typeface="Consolas" panose="020B0609020204030204" pitchFamily="49" charset="0"/>
              </a:rPr>
              <a:t>}</a:t>
            </a:r>
          </a:p>
          <a:p>
            <a:pPr marL="0" indent="0">
              <a:buNone/>
            </a:pPr>
            <a:endParaRPr lang="en-US" sz="1800" dirty="0">
              <a:solidFill>
                <a:srgbClr val="000000"/>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protected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string</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GetHeader</a:t>
            </a:r>
            <a:r>
              <a:rPr lang="en-US" sz="1800" dirty="0">
                <a:solidFill>
                  <a:srgbClr val="000000"/>
                </a:solidFill>
                <a:latin typeface="Consolas" panose="020B0609020204030204" pitchFamily="49" charset="0"/>
              </a:rPr>
              <a:t>(</a:t>
            </a:r>
            <a:r>
              <a:rPr lang="en-US" sz="1800" dirty="0">
                <a:solidFill>
                  <a:srgbClr val="0000FF"/>
                </a:solidFill>
                <a:latin typeface="Consolas" panose="020B0609020204030204" pitchFamily="49" charset="0"/>
              </a:rPr>
              <a:t>string</a:t>
            </a:r>
            <a:r>
              <a:rPr lang="en-US" sz="1800" dirty="0">
                <a:solidFill>
                  <a:srgbClr val="000000"/>
                </a:solidFill>
                <a:latin typeface="Consolas" panose="020B0609020204030204" pitchFamily="49" charset="0"/>
              </a:rPr>
              <a:t> header, Dictionary&lt;</a:t>
            </a:r>
            <a:r>
              <a:rPr lang="en-US" sz="1800" dirty="0">
                <a:solidFill>
                  <a:srgbClr val="0000FF"/>
                </a:solidFill>
                <a:latin typeface="Consolas" panose="020B0609020204030204" pitchFamily="49" charset="0"/>
              </a:rPr>
              <a:t>string</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string</a:t>
            </a:r>
            <a:r>
              <a:rPr lang="en-US" sz="1800" dirty="0">
                <a:solidFill>
                  <a:srgbClr val="000000"/>
                </a:solidFill>
                <a:latin typeface="Consolas" panose="020B0609020204030204" pitchFamily="49" charset="0"/>
              </a:rPr>
              <a:t>&gt; headers) =&gt; </a:t>
            </a:r>
          </a:p>
          <a:p>
            <a:pPr marL="0" indent="0">
              <a:buNone/>
            </a:pP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headers.ContainsKey</a:t>
            </a:r>
            <a:r>
              <a:rPr lang="en-US" sz="1800" dirty="0">
                <a:solidFill>
                  <a:srgbClr val="000000"/>
                </a:solidFill>
                <a:latin typeface="Consolas" panose="020B0609020204030204" pitchFamily="49" charset="0"/>
              </a:rPr>
              <a:t>(header) ? headers[header] : Empty;</a:t>
            </a:r>
          </a:p>
        </p:txBody>
      </p:sp>
      <p:sp>
        <p:nvSpPr>
          <p:cNvPr id="4" name="Footer Placeholder 3">
            <a:extLst>
              <a:ext uri="{FF2B5EF4-FFF2-40B4-BE49-F238E27FC236}">
                <a16:creationId xmlns:a16="http://schemas.microsoft.com/office/drawing/2014/main" id="{42BDDDCC-14BE-497C-B295-5595BDDF82A0}"/>
              </a:ext>
            </a:extLst>
          </p:cNvPr>
          <p:cNvSpPr>
            <a:spLocks noGrp="1"/>
          </p:cNvSpPr>
          <p:nvPr>
            <p:ph type="ftr" sz="quarter" idx="11"/>
          </p:nvPr>
        </p:nvSpPr>
        <p:spPr/>
        <p:txBody>
          <a:bodyPr/>
          <a:lstStyle/>
          <a:p>
            <a:r>
              <a:rPr lang="en-US"/>
              <a:t>Web Application Security</a:t>
            </a:r>
            <a:endParaRPr lang="en-US" dirty="0"/>
          </a:p>
        </p:txBody>
      </p:sp>
      <p:sp>
        <p:nvSpPr>
          <p:cNvPr id="5" name="Rectangle 4">
            <a:extLst>
              <a:ext uri="{FF2B5EF4-FFF2-40B4-BE49-F238E27FC236}">
                <a16:creationId xmlns:a16="http://schemas.microsoft.com/office/drawing/2014/main" id="{AE74EA81-5A9A-4C71-ABB1-804A1404FC67}"/>
              </a:ext>
            </a:extLst>
          </p:cNvPr>
          <p:cNvSpPr/>
          <p:nvPr/>
        </p:nvSpPr>
        <p:spPr>
          <a:xfrm>
            <a:off x="2703443" y="2869096"/>
            <a:ext cx="4518992" cy="2849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21218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7FB7-E831-4B9A-AA5D-796DE342106A}"/>
              </a:ext>
            </a:extLst>
          </p:cNvPr>
          <p:cNvSpPr>
            <a:spLocks noGrp="1"/>
          </p:cNvSpPr>
          <p:nvPr>
            <p:ph type="title"/>
          </p:nvPr>
        </p:nvSpPr>
        <p:spPr>
          <a:xfrm>
            <a:off x="0" y="365126"/>
            <a:ext cx="9144000" cy="1325563"/>
          </a:xfrm>
        </p:spPr>
        <p:txBody>
          <a:bodyPr>
            <a:normAutofit/>
          </a:bodyPr>
          <a:lstStyle/>
          <a:p>
            <a:pPr algn="ctr"/>
            <a:r>
              <a:rPr lang="en-US" sz="4000" dirty="0"/>
              <a:t>Application Gets Shibboleth Attributes</a:t>
            </a:r>
          </a:p>
        </p:txBody>
      </p:sp>
      <p:sp>
        <p:nvSpPr>
          <p:cNvPr id="3" name="Content Placeholder 2">
            <a:extLst>
              <a:ext uri="{FF2B5EF4-FFF2-40B4-BE49-F238E27FC236}">
                <a16:creationId xmlns:a16="http://schemas.microsoft.com/office/drawing/2014/main" id="{4A545A93-6BAB-49CF-BEA9-D007266FCB14}"/>
              </a:ext>
            </a:extLst>
          </p:cNvPr>
          <p:cNvSpPr>
            <a:spLocks noGrp="1"/>
          </p:cNvSpPr>
          <p:nvPr>
            <p:ph idx="1"/>
          </p:nvPr>
        </p:nvSpPr>
        <p:spPr>
          <a:ln>
            <a:solidFill>
              <a:schemeClr val="tx1"/>
            </a:solidFill>
          </a:ln>
        </p:spPr>
        <p:txBody>
          <a:bodyPr>
            <a:normAutofit lnSpcReduction="10000"/>
          </a:bodyPr>
          <a:lstStyle/>
          <a:p>
            <a:pPr marL="0" indent="0">
              <a:buNone/>
            </a:pPr>
            <a:r>
              <a:rPr lang="en-US" sz="1800" dirty="0">
                <a:solidFill>
                  <a:srgbClr val="0000FF"/>
                </a:solidFill>
                <a:latin typeface="Consolas" panose="020B0609020204030204" pitchFamily="49" charset="0"/>
              </a:rPr>
              <a:t>public</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ShibbolethAttributes</a:t>
            </a:r>
            <a:r>
              <a:rPr lang="en-US" sz="1800" dirty="0">
                <a:solidFill>
                  <a:srgbClr val="000000"/>
                </a:solidFill>
                <a:latin typeface="Consolas" panose="020B0609020204030204" pitchFamily="49" charset="0"/>
              </a:rPr>
              <a:t>(Dictionary&lt;</a:t>
            </a:r>
            <a:r>
              <a:rPr lang="en-US" sz="1800" dirty="0">
                <a:solidFill>
                  <a:srgbClr val="0000FF"/>
                </a:solidFill>
                <a:latin typeface="Consolas" panose="020B0609020204030204" pitchFamily="49" charset="0"/>
              </a:rPr>
              <a:t>string</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string</a:t>
            </a:r>
            <a:r>
              <a:rPr lang="en-US" sz="1800" dirty="0">
                <a:solidFill>
                  <a:srgbClr val="000000"/>
                </a:solidFill>
                <a:latin typeface="Consolas" panose="020B0609020204030204" pitchFamily="49" charset="0"/>
              </a:rPr>
              <a:t>&gt; headers)</a:t>
            </a:r>
          </a:p>
          <a:p>
            <a:pPr marL="0" indent="0">
              <a:buNone/>
            </a:pPr>
            <a:r>
              <a:rPr lang="en-US" sz="1800" dirty="0">
                <a:solidFill>
                  <a:srgbClr val="000000"/>
                </a:solidFill>
                <a:latin typeface="Consolas" panose="020B0609020204030204" pitchFamily="49" charset="0"/>
              </a:rPr>
              <a:t>{</a:t>
            </a:r>
          </a:p>
          <a:p>
            <a:pPr marL="0" indent="0">
              <a:buNone/>
            </a:pPr>
            <a:r>
              <a:rPr lang="en-US" sz="1800" dirty="0">
                <a:solidFill>
                  <a:srgbClr val="008000"/>
                </a:solidFill>
                <a:latin typeface="Consolas" panose="020B0609020204030204" pitchFamily="49" charset="0"/>
              </a:rPr>
              <a:t>  // identifiers </a:t>
            </a:r>
            <a:endParaRPr lang="en-US" sz="1800" dirty="0">
              <a:solidFill>
                <a:srgbClr val="000000"/>
              </a:solidFill>
              <a:latin typeface="Consolas" panose="020B0609020204030204" pitchFamily="49" charset="0"/>
            </a:endParaRPr>
          </a:p>
          <a:p>
            <a:pPr marL="0" indent="0">
              <a:buNone/>
            </a:pP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csuid</a:t>
            </a:r>
            <a:r>
              <a:rPr lang="en-US" sz="1800" dirty="0">
                <a:solidFill>
                  <a:srgbClr val="000000"/>
                </a:solidFill>
                <a:latin typeface="Consolas" panose="020B0609020204030204" pitchFamily="49" charset="0"/>
              </a:rPr>
              <a:t> = </a:t>
            </a:r>
            <a:r>
              <a:rPr lang="en-US" sz="1800" dirty="0" err="1">
                <a:solidFill>
                  <a:srgbClr val="000000"/>
                </a:solidFill>
                <a:latin typeface="Consolas" panose="020B0609020204030204" pitchFamily="49" charset="0"/>
              </a:rPr>
              <a:t>GetHeader</a:t>
            </a:r>
            <a:r>
              <a:rPr lang="en-US" sz="1800" dirty="0">
                <a:solidFill>
                  <a:srgbClr val="000000"/>
                </a:solidFill>
                <a:latin typeface="Consolas" panose="020B0609020204030204" pitchFamily="49" charset="0"/>
              </a:rPr>
              <a:t>(</a:t>
            </a:r>
            <a:r>
              <a:rPr lang="en-US" sz="1800" dirty="0">
                <a:solidFill>
                  <a:srgbClr val="A31515"/>
                </a:solidFill>
                <a:latin typeface="Consolas" panose="020B0609020204030204" pitchFamily="49" charset="0"/>
              </a:rPr>
              <a:t>"</a:t>
            </a:r>
            <a:r>
              <a:rPr lang="en-US" sz="1800" dirty="0" err="1">
                <a:solidFill>
                  <a:srgbClr val="A31515"/>
                </a:solidFill>
                <a:latin typeface="Consolas" panose="020B0609020204030204" pitchFamily="49" charset="0"/>
              </a:rPr>
              <a:t>colostateEduPersonCSUID</a:t>
            </a:r>
            <a:r>
              <a:rPr lang="en-US" sz="1800" dirty="0">
                <a:solidFill>
                  <a:srgbClr val="A31515"/>
                </a:solidFill>
                <a:latin typeface="Consolas" panose="020B0609020204030204" pitchFamily="49" charset="0"/>
              </a:rPr>
              <a:t>"</a:t>
            </a:r>
            <a:r>
              <a:rPr lang="en-US" sz="1800" dirty="0">
                <a:solidFill>
                  <a:srgbClr val="000000"/>
                </a:solidFill>
                <a:latin typeface="Consolas" panose="020B0609020204030204" pitchFamily="49" charset="0"/>
              </a:rPr>
              <a:t>, headers);</a:t>
            </a:r>
          </a:p>
          <a:p>
            <a:pPr marL="0" indent="0">
              <a:buNone/>
            </a:pPr>
            <a:r>
              <a:rPr lang="en-US" sz="1800" dirty="0">
                <a:solidFill>
                  <a:srgbClr val="000000"/>
                </a:solidFill>
                <a:latin typeface="Consolas" panose="020B0609020204030204" pitchFamily="49" charset="0"/>
              </a:rPr>
              <a:t>  email = </a:t>
            </a:r>
            <a:r>
              <a:rPr lang="en-US" sz="1800" dirty="0" err="1">
                <a:solidFill>
                  <a:srgbClr val="000000"/>
                </a:solidFill>
                <a:latin typeface="Consolas" panose="020B0609020204030204" pitchFamily="49" charset="0"/>
              </a:rPr>
              <a:t>GetHeader</a:t>
            </a:r>
            <a:r>
              <a:rPr lang="en-US" sz="1800" dirty="0">
                <a:solidFill>
                  <a:srgbClr val="000000"/>
                </a:solidFill>
                <a:latin typeface="Consolas" panose="020B0609020204030204" pitchFamily="49" charset="0"/>
              </a:rPr>
              <a:t>(</a:t>
            </a:r>
            <a:r>
              <a:rPr lang="en-US" sz="1800" dirty="0">
                <a:solidFill>
                  <a:srgbClr val="A31515"/>
                </a:solidFill>
                <a:latin typeface="Consolas" panose="020B0609020204030204" pitchFamily="49" charset="0"/>
              </a:rPr>
              <a:t>"mail"</a:t>
            </a:r>
            <a:r>
              <a:rPr lang="en-US" sz="1800" dirty="0">
                <a:solidFill>
                  <a:srgbClr val="000000"/>
                </a:solidFill>
                <a:latin typeface="Consolas" panose="020B0609020204030204" pitchFamily="49" charset="0"/>
              </a:rPr>
              <a:t>, headers);</a:t>
            </a:r>
          </a:p>
          <a:p>
            <a:pPr marL="0" indent="0">
              <a:buNone/>
            </a:pPr>
            <a:r>
              <a:rPr lang="en-US" sz="1800" dirty="0">
                <a:solidFill>
                  <a:srgbClr val="000000"/>
                </a:solidFill>
                <a:latin typeface="Consolas" panose="020B0609020204030204" pitchFamily="49" charset="0"/>
              </a:rPr>
              <a:t>  […]</a:t>
            </a:r>
          </a:p>
          <a:p>
            <a:pPr marL="0" indent="0">
              <a:buNone/>
            </a:pPr>
            <a:r>
              <a:rPr lang="en-US" sz="1800" dirty="0">
                <a:solidFill>
                  <a:srgbClr val="008000"/>
                </a:solidFill>
                <a:latin typeface="Consolas" panose="020B0609020204030204" pitchFamily="49" charset="0"/>
              </a:rPr>
              <a:t>  // names</a:t>
            </a:r>
            <a:endParaRPr lang="en-US" sz="1800" dirty="0">
              <a:solidFill>
                <a:srgbClr val="000000"/>
              </a:solidFill>
              <a:latin typeface="Consolas" panose="020B0609020204030204" pitchFamily="49" charset="0"/>
            </a:endParaRPr>
          </a:p>
          <a:p>
            <a:pPr marL="0" indent="0">
              <a:buNone/>
            </a:pP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firstName</a:t>
            </a:r>
            <a:r>
              <a:rPr lang="en-US" sz="1800" dirty="0">
                <a:solidFill>
                  <a:srgbClr val="000000"/>
                </a:solidFill>
                <a:latin typeface="Consolas" panose="020B0609020204030204" pitchFamily="49" charset="0"/>
              </a:rPr>
              <a:t> = </a:t>
            </a:r>
            <a:r>
              <a:rPr lang="en-US" sz="1800" dirty="0" err="1">
                <a:solidFill>
                  <a:srgbClr val="000000"/>
                </a:solidFill>
                <a:latin typeface="Consolas" panose="020B0609020204030204" pitchFamily="49" charset="0"/>
              </a:rPr>
              <a:t>GetHeader</a:t>
            </a:r>
            <a:r>
              <a:rPr lang="en-US" sz="1800" dirty="0">
                <a:solidFill>
                  <a:srgbClr val="000000"/>
                </a:solidFill>
                <a:latin typeface="Consolas" panose="020B0609020204030204" pitchFamily="49" charset="0"/>
              </a:rPr>
              <a:t>(</a:t>
            </a:r>
            <a:r>
              <a:rPr lang="en-US" sz="1800" dirty="0">
                <a:solidFill>
                  <a:srgbClr val="A31515"/>
                </a:solidFill>
                <a:latin typeface="Consolas" panose="020B0609020204030204" pitchFamily="49" charset="0"/>
              </a:rPr>
              <a:t>"</a:t>
            </a:r>
            <a:r>
              <a:rPr lang="en-US" sz="1800" dirty="0" err="1">
                <a:solidFill>
                  <a:srgbClr val="A31515"/>
                </a:solidFill>
                <a:latin typeface="Consolas" panose="020B0609020204030204" pitchFamily="49" charset="0"/>
              </a:rPr>
              <a:t>givenName</a:t>
            </a:r>
            <a:r>
              <a:rPr lang="en-US" sz="1800" dirty="0">
                <a:solidFill>
                  <a:srgbClr val="A31515"/>
                </a:solidFill>
                <a:latin typeface="Consolas" panose="020B0609020204030204" pitchFamily="49" charset="0"/>
              </a:rPr>
              <a:t>"</a:t>
            </a:r>
            <a:r>
              <a:rPr lang="en-US" sz="1800" dirty="0">
                <a:solidFill>
                  <a:srgbClr val="000000"/>
                </a:solidFill>
                <a:latin typeface="Consolas" panose="020B0609020204030204" pitchFamily="49" charset="0"/>
              </a:rPr>
              <a:t>, headers);</a:t>
            </a:r>
          </a:p>
          <a:p>
            <a:pPr marL="0" indent="0">
              <a:buNone/>
            </a:pPr>
            <a:r>
              <a:rPr lang="en-US" sz="1800" dirty="0">
                <a:solidFill>
                  <a:srgbClr val="000000"/>
                </a:solidFill>
                <a:latin typeface="Consolas" panose="020B0609020204030204" pitchFamily="49" charset="0"/>
              </a:rPr>
              <a:t>  […]</a:t>
            </a:r>
          </a:p>
          <a:p>
            <a:pPr marL="0" indent="0">
              <a:buNone/>
            </a:pP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 groups</a:t>
            </a:r>
            <a:endParaRPr lang="en-US" sz="1800" dirty="0">
              <a:solidFill>
                <a:srgbClr val="000000"/>
              </a:solidFill>
              <a:latin typeface="Consolas" panose="020B0609020204030204" pitchFamily="49" charset="0"/>
            </a:endParaRPr>
          </a:p>
          <a:p>
            <a:pPr marL="0" indent="0">
              <a:buNone/>
            </a:pPr>
            <a:r>
              <a:rPr lang="en-US" sz="1800" dirty="0">
                <a:solidFill>
                  <a:srgbClr val="000000"/>
                </a:solidFill>
                <a:latin typeface="Consolas" panose="020B0609020204030204" pitchFamily="49" charset="0"/>
              </a:rPr>
              <a:t>  entitlement = </a:t>
            </a:r>
            <a:r>
              <a:rPr lang="en-US" sz="1800" dirty="0" err="1">
                <a:solidFill>
                  <a:srgbClr val="000000"/>
                </a:solidFill>
                <a:latin typeface="Consolas" panose="020B0609020204030204" pitchFamily="49" charset="0"/>
              </a:rPr>
              <a:t>GetHeader</a:t>
            </a:r>
            <a:r>
              <a:rPr lang="en-US" sz="1800" dirty="0">
                <a:solidFill>
                  <a:srgbClr val="000000"/>
                </a:solidFill>
                <a:latin typeface="Consolas" panose="020B0609020204030204" pitchFamily="49" charset="0"/>
              </a:rPr>
              <a:t>(</a:t>
            </a:r>
            <a:r>
              <a:rPr lang="en-US" sz="1800" dirty="0">
                <a:solidFill>
                  <a:srgbClr val="A31515"/>
                </a:solidFill>
                <a:latin typeface="Consolas" panose="020B0609020204030204" pitchFamily="49" charset="0"/>
              </a:rPr>
              <a:t>"</a:t>
            </a:r>
            <a:r>
              <a:rPr lang="en-US" sz="1800" dirty="0" err="1">
                <a:solidFill>
                  <a:srgbClr val="A31515"/>
                </a:solidFill>
                <a:latin typeface="Consolas" panose="020B0609020204030204" pitchFamily="49" charset="0"/>
              </a:rPr>
              <a:t>eduPersonEntitlement</a:t>
            </a:r>
            <a:r>
              <a:rPr lang="en-US" sz="1800" dirty="0">
                <a:solidFill>
                  <a:srgbClr val="A31515"/>
                </a:solidFill>
                <a:latin typeface="Consolas" panose="020B0609020204030204" pitchFamily="49" charset="0"/>
              </a:rPr>
              <a:t>"</a:t>
            </a:r>
            <a:r>
              <a:rPr lang="en-US" sz="1800" dirty="0">
                <a:solidFill>
                  <a:srgbClr val="000000"/>
                </a:solidFill>
                <a:latin typeface="Consolas" panose="020B0609020204030204" pitchFamily="49" charset="0"/>
              </a:rPr>
              <a:t>, headers);</a:t>
            </a:r>
          </a:p>
          <a:p>
            <a:pPr marL="0" indent="0">
              <a:buNone/>
            </a:pPr>
            <a:r>
              <a:rPr lang="en-US" sz="1800" dirty="0">
                <a:solidFill>
                  <a:srgbClr val="000000"/>
                </a:solidFill>
                <a:latin typeface="Consolas" panose="020B0609020204030204" pitchFamily="49" charset="0"/>
              </a:rPr>
              <a:t>}</a:t>
            </a:r>
            <a:endParaRPr lang="en-US" dirty="0"/>
          </a:p>
        </p:txBody>
      </p:sp>
      <p:sp>
        <p:nvSpPr>
          <p:cNvPr id="4" name="Footer Placeholder 3">
            <a:extLst>
              <a:ext uri="{FF2B5EF4-FFF2-40B4-BE49-F238E27FC236}">
                <a16:creationId xmlns:a16="http://schemas.microsoft.com/office/drawing/2014/main" id="{52ECA38E-74A7-447C-B93E-F6EAF40BC3C4}"/>
              </a:ext>
            </a:extLst>
          </p:cNvPr>
          <p:cNvSpPr>
            <a:spLocks noGrp="1"/>
          </p:cNvSpPr>
          <p:nvPr>
            <p:ph type="ftr" sz="quarter" idx="11"/>
          </p:nvPr>
        </p:nvSpPr>
        <p:spPr/>
        <p:txBody>
          <a:bodyPr/>
          <a:lstStyle/>
          <a:p>
            <a:r>
              <a:rPr lang="en-US"/>
              <a:t>Web Application Security</a:t>
            </a:r>
            <a:endParaRPr lang="en-US" dirty="0"/>
          </a:p>
        </p:txBody>
      </p:sp>
      <p:sp>
        <p:nvSpPr>
          <p:cNvPr id="5" name="Rectangle 4">
            <a:extLst>
              <a:ext uri="{FF2B5EF4-FFF2-40B4-BE49-F238E27FC236}">
                <a16:creationId xmlns:a16="http://schemas.microsoft.com/office/drawing/2014/main" id="{970E40E8-3788-45B3-B0F1-6B6280A7AA2B}"/>
              </a:ext>
            </a:extLst>
          </p:cNvPr>
          <p:cNvSpPr/>
          <p:nvPr/>
        </p:nvSpPr>
        <p:spPr>
          <a:xfrm>
            <a:off x="921026" y="5519530"/>
            <a:ext cx="6891131" cy="2716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37742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B49CD-030A-4A2F-87AE-31E28B94C666}"/>
              </a:ext>
            </a:extLst>
          </p:cNvPr>
          <p:cNvSpPr>
            <a:spLocks noGrp="1"/>
          </p:cNvSpPr>
          <p:nvPr>
            <p:ph type="title"/>
          </p:nvPr>
        </p:nvSpPr>
        <p:spPr>
          <a:xfrm>
            <a:off x="0" y="365126"/>
            <a:ext cx="9144000" cy="1325563"/>
          </a:xfrm>
        </p:spPr>
        <p:txBody>
          <a:bodyPr/>
          <a:lstStyle/>
          <a:p>
            <a:pPr algn="ctr"/>
            <a:r>
              <a:rPr lang="en-US" dirty="0"/>
              <a:t>Application Checks Entitlements</a:t>
            </a:r>
          </a:p>
        </p:txBody>
      </p:sp>
      <p:sp>
        <p:nvSpPr>
          <p:cNvPr id="3" name="Content Placeholder 2">
            <a:extLst>
              <a:ext uri="{FF2B5EF4-FFF2-40B4-BE49-F238E27FC236}">
                <a16:creationId xmlns:a16="http://schemas.microsoft.com/office/drawing/2014/main" id="{2904B497-4C61-4E3B-A28E-BB6D96A269B8}"/>
              </a:ext>
            </a:extLst>
          </p:cNvPr>
          <p:cNvSpPr>
            <a:spLocks noGrp="1"/>
          </p:cNvSpPr>
          <p:nvPr>
            <p:ph idx="1"/>
          </p:nvPr>
        </p:nvSpPr>
        <p:spPr>
          <a:ln>
            <a:solidFill>
              <a:schemeClr val="tx1"/>
            </a:solidFill>
          </a:ln>
        </p:spPr>
        <p:txBody>
          <a:bodyPr>
            <a:normAutofit lnSpcReduction="10000"/>
          </a:bodyPr>
          <a:lstStyle/>
          <a:p>
            <a:pPr marL="0" indent="0">
              <a:buNone/>
            </a:pP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 CSU FC admins - validated using Grouper entitlement/eID </a:t>
            </a:r>
            <a:endParaRPr lang="en-US" sz="1800" dirty="0">
              <a:solidFill>
                <a:srgbClr val="000000"/>
              </a:solidFill>
              <a:latin typeface="Consolas" panose="020B0609020204030204" pitchFamily="49" charset="0"/>
            </a:endParaRPr>
          </a:p>
          <a:p>
            <a:pPr marL="0" indent="0">
              <a:buNone/>
            </a:pP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public</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static</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bool</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IsFullAdmin</a:t>
            </a:r>
            <a:r>
              <a:rPr lang="en-US" sz="1800" dirty="0">
                <a:solidFill>
                  <a:srgbClr val="000000"/>
                </a:solidFill>
                <a:latin typeface="Consolas" panose="020B0609020204030204" pitchFamily="49" charset="0"/>
              </a:rPr>
              <a:t>() =&gt; </a:t>
            </a:r>
            <a:r>
              <a:rPr lang="en-US" sz="1800" dirty="0" err="1">
                <a:solidFill>
                  <a:srgbClr val="000000"/>
                </a:solidFill>
                <a:latin typeface="Consolas" panose="020B0609020204030204" pitchFamily="49" charset="0"/>
              </a:rPr>
              <a:t>IsAdminInGrouper</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FullAdminEntitlement</a:t>
            </a:r>
            <a:r>
              <a:rPr lang="en-US" sz="1800" dirty="0">
                <a:solidFill>
                  <a:srgbClr val="000000"/>
                </a:solidFill>
                <a:latin typeface="Consolas" panose="020B0609020204030204" pitchFamily="49" charset="0"/>
              </a:rPr>
              <a:t>);</a:t>
            </a:r>
          </a:p>
          <a:p>
            <a:pPr marL="0" indent="0">
              <a:buNone/>
            </a:pP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public</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static</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bool</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IsReadOnlyEnameAdmin</a:t>
            </a:r>
            <a:r>
              <a:rPr lang="en-US" sz="1800" dirty="0">
                <a:solidFill>
                  <a:srgbClr val="000000"/>
                </a:solidFill>
                <a:latin typeface="Consolas" panose="020B0609020204030204" pitchFamily="49" charset="0"/>
              </a:rPr>
              <a:t>() =&gt; </a:t>
            </a:r>
            <a:r>
              <a:rPr lang="en-US" sz="1800" dirty="0" err="1">
                <a:solidFill>
                  <a:srgbClr val="000000"/>
                </a:solidFill>
                <a:latin typeface="Consolas" panose="020B0609020204030204" pitchFamily="49" charset="0"/>
              </a:rPr>
              <a:t>IsAdminInGrouper</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ReadOnlyAdminEntitlement</a:t>
            </a:r>
            <a:r>
              <a:rPr lang="en-US" sz="1800" dirty="0">
                <a:solidFill>
                  <a:srgbClr val="000000"/>
                </a:solidFill>
                <a:latin typeface="Consolas" panose="020B0609020204030204" pitchFamily="49" charset="0"/>
              </a:rPr>
              <a:t>);</a:t>
            </a:r>
          </a:p>
          <a:p>
            <a:pPr marL="0" indent="0">
              <a:buNone/>
            </a:pP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public</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static</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bool</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IsPartialEnameAdmin</a:t>
            </a:r>
            <a:r>
              <a:rPr lang="en-US" sz="1800" dirty="0">
                <a:solidFill>
                  <a:srgbClr val="000000"/>
                </a:solidFill>
                <a:latin typeface="Consolas" panose="020B0609020204030204" pitchFamily="49" charset="0"/>
              </a:rPr>
              <a:t>() =&gt; </a:t>
            </a:r>
            <a:r>
              <a:rPr lang="en-US" sz="1800" dirty="0" err="1">
                <a:solidFill>
                  <a:srgbClr val="000000"/>
                </a:solidFill>
                <a:latin typeface="Consolas" panose="020B0609020204030204" pitchFamily="49" charset="0"/>
              </a:rPr>
              <a:t>IsAdminInGrouper</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PartialAdminEntitlement</a:t>
            </a:r>
            <a:r>
              <a:rPr lang="en-US" sz="1800" dirty="0">
                <a:solidFill>
                  <a:srgbClr val="000000"/>
                </a:solidFill>
                <a:latin typeface="Consolas" panose="020B0609020204030204" pitchFamily="49" charset="0"/>
              </a:rPr>
              <a:t>);</a:t>
            </a:r>
          </a:p>
          <a:p>
            <a:pPr marL="0" indent="0">
              <a:buNone/>
            </a:pP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public</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static</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bool</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IsAdminInGrouper</a:t>
            </a:r>
            <a:r>
              <a:rPr lang="en-US" sz="1800" dirty="0">
                <a:solidFill>
                  <a:srgbClr val="000000"/>
                </a:solidFill>
                <a:latin typeface="Consolas" panose="020B0609020204030204" pitchFamily="49" charset="0"/>
              </a:rPr>
              <a:t>(</a:t>
            </a:r>
            <a:r>
              <a:rPr lang="en-US" sz="1800" dirty="0">
                <a:solidFill>
                  <a:srgbClr val="0000FF"/>
                </a:solidFill>
                <a:latin typeface="Consolas" panose="020B0609020204030204" pitchFamily="49" charset="0"/>
              </a:rPr>
              <a:t>string</a:t>
            </a:r>
            <a:r>
              <a:rPr lang="en-US" sz="1800" dirty="0">
                <a:solidFill>
                  <a:srgbClr val="000000"/>
                </a:solidFill>
                <a:latin typeface="Consolas" panose="020B0609020204030204" pitchFamily="49" charset="0"/>
              </a:rPr>
              <a:t> entitlement) =&gt;</a:t>
            </a:r>
            <a:r>
              <a:rPr lang="en-US" sz="1800" dirty="0" err="1">
                <a:solidFill>
                  <a:srgbClr val="000000"/>
                </a:solidFill>
                <a:latin typeface="Consolas" panose="020B0609020204030204" pitchFamily="49" charset="0"/>
              </a:rPr>
              <a:t>GetShibbolethAttributes</a:t>
            </a:r>
            <a:r>
              <a:rPr lang="en-US" sz="1800" dirty="0">
                <a:solidFill>
                  <a:srgbClr val="000000"/>
                </a:solidFill>
                <a:latin typeface="Consolas" panose="020B0609020204030204" pitchFamily="49" charset="0"/>
              </a:rPr>
              <a:t>()?.entitlement != </a:t>
            </a:r>
            <a:r>
              <a:rPr lang="en-US" sz="1800" dirty="0">
                <a:solidFill>
                  <a:srgbClr val="0000FF"/>
                </a:solidFill>
                <a:latin typeface="Consolas" panose="020B0609020204030204" pitchFamily="49" charset="0"/>
              </a:rPr>
              <a:t>null</a:t>
            </a:r>
            <a:r>
              <a:rPr lang="en-US" sz="1800" dirty="0">
                <a:solidFill>
                  <a:srgbClr val="000000"/>
                </a:solidFill>
                <a:latin typeface="Consolas" panose="020B0609020204030204" pitchFamily="49" charset="0"/>
              </a:rPr>
              <a:t> &amp;&amp; </a:t>
            </a:r>
            <a:r>
              <a:rPr lang="en-US" sz="1800" dirty="0" err="1">
                <a:solidFill>
                  <a:srgbClr val="000000"/>
                </a:solidFill>
                <a:latin typeface="Consolas" panose="020B0609020204030204" pitchFamily="49" charset="0"/>
              </a:rPr>
              <a:t>GetShibbolethAttributes</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entitlement.Split</a:t>
            </a:r>
            <a:r>
              <a:rPr lang="en-US" sz="1800" dirty="0">
                <a:solidFill>
                  <a:srgbClr val="000000"/>
                </a:solidFill>
                <a:latin typeface="Consolas" panose="020B0609020204030204" pitchFamily="49" charset="0"/>
              </a:rPr>
              <a:t>(</a:t>
            </a:r>
            <a:r>
              <a:rPr lang="en-US" sz="1800" dirty="0">
                <a:solidFill>
                  <a:srgbClr val="A31515"/>
                </a:solidFill>
                <a:latin typeface="Consolas" panose="020B0609020204030204" pitchFamily="49" charset="0"/>
              </a:rPr>
              <a:t>';'</a:t>
            </a:r>
            <a:r>
              <a:rPr lang="en-US" sz="1800" dirty="0">
                <a:solidFill>
                  <a:srgbClr val="000000"/>
                </a:solidFill>
                <a:latin typeface="Consolas" panose="020B0609020204030204" pitchFamily="49" charset="0"/>
              </a:rPr>
              <a:t>).Contains(entitlement);</a:t>
            </a:r>
          </a:p>
          <a:p>
            <a:pPr marL="0" indent="0">
              <a:buNone/>
            </a:pP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public</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static</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bool</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IsAdminInGrouper</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ShibbolethAttributes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shibbolethAttributes</a:t>
            </a:r>
            <a:r>
              <a:rPr lang="en-US" sz="1800" dirty="0">
                <a:solidFill>
                  <a:srgbClr val="000000"/>
                </a:solidFill>
                <a:latin typeface="Consolas" panose="020B0609020204030204" pitchFamily="49" charset="0"/>
              </a:rPr>
              <a:t>) =&gt;</a:t>
            </a:r>
          </a:p>
          <a:p>
            <a:pPr marL="0" indent="0">
              <a:buNone/>
            </a:pP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shibbolethAttributes</a:t>
            </a:r>
            <a:r>
              <a:rPr lang="en-US" sz="1800" dirty="0">
                <a:solidFill>
                  <a:srgbClr val="000000"/>
                </a:solidFill>
                <a:latin typeface="Consolas" panose="020B0609020204030204" pitchFamily="49" charset="0"/>
              </a:rPr>
              <a:t>?.entitlement ?? Empty).Split(</a:t>
            </a:r>
            <a:r>
              <a:rPr lang="en-US" sz="1800" dirty="0">
                <a:solidFill>
                  <a:srgbClr val="A31515"/>
                </a:solidFill>
                <a:latin typeface="Consolas" panose="020B0609020204030204" pitchFamily="49" charset="0"/>
              </a:rPr>
              <a:t>';'</a:t>
            </a:r>
            <a:r>
              <a:rPr lang="en-US" sz="1800" dirty="0">
                <a:solidFill>
                  <a:srgbClr val="000000"/>
                </a:solidFill>
                <a:latin typeface="Consolas" panose="020B0609020204030204" pitchFamily="49" charset="0"/>
              </a:rPr>
              <a:t>).Intersect(</a:t>
            </a:r>
            <a:r>
              <a:rPr lang="en-US" sz="1800" dirty="0" err="1">
                <a:solidFill>
                  <a:srgbClr val="000000"/>
                </a:solidFill>
                <a:latin typeface="Consolas" panose="020B0609020204030204" pitchFamily="49" charset="0"/>
              </a:rPr>
              <a:t>AdminEntitlements</a:t>
            </a:r>
            <a:r>
              <a:rPr lang="en-US" sz="1800" dirty="0">
                <a:solidFill>
                  <a:srgbClr val="000000"/>
                </a:solidFill>
                <a:latin typeface="Consolas" panose="020B0609020204030204" pitchFamily="49" charset="0"/>
              </a:rPr>
              <a:t>).Any();</a:t>
            </a:r>
            <a:endParaRPr lang="en-US" dirty="0"/>
          </a:p>
        </p:txBody>
      </p:sp>
      <p:sp>
        <p:nvSpPr>
          <p:cNvPr id="4" name="Footer Placeholder 3">
            <a:extLst>
              <a:ext uri="{FF2B5EF4-FFF2-40B4-BE49-F238E27FC236}">
                <a16:creationId xmlns:a16="http://schemas.microsoft.com/office/drawing/2014/main" id="{AE4BF95D-C60A-4D16-8A0A-EE28ED225A35}"/>
              </a:ext>
            </a:extLst>
          </p:cNvPr>
          <p:cNvSpPr>
            <a:spLocks noGrp="1"/>
          </p:cNvSpPr>
          <p:nvPr>
            <p:ph type="ftr" sz="quarter" idx="11"/>
          </p:nvPr>
        </p:nvSpPr>
        <p:spPr/>
        <p:txBody>
          <a:bodyPr/>
          <a:lstStyle/>
          <a:p>
            <a:r>
              <a:rPr lang="en-US"/>
              <a:t>Web Application Security</a:t>
            </a:r>
            <a:endParaRPr lang="en-US" dirty="0"/>
          </a:p>
        </p:txBody>
      </p:sp>
    </p:spTree>
    <p:extLst>
      <p:ext uri="{BB962C8B-B14F-4D97-AF65-F5344CB8AC3E}">
        <p14:creationId xmlns:p14="http://schemas.microsoft.com/office/powerpoint/2010/main" val="12454654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8182C-AE10-4CB3-9B8F-FE6892F4E481}"/>
              </a:ext>
            </a:extLst>
          </p:cNvPr>
          <p:cNvSpPr>
            <a:spLocks noGrp="1"/>
          </p:cNvSpPr>
          <p:nvPr>
            <p:ph type="title"/>
          </p:nvPr>
        </p:nvSpPr>
        <p:spPr/>
        <p:txBody>
          <a:bodyPr/>
          <a:lstStyle/>
          <a:p>
            <a:pPr algn="ctr"/>
            <a:r>
              <a:rPr lang="en-US" dirty="0"/>
              <a:t>Protected Pages Check Roles</a:t>
            </a:r>
          </a:p>
        </p:txBody>
      </p:sp>
      <p:sp>
        <p:nvSpPr>
          <p:cNvPr id="3" name="Content Placeholder 2">
            <a:extLst>
              <a:ext uri="{FF2B5EF4-FFF2-40B4-BE49-F238E27FC236}">
                <a16:creationId xmlns:a16="http://schemas.microsoft.com/office/drawing/2014/main" id="{E7A832E4-2EB7-4A7E-BDCB-C954261ACBF6}"/>
              </a:ext>
            </a:extLst>
          </p:cNvPr>
          <p:cNvSpPr>
            <a:spLocks noGrp="1"/>
          </p:cNvSpPr>
          <p:nvPr>
            <p:ph idx="1"/>
          </p:nvPr>
        </p:nvSpPr>
        <p:spPr/>
        <p:txBody>
          <a:bodyPr>
            <a:normAutofit lnSpcReduction="10000"/>
          </a:bodyPr>
          <a:lstStyle/>
          <a:p>
            <a:pPr marL="0" indent="0">
              <a:buNone/>
            </a:pPr>
            <a:r>
              <a:rPr lang="en-US" sz="1600" dirty="0">
                <a:solidFill>
                  <a:srgbClr val="0000FF"/>
                </a:solidFill>
                <a:latin typeface="Consolas" panose="020B0609020204030204" pitchFamily="49" charset="0"/>
              </a:rPr>
              <a:t>protected</a:t>
            </a:r>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void</a:t>
            </a: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Page_Load</a:t>
            </a:r>
            <a:r>
              <a:rPr lang="en-US" sz="1600" dirty="0">
                <a:solidFill>
                  <a:srgbClr val="000000"/>
                </a:solidFill>
                <a:latin typeface="Consolas" panose="020B0609020204030204" pitchFamily="49" charset="0"/>
              </a:rPr>
              <a:t>(</a:t>
            </a:r>
            <a:r>
              <a:rPr lang="en-US" sz="1600" dirty="0">
                <a:solidFill>
                  <a:srgbClr val="0000FF"/>
                </a:solidFill>
                <a:latin typeface="Consolas" panose="020B0609020204030204" pitchFamily="49" charset="0"/>
              </a:rPr>
              <a:t>object</a:t>
            </a:r>
            <a:r>
              <a:rPr lang="en-US" sz="1600" dirty="0">
                <a:solidFill>
                  <a:srgbClr val="000000"/>
                </a:solidFill>
                <a:latin typeface="Consolas" panose="020B0609020204030204" pitchFamily="49" charset="0"/>
              </a:rPr>
              <a:t> sender, </a:t>
            </a:r>
            <a:r>
              <a:rPr lang="en-US" sz="1600" dirty="0" err="1">
                <a:solidFill>
                  <a:srgbClr val="000000"/>
                </a:solidFill>
                <a:latin typeface="Consolas" panose="020B0609020204030204" pitchFamily="49" charset="0"/>
              </a:rPr>
              <a:t>EventArgs</a:t>
            </a:r>
            <a:r>
              <a:rPr lang="en-US" sz="1600" dirty="0">
                <a:solidFill>
                  <a:srgbClr val="000000"/>
                </a:solidFill>
                <a:latin typeface="Consolas" panose="020B0609020204030204" pitchFamily="49" charset="0"/>
              </a:rPr>
              <a:t> e)</a:t>
            </a:r>
          </a:p>
          <a:p>
            <a:pPr marL="0" indent="0">
              <a:buNone/>
            </a:pPr>
            <a:r>
              <a:rPr lang="en-US" sz="1600" dirty="0">
                <a:solidFill>
                  <a:srgbClr val="000000"/>
                </a:solidFill>
                <a:latin typeface="Consolas" panose="020B0609020204030204" pitchFamily="49" charset="0"/>
              </a:rPr>
              <a:t>{</a:t>
            </a:r>
          </a:p>
          <a:p>
            <a:pPr marL="0" indent="0">
              <a:buNone/>
            </a:pPr>
            <a:r>
              <a:rPr lang="en-US" sz="1600" dirty="0">
                <a:solidFill>
                  <a:srgbClr val="000000"/>
                </a:solidFill>
                <a:latin typeface="Consolas" panose="020B0609020204030204" pitchFamily="49" charset="0"/>
              </a:rPr>
              <a:t>[…]</a:t>
            </a:r>
          </a:p>
          <a:p>
            <a:pPr marL="0" indent="0">
              <a:buNone/>
            </a:pP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RequireAnyAdmin</a:t>
            </a:r>
            <a:r>
              <a:rPr lang="en-US" sz="1600" dirty="0">
                <a:solidFill>
                  <a:srgbClr val="000000"/>
                </a:solidFill>
                <a:latin typeface="Consolas" panose="020B0609020204030204" pitchFamily="49" charset="0"/>
              </a:rPr>
              <a:t>();</a:t>
            </a:r>
          </a:p>
          <a:p>
            <a:pPr marL="0" indent="0">
              <a:buNone/>
            </a:pPr>
            <a:r>
              <a:rPr lang="en-US" sz="1600" dirty="0">
                <a:solidFill>
                  <a:srgbClr val="000000"/>
                </a:solidFill>
                <a:latin typeface="Consolas" panose="020B0609020204030204" pitchFamily="49" charset="0"/>
              </a:rPr>
              <a:t>[…]</a:t>
            </a:r>
          </a:p>
          <a:p>
            <a:pPr marL="0" indent="0">
              <a:buNone/>
            </a:pPr>
            <a:r>
              <a:rPr lang="en-US" sz="1600" dirty="0">
                <a:solidFill>
                  <a:srgbClr val="000000"/>
                </a:solidFill>
                <a:latin typeface="Consolas" panose="020B0609020204030204" pitchFamily="49" charset="0"/>
              </a:rPr>
              <a:t>}</a:t>
            </a:r>
          </a:p>
          <a:p>
            <a:pPr marL="0" indent="0">
              <a:buNone/>
            </a:pPr>
            <a:endParaRPr lang="en-US" sz="1600" dirty="0">
              <a:solidFill>
                <a:srgbClr val="000000"/>
              </a:solidFill>
              <a:latin typeface="Consolas" panose="020B0609020204030204" pitchFamily="49" charset="0"/>
            </a:endParaRPr>
          </a:p>
          <a:p>
            <a:pPr marL="0" indent="0">
              <a:buNone/>
            </a:pPr>
            <a:r>
              <a:rPr lang="en-US" sz="1600" dirty="0">
                <a:solidFill>
                  <a:srgbClr val="0000FF"/>
                </a:solidFill>
                <a:latin typeface="Consolas" panose="020B0609020204030204" pitchFamily="49" charset="0"/>
              </a:rPr>
              <a:t>protected</a:t>
            </a:r>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void</a:t>
            </a: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RequireAnyAdmin</a:t>
            </a:r>
            <a:r>
              <a:rPr lang="en-US" sz="1600" dirty="0">
                <a:solidFill>
                  <a:srgbClr val="000000"/>
                </a:solidFill>
                <a:latin typeface="Consolas" panose="020B0609020204030204" pitchFamily="49" charset="0"/>
              </a:rPr>
              <a:t>()</a:t>
            </a:r>
          </a:p>
          <a:p>
            <a:pPr marL="0" indent="0">
              <a:buNone/>
            </a:pPr>
            <a:r>
              <a:rPr lang="en-US" sz="1600" dirty="0">
                <a:solidFill>
                  <a:srgbClr val="000000"/>
                </a:solidFill>
                <a:latin typeface="Consolas" panose="020B0609020204030204" pitchFamily="49" charset="0"/>
              </a:rPr>
              <a:t>{</a:t>
            </a:r>
          </a:p>
          <a:p>
            <a:pPr marL="0" indent="0">
              <a:buNone/>
            </a:pP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CheckSession</a:t>
            </a:r>
            <a:r>
              <a:rPr lang="en-US" sz="1600" dirty="0">
                <a:solidFill>
                  <a:srgbClr val="000000"/>
                </a:solidFill>
                <a:latin typeface="Consolas" panose="020B0609020204030204" pitchFamily="49" charset="0"/>
              </a:rPr>
              <a:t>(); // assure the user has authenticated</a:t>
            </a:r>
          </a:p>
          <a:p>
            <a:pPr marL="0" indent="0">
              <a:buNone/>
            </a:pPr>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if</a:t>
            </a: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IsAnyAdmin</a:t>
            </a:r>
            <a:r>
              <a:rPr lang="en-US" sz="1600" dirty="0">
                <a:solidFill>
                  <a:srgbClr val="000000"/>
                </a:solidFill>
                <a:latin typeface="Consolas" panose="020B0609020204030204" pitchFamily="49" charset="0"/>
              </a:rPr>
              <a:t>(</a:t>
            </a:r>
            <a:r>
              <a:rPr lang="en-US" sz="1600" dirty="0" err="1">
                <a:solidFill>
                  <a:srgbClr val="000000"/>
                </a:solidFill>
                <a:latin typeface="Consolas" panose="020B0609020204030204" pitchFamily="49" charset="0"/>
              </a:rPr>
              <a:t>CsuSystemDb</a:t>
            </a:r>
            <a:r>
              <a:rPr lang="en-US" sz="1600" dirty="0">
                <a:solidFill>
                  <a:srgbClr val="000000"/>
                </a:solidFill>
                <a:latin typeface="Consolas" panose="020B0609020204030204" pitchFamily="49" charset="0"/>
              </a:rPr>
              <a:t>))</a:t>
            </a:r>
          </a:p>
          <a:p>
            <a:pPr marL="0" indent="0">
              <a:buNone/>
            </a:pP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Response.Redirect</a:t>
            </a:r>
            <a:r>
              <a:rPr lang="en-US" sz="1600" dirty="0">
                <a:solidFill>
                  <a:srgbClr val="000000"/>
                </a:solidFill>
                <a:latin typeface="Consolas" panose="020B0609020204030204" pitchFamily="49" charset="0"/>
              </a:rPr>
              <a:t>(</a:t>
            </a:r>
            <a:r>
              <a:rPr lang="en-US" sz="1600" dirty="0">
                <a:solidFill>
                  <a:srgbClr val="A31515"/>
                </a:solidFill>
                <a:latin typeface="Consolas" panose="020B0609020204030204" pitchFamily="49" charset="0"/>
              </a:rPr>
              <a:t>"~/</a:t>
            </a:r>
            <a:r>
              <a:rPr lang="en-US" sz="1600" dirty="0" err="1">
                <a:solidFill>
                  <a:srgbClr val="A31515"/>
                </a:solidFill>
                <a:latin typeface="Consolas" panose="020B0609020204030204" pitchFamily="49" charset="0"/>
              </a:rPr>
              <a:t>error.aspx?message</a:t>
            </a:r>
            <a:r>
              <a:rPr lang="en-US" sz="1600" dirty="0">
                <a:solidFill>
                  <a:srgbClr val="A31515"/>
                </a:solidFill>
                <a:latin typeface="Consolas" panose="020B0609020204030204" pitchFamily="49" charset="0"/>
              </a:rPr>
              <a:t>=unauthorized"</a:t>
            </a:r>
            <a:r>
              <a:rPr lang="en-US" sz="1600" dirty="0">
                <a:solidFill>
                  <a:srgbClr val="000000"/>
                </a:solidFill>
                <a:latin typeface="Consolas" panose="020B0609020204030204" pitchFamily="49" charset="0"/>
              </a:rPr>
              <a:t>);</a:t>
            </a:r>
          </a:p>
          <a:p>
            <a:pPr marL="0" indent="0">
              <a:buNone/>
            </a:pPr>
            <a:r>
              <a:rPr lang="en-US" sz="1600" dirty="0">
                <a:solidFill>
                  <a:srgbClr val="000000"/>
                </a:solidFill>
                <a:latin typeface="Consolas" panose="020B0609020204030204" pitchFamily="49" charset="0"/>
              </a:rPr>
              <a:t>}</a:t>
            </a:r>
            <a:endParaRPr lang="en-US" sz="2400" dirty="0"/>
          </a:p>
        </p:txBody>
      </p:sp>
      <p:sp>
        <p:nvSpPr>
          <p:cNvPr id="4" name="Footer Placeholder 3">
            <a:extLst>
              <a:ext uri="{FF2B5EF4-FFF2-40B4-BE49-F238E27FC236}">
                <a16:creationId xmlns:a16="http://schemas.microsoft.com/office/drawing/2014/main" id="{5E984A5F-7493-40A9-AFDC-90DFA9B0D685}"/>
              </a:ext>
            </a:extLst>
          </p:cNvPr>
          <p:cNvSpPr>
            <a:spLocks noGrp="1"/>
          </p:cNvSpPr>
          <p:nvPr>
            <p:ph type="ftr" sz="quarter" idx="11"/>
          </p:nvPr>
        </p:nvSpPr>
        <p:spPr/>
        <p:txBody>
          <a:bodyPr/>
          <a:lstStyle/>
          <a:p>
            <a:r>
              <a:rPr lang="en-US"/>
              <a:t>Web Application Security</a:t>
            </a:r>
            <a:endParaRPr lang="en-US" dirty="0"/>
          </a:p>
        </p:txBody>
      </p:sp>
    </p:spTree>
    <p:extLst>
      <p:ext uri="{BB962C8B-B14F-4D97-AF65-F5344CB8AC3E}">
        <p14:creationId xmlns:p14="http://schemas.microsoft.com/office/powerpoint/2010/main" val="4427982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A6FB1-2DF0-4CFA-8FDB-9CA8D7784BF4}"/>
              </a:ext>
            </a:extLst>
          </p:cNvPr>
          <p:cNvSpPr>
            <a:spLocks noGrp="1"/>
          </p:cNvSpPr>
          <p:nvPr>
            <p:ph type="title"/>
          </p:nvPr>
        </p:nvSpPr>
        <p:spPr/>
        <p:txBody>
          <a:bodyPr/>
          <a:lstStyle/>
          <a:p>
            <a:r>
              <a:rPr lang="en-US" dirty="0"/>
              <a:t>ASP.NET Code Examples</a:t>
            </a:r>
          </a:p>
        </p:txBody>
      </p:sp>
      <p:sp>
        <p:nvSpPr>
          <p:cNvPr id="3" name="Content Placeholder 2">
            <a:extLst>
              <a:ext uri="{FF2B5EF4-FFF2-40B4-BE49-F238E27FC236}">
                <a16:creationId xmlns:a16="http://schemas.microsoft.com/office/drawing/2014/main" id="{A61670A8-92E4-46D9-872C-29029FCA9D69}"/>
              </a:ext>
            </a:extLst>
          </p:cNvPr>
          <p:cNvSpPr>
            <a:spLocks noGrp="1"/>
          </p:cNvSpPr>
          <p:nvPr>
            <p:ph idx="1"/>
          </p:nvPr>
        </p:nvSpPr>
        <p:spPr/>
        <p:txBody>
          <a:bodyPr/>
          <a:lstStyle/>
          <a:p>
            <a:r>
              <a:rPr lang="en-US" dirty="0"/>
              <a:t>Security HTTP response headers: legacy, CSP</a:t>
            </a:r>
          </a:p>
          <a:p>
            <a:r>
              <a:rPr lang="en-US" dirty="0"/>
              <a:t>Prevent unauthorized access to sensitive info</a:t>
            </a:r>
          </a:p>
          <a:p>
            <a:r>
              <a:rPr lang="en-US" dirty="0"/>
              <a:t>Prevent injection: input validation</a:t>
            </a:r>
          </a:p>
          <a:p>
            <a:r>
              <a:rPr lang="en-US" dirty="0"/>
              <a:t>Prevent cross-site scripting: output encoding</a:t>
            </a:r>
          </a:p>
          <a:p>
            <a:r>
              <a:rPr lang="en-US" dirty="0"/>
              <a:t>Prevent cross-site request forgery</a:t>
            </a:r>
          </a:p>
          <a:p>
            <a:r>
              <a:rPr lang="en-US" dirty="0"/>
              <a:t>Protect data in transit: TLS 1.2</a:t>
            </a:r>
          </a:p>
          <a:p>
            <a:endParaRPr lang="en-US" dirty="0"/>
          </a:p>
          <a:p>
            <a:endParaRPr lang="en-US" dirty="0"/>
          </a:p>
          <a:p>
            <a:pPr lvl="1"/>
            <a:endParaRPr lang="en-US" dirty="0"/>
          </a:p>
          <a:p>
            <a:pPr lvl="1"/>
            <a:endParaRPr lang="en-US" dirty="0"/>
          </a:p>
          <a:p>
            <a:endParaRPr lang="en-US" dirty="0"/>
          </a:p>
        </p:txBody>
      </p:sp>
      <p:sp>
        <p:nvSpPr>
          <p:cNvPr id="4" name="Footer Placeholder 3">
            <a:extLst>
              <a:ext uri="{FF2B5EF4-FFF2-40B4-BE49-F238E27FC236}">
                <a16:creationId xmlns:a16="http://schemas.microsoft.com/office/drawing/2014/main" id="{A73FEDC0-8299-4933-9A9A-D593E7A15755}"/>
              </a:ext>
            </a:extLst>
          </p:cNvPr>
          <p:cNvSpPr>
            <a:spLocks noGrp="1"/>
          </p:cNvSpPr>
          <p:nvPr>
            <p:ph type="ftr" sz="quarter" idx="11"/>
          </p:nvPr>
        </p:nvSpPr>
        <p:spPr/>
        <p:txBody>
          <a:bodyPr/>
          <a:lstStyle/>
          <a:p>
            <a:r>
              <a:rPr lang="en-US"/>
              <a:t>Web Application Security</a:t>
            </a:r>
            <a:endParaRPr lang="en-US" dirty="0"/>
          </a:p>
        </p:txBody>
      </p:sp>
      <p:sp>
        <p:nvSpPr>
          <p:cNvPr id="5" name="TextBox 4">
            <a:extLst>
              <a:ext uri="{FF2B5EF4-FFF2-40B4-BE49-F238E27FC236}">
                <a16:creationId xmlns:a16="http://schemas.microsoft.com/office/drawing/2014/main" id="{F698301F-DEFC-4EE2-B16B-195DF5E6A246}"/>
              </a:ext>
            </a:extLst>
          </p:cNvPr>
          <p:cNvSpPr txBox="1"/>
          <p:nvPr/>
        </p:nvSpPr>
        <p:spPr>
          <a:xfrm>
            <a:off x="60846" y="5388569"/>
            <a:ext cx="9159815" cy="923330"/>
          </a:xfrm>
          <a:prstGeom prst="rect">
            <a:avLst/>
          </a:prstGeom>
          <a:noFill/>
        </p:spPr>
        <p:txBody>
          <a:bodyPr wrap="none" rtlCol="0">
            <a:spAutoFit/>
          </a:bodyPr>
          <a:lstStyle/>
          <a:p>
            <a:r>
              <a:rPr lang="en-US" dirty="0"/>
              <a:t>Resources: </a:t>
            </a:r>
          </a:p>
          <a:p>
            <a:pPr marL="285750" indent="-285750">
              <a:buFont typeface="Arial" panose="020B0604020202020204" pitchFamily="34" charset="0"/>
              <a:buChar char="•"/>
            </a:pPr>
            <a:r>
              <a:rPr lang="en-US" dirty="0"/>
              <a:t>Cheat sheets for many coding languages: </a:t>
            </a:r>
            <a:r>
              <a:rPr lang="en-US" dirty="0">
                <a:hlinkClick r:id="rId3"/>
              </a:rPr>
              <a:t>https://cheatsheetseries.owasp.org/Glossary.html</a:t>
            </a:r>
            <a:r>
              <a:rPr lang="en-US" dirty="0"/>
              <a:t> </a:t>
            </a:r>
            <a:r>
              <a:rPr lang="en-US" b="1" dirty="0"/>
              <a:t> </a:t>
            </a:r>
            <a:endParaRPr lang="en-US" dirty="0"/>
          </a:p>
          <a:p>
            <a:pPr marL="285750" indent="-285750">
              <a:buFont typeface="Arial" panose="020B0604020202020204" pitchFamily="34" charset="0"/>
              <a:buChar char="•"/>
            </a:pPr>
            <a:r>
              <a:rPr lang="en-US" dirty="0">
                <a:hlinkClick r:id="rId4"/>
              </a:rPr>
              <a:t>https://cheatsheetseries.owasp.org/cheatsheets/DotNet_Security_Cheat_Sheet.html</a:t>
            </a:r>
            <a:endParaRPr lang="en-US" dirty="0"/>
          </a:p>
        </p:txBody>
      </p:sp>
    </p:spTree>
    <p:extLst>
      <p:ext uri="{BB962C8B-B14F-4D97-AF65-F5344CB8AC3E}">
        <p14:creationId xmlns:p14="http://schemas.microsoft.com/office/powerpoint/2010/main" val="14519789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B93D7-1994-4113-8F7C-0D916339134D}"/>
              </a:ext>
            </a:extLst>
          </p:cNvPr>
          <p:cNvSpPr>
            <a:spLocks noGrp="1"/>
          </p:cNvSpPr>
          <p:nvPr>
            <p:ph type="title"/>
          </p:nvPr>
        </p:nvSpPr>
        <p:spPr>
          <a:xfrm>
            <a:off x="628650" y="415636"/>
            <a:ext cx="7886700" cy="969818"/>
          </a:xfrm>
        </p:spPr>
        <p:txBody>
          <a:bodyPr>
            <a:normAutofit fontScale="90000"/>
          </a:bodyPr>
          <a:lstStyle/>
          <a:p>
            <a:r>
              <a:rPr lang="en-US" dirty="0"/>
              <a:t>ASP.NET: </a:t>
            </a:r>
            <a:r>
              <a:rPr lang="en-US" dirty="0" err="1"/>
              <a:t>Web.config</a:t>
            </a:r>
            <a:br>
              <a:rPr lang="en-US" dirty="0"/>
            </a:br>
            <a:r>
              <a:rPr lang="en-US" sz="3100" dirty="0"/>
              <a:t>Security HTTP Response Headers</a:t>
            </a:r>
            <a:endParaRPr lang="en-US" dirty="0"/>
          </a:p>
        </p:txBody>
      </p:sp>
      <p:sp>
        <p:nvSpPr>
          <p:cNvPr id="3" name="Content Placeholder 2">
            <a:extLst>
              <a:ext uri="{FF2B5EF4-FFF2-40B4-BE49-F238E27FC236}">
                <a16:creationId xmlns:a16="http://schemas.microsoft.com/office/drawing/2014/main" id="{A28FD35D-C431-4024-AB85-75A32705EAF3}"/>
              </a:ext>
            </a:extLst>
          </p:cNvPr>
          <p:cNvSpPr>
            <a:spLocks noGrp="1"/>
          </p:cNvSpPr>
          <p:nvPr>
            <p:ph idx="1"/>
          </p:nvPr>
        </p:nvSpPr>
        <p:spPr>
          <a:xfrm>
            <a:off x="0" y="1627207"/>
            <a:ext cx="9143999" cy="3167427"/>
          </a:xfrm>
          <a:ln>
            <a:solidFill>
              <a:schemeClr val="tx1"/>
            </a:solidFill>
          </a:ln>
        </p:spPr>
        <p:txBody>
          <a:bodyPr>
            <a:normAutofit/>
          </a:bodyPr>
          <a:lstStyle/>
          <a:p>
            <a:pPr marL="0" indent="0">
              <a:lnSpc>
                <a:spcPct val="120000"/>
              </a:lnSpc>
              <a:spcBef>
                <a:spcPts val="0"/>
              </a:spcBef>
              <a:buNone/>
            </a:pPr>
            <a:r>
              <a:rPr lang="en-US" sz="1400" dirty="0">
                <a:solidFill>
                  <a:srgbClr val="0000FF"/>
                </a:solidFill>
                <a:latin typeface="Consolas" panose="020B0609020204030204" pitchFamily="49" charset="0"/>
              </a:rPr>
              <a:t>&lt;</a:t>
            </a:r>
            <a:r>
              <a:rPr lang="en-US" sz="1400" dirty="0" err="1">
                <a:solidFill>
                  <a:srgbClr val="A31515"/>
                </a:solidFill>
                <a:latin typeface="Consolas" panose="020B0609020204030204" pitchFamily="49" charset="0"/>
              </a:rPr>
              <a:t>system.webServer</a:t>
            </a:r>
            <a:r>
              <a:rPr lang="en-US" sz="1400" dirty="0">
                <a:solidFill>
                  <a:srgbClr val="0000FF"/>
                </a:solidFill>
                <a:latin typeface="Consolas" panose="020B0609020204030204" pitchFamily="49" charset="0"/>
              </a:rPr>
              <a:t>&gt;</a:t>
            </a:r>
          </a:p>
          <a:p>
            <a:pPr marL="0" indent="0">
              <a:lnSpc>
                <a:spcPct val="120000"/>
              </a:lnSpc>
              <a:spcBef>
                <a:spcPts val="0"/>
              </a:spcBef>
              <a:buNone/>
            </a:pPr>
            <a:r>
              <a:rPr lang="en-US" sz="1400" dirty="0">
                <a:solidFill>
                  <a:srgbClr val="0000FF"/>
                </a:solidFill>
                <a:latin typeface="Consolas" panose="020B0609020204030204" pitchFamily="49" charset="0"/>
              </a:rPr>
              <a:t>  &lt;</a:t>
            </a:r>
            <a:r>
              <a:rPr lang="en-US" sz="1400" dirty="0" err="1">
                <a:solidFill>
                  <a:srgbClr val="A31515"/>
                </a:solidFill>
                <a:latin typeface="Consolas" panose="020B0609020204030204" pitchFamily="49" charset="0"/>
              </a:rPr>
              <a:t>httpProtocol</a:t>
            </a:r>
            <a:r>
              <a:rPr lang="en-US" sz="1400" dirty="0">
                <a:solidFill>
                  <a:srgbClr val="0000FF"/>
                </a:solidFill>
                <a:latin typeface="Consolas" panose="020B0609020204030204" pitchFamily="49" charset="0"/>
              </a:rPr>
              <a:t>&gt;</a:t>
            </a:r>
            <a:endParaRPr lang="en-US" sz="1400" dirty="0">
              <a:solidFill>
                <a:srgbClr val="000000"/>
              </a:solidFill>
              <a:latin typeface="Consolas" panose="020B0609020204030204" pitchFamily="49" charset="0"/>
            </a:endParaRPr>
          </a:p>
          <a:p>
            <a:pPr marL="0" indent="0">
              <a:lnSpc>
                <a:spcPct val="120000"/>
              </a:lnSpc>
              <a:spcBef>
                <a:spcPts val="0"/>
              </a:spcBef>
              <a:buNone/>
            </a:pPr>
            <a:r>
              <a:rPr lang="en-US" sz="1400" dirty="0">
                <a:solidFill>
                  <a:srgbClr val="0000FF"/>
                </a:solidFill>
                <a:latin typeface="Consolas" panose="020B0609020204030204" pitchFamily="49" charset="0"/>
              </a:rPr>
              <a:t>    &lt;</a:t>
            </a:r>
            <a:r>
              <a:rPr lang="en-US" sz="1400" dirty="0" err="1">
                <a:solidFill>
                  <a:srgbClr val="A31515"/>
                </a:solidFill>
                <a:latin typeface="Consolas" panose="020B0609020204030204" pitchFamily="49" charset="0"/>
              </a:rPr>
              <a:t>customHeaders</a:t>
            </a:r>
            <a:r>
              <a:rPr lang="en-US" sz="1400" dirty="0">
                <a:solidFill>
                  <a:srgbClr val="0000FF"/>
                </a:solidFill>
                <a:latin typeface="Consolas" panose="020B0609020204030204" pitchFamily="49" charset="0"/>
              </a:rPr>
              <a:t>&gt;</a:t>
            </a:r>
          </a:p>
          <a:p>
            <a:pPr marL="0" indent="0">
              <a:lnSpc>
                <a:spcPct val="120000"/>
              </a:lnSpc>
              <a:spcBef>
                <a:spcPts val="0"/>
              </a:spcBef>
              <a:buNone/>
            </a:pPr>
            <a:r>
              <a:rPr lang="en-US" sz="1400" dirty="0">
                <a:solidFill>
                  <a:srgbClr val="0000FF"/>
                </a:solidFill>
                <a:latin typeface="Consolas" panose="020B0609020204030204" pitchFamily="49" charset="0"/>
              </a:rPr>
              <a:t>      &lt;</a:t>
            </a:r>
            <a:r>
              <a:rPr lang="en-US" sz="1400" dirty="0">
                <a:solidFill>
                  <a:srgbClr val="A31515"/>
                </a:solidFill>
                <a:latin typeface="Consolas" panose="020B0609020204030204" pitchFamily="49" charset="0"/>
              </a:rPr>
              <a:t>add</a:t>
            </a:r>
            <a:r>
              <a:rPr lang="en-US" sz="1400" dirty="0">
                <a:solidFill>
                  <a:srgbClr val="0000FF"/>
                </a:solidFill>
                <a:latin typeface="Consolas" panose="020B0609020204030204" pitchFamily="49" charset="0"/>
              </a:rPr>
              <a:t> </a:t>
            </a:r>
            <a:r>
              <a:rPr lang="en-US" sz="1400" dirty="0">
                <a:solidFill>
                  <a:srgbClr val="FF0000"/>
                </a:solidFill>
                <a:latin typeface="Consolas" panose="020B0609020204030204" pitchFamily="49" charset="0"/>
              </a:rPr>
              <a:t>name</a:t>
            </a:r>
            <a:r>
              <a:rPr lang="en-US" sz="1400" dirty="0">
                <a:solidFill>
                  <a:srgbClr val="0000FF"/>
                </a:solidFill>
                <a:latin typeface="Consolas" panose="020B0609020204030204" pitchFamily="49" charset="0"/>
              </a:rPr>
              <a:t>=</a:t>
            </a:r>
            <a:r>
              <a:rPr lang="en-US" sz="1400" dirty="0">
                <a:solidFill>
                  <a:srgbClr val="000000"/>
                </a:solidFill>
                <a:latin typeface="Consolas" panose="020B0609020204030204" pitchFamily="49" charset="0"/>
              </a:rPr>
              <a:t>"</a:t>
            </a:r>
            <a:r>
              <a:rPr lang="en-US" sz="1400" b="1" dirty="0">
                <a:solidFill>
                  <a:srgbClr val="0000FF"/>
                </a:solidFill>
                <a:latin typeface="Consolas" panose="020B0609020204030204" pitchFamily="49" charset="0"/>
              </a:rPr>
              <a:t>X-Content-Type-Options</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 </a:t>
            </a:r>
            <a:r>
              <a:rPr lang="en-US" sz="1400" dirty="0">
                <a:solidFill>
                  <a:srgbClr val="FF0000"/>
                </a:solidFill>
                <a:latin typeface="Consolas" panose="020B0609020204030204" pitchFamily="49" charset="0"/>
              </a:rPr>
              <a:t>value</a:t>
            </a:r>
            <a:r>
              <a:rPr lang="en-US" sz="1400" dirty="0">
                <a:solidFill>
                  <a:srgbClr val="0000FF"/>
                </a:solidFill>
                <a:latin typeface="Consolas" panose="020B0609020204030204" pitchFamily="49" charset="0"/>
              </a:rPr>
              <a:t>=</a:t>
            </a:r>
            <a:r>
              <a:rPr lang="en-US" sz="1400" dirty="0">
                <a:solidFill>
                  <a:srgbClr val="000000"/>
                </a:solidFill>
                <a:latin typeface="Consolas" panose="020B0609020204030204" pitchFamily="49" charset="0"/>
              </a:rPr>
              <a:t>"</a:t>
            </a:r>
            <a:r>
              <a:rPr lang="en-US" sz="1400" dirty="0" err="1">
                <a:solidFill>
                  <a:srgbClr val="0000FF"/>
                </a:solidFill>
                <a:latin typeface="Consolas" panose="020B0609020204030204" pitchFamily="49" charset="0"/>
              </a:rPr>
              <a:t>nosniff</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/&gt;</a:t>
            </a:r>
            <a:endParaRPr lang="en-US" sz="1400" dirty="0">
              <a:solidFill>
                <a:srgbClr val="000000"/>
              </a:solidFill>
              <a:latin typeface="Consolas" panose="020B0609020204030204" pitchFamily="49" charset="0"/>
            </a:endParaRPr>
          </a:p>
          <a:p>
            <a:pPr marL="0" indent="0">
              <a:lnSpc>
                <a:spcPct val="120000"/>
              </a:lnSpc>
              <a:spcBef>
                <a:spcPts val="0"/>
              </a:spcBef>
              <a:buNone/>
            </a:pPr>
            <a:r>
              <a:rPr lang="en-US" sz="1400" dirty="0">
                <a:solidFill>
                  <a:srgbClr val="0000FF"/>
                </a:solidFill>
                <a:latin typeface="Consolas" panose="020B0609020204030204" pitchFamily="49" charset="0"/>
              </a:rPr>
              <a:t>      &lt;</a:t>
            </a:r>
            <a:r>
              <a:rPr lang="en-US" sz="1400" dirty="0">
                <a:solidFill>
                  <a:srgbClr val="A31515"/>
                </a:solidFill>
                <a:latin typeface="Consolas" panose="020B0609020204030204" pitchFamily="49" charset="0"/>
              </a:rPr>
              <a:t>add</a:t>
            </a:r>
            <a:r>
              <a:rPr lang="en-US" sz="1400" dirty="0">
                <a:solidFill>
                  <a:srgbClr val="0000FF"/>
                </a:solidFill>
                <a:latin typeface="Consolas" panose="020B0609020204030204" pitchFamily="49" charset="0"/>
              </a:rPr>
              <a:t> </a:t>
            </a:r>
            <a:r>
              <a:rPr lang="en-US" sz="1400" dirty="0">
                <a:solidFill>
                  <a:srgbClr val="FF0000"/>
                </a:solidFill>
                <a:latin typeface="Consolas" panose="020B0609020204030204" pitchFamily="49" charset="0"/>
              </a:rPr>
              <a:t>name</a:t>
            </a:r>
            <a:r>
              <a:rPr lang="en-US" sz="1400" dirty="0">
                <a:solidFill>
                  <a:srgbClr val="0000FF"/>
                </a:solidFill>
                <a:latin typeface="Consolas" panose="020B0609020204030204" pitchFamily="49" charset="0"/>
              </a:rPr>
              <a:t>=</a:t>
            </a:r>
            <a:r>
              <a:rPr lang="en-US" sz="1400" dirty="0">
                <a:solidFill>
                  <a:srgbClr val="000000"/>
                </a:solidFill>
                <a:latin typeface="Consolas" panose="020B0609020204030204" pitchFamily="49" charset="0"/>
              </a:rPr>
              <a:t>"</a:t>
            </a:r>
            <a:r>
              <a:rPr lang="en-US" sz="1400" b="1" dirty="0">
                <a:solidFill>
                  <a:srgbClr val="0000FF"/>
                </a:solidFill>
                <a:latin typeface="Consolas" panose="020B0609020204030204" pitchFamily="49" charset="0"/>
              </a:rPr>
              <a:t>X-</a:t>
            </a:r>
            <a:r>
              <a:rPr lang="en-US" sz="1400" b="1" dirty="0" err="1">
                <a:solidFill>
                  <a:srgbClr val="0000FF"/>
                </a:solidFill>
                <a:latin typeface="Consolas" panose="020B0609020204030204" pitchFamily="49" charset="0"/>
              </a:rPr>
              <a:t>Xss</a:t>
            </a:r>
            <a:r>
              <a:rPr lang="en-US" sz="1400" b="1" dirty="0">
                <a:solidFill>
                  <a:srgbClr val="0000FF"/>
                </a:solidFill>
                <a:latin typeface="Consolas" panose="020B0609020204030204" pitchFamily="49" charset="0"/>
              </a:rPr>
              <a:t>-Protection</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 </a:t>
            </a:r>
            <a:r>
              <a:rPr lang="en-US" sz="1400" dirty="0">
                <a:solidFill>
                  <a:srgbClr val="FF0000"/>
                </a:solidFill>
                <a:latin typeface="Consolas" panose="020B0609020204030204" pitchFamily="49" charset="0"/>
              </a:rPr>
              <a:t>value</a:t>
            </a:r>
            <a:r>
              <a:rPr lang="en-US" sz="1400" dirty="0">
                <a:solidFill>
                  <a:srgbClr val="0000FF"/>
                </a:solidFill>
                <a:latin typeface="Consolas" panose="020B0609020204030204" pitchFamily="49" charset="0"/>
              </a:rPr>
              <a:t>=</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1; mode=block</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/&gt;</a:t>
            </a:r>
            <a:endParaRPr lang="en-US" sz="1400" dirty="0">
              <a:solidFill>
                <a:srgbClr val="000000"/>
              </a:solidFill>
              <a:latin typeface="Consolas" panose="020B0609020204030204" pitchFamily="49" charset="0"/>
            </a:endParaRPr>
          </a:p>
          <a:p>
            <a:pPr marL="0" indent="0">
              <a:lnSpc>
                <a:spcPct val="120000"/>
              </a:lnSpc>
              <a:spcBef>
                <a:spcPts val="0"/>
              </a:spcBef>
              <a:buNone/>
            </a:pPr>
            <a:r>
              <a:rPr lang="en-US" sz="1400" dirty="0">
                <a:solidFill>
                  <a:srgbClr val="0000FF"/>
                </a:solidFill>
                <a:latin typeface="Consolas" panose="020B0609020204030204" pitchFamily="49" charset="0"/>
              </a:rPr>
              <a:t>      &lt;</a:t>
            </a:r>
            <a:r>
              <a:rPr lang="en-US" sz="1400" dirty="0">
                <a:solidFill>
                  <a:srgbClr val="A31515"/>
                </a:solidFill>
                <a:latin typeface="Consolas" panose="020B0609020204030204" pitchFamily="49" charset="0"/>
              </a:rPr>
              <a:t>add</a:t>
            </a:r>
            <a:r>
              <a:rPr lang="en-US" sz="1400" dirty="0">
                <a:solidFill>
                  <a:srgbClr val="0000FF"/>
                </a:solidFill>
                <a:latin typeface="Consolas" panose="020B0609020204030204" pitchFamily="49" charset="0"/>
              </a:rPr>
              <a:t> </a:t>
            </a:r>
            <a:r>
              <a:rPr lang="en-US" sz="1400" dirty="0">
                <a:solidFill>
                  <a:srgbClr val="FF0000"/>
                </a:solidFill>
                <a:latin typeface="Consolas" panose="020B0609020204030204" pitchFamily="49" charset="0"/>
              </a:rPr>
              <a:t>name</a:t>
            </a:r>
            <a:r>
              <a:rPr lang="en-US" sz="1400" dirty="0">
                <a:solidFill>
                  <a:srgbClr val="0000FF"/>
                </a:solidFill>
                <a:latin typeface="Consolas" panose="020B0609020204030204" pitchFamily="49" charset="0"/>
              </a:rPr>
              <a:t>=</a:t>
            </a:r>
            <a:r>
              <a:rPr lang="en-US" sz="1400" dirty="0">
                <a:solidFill>
                  <a:srgbClr val="000000"/>
                </a:solidFill>
                <a:latin typeface="Consolas" panose="020B0609020204030204" pitchFamily="49" charset="0"/>
              </a:rPr>
              <a:t>"</a:t>
            </a:r>
            <a:r>
              <a:rPr lang="en-US" sz="1400" b="1" dirty="0">
                <a:solidFill>
                  <a:srgbClr val="0000FF"/>
                </a:solidFill>
                <a:latin typeface="Consolas" panose="020B0609020204030204" pitchFamily="49" charset="0"/>
              </a:rPr>
              <a:t>X-Frame-Options</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 </a:t>
            </a:r>
            <a:r>
              <a:rPr lang="en-US" sz="1400" dirty="0">
                <a:solidFill>
                  <a:srgbClr val="FF0000"/>
                </a:solidFill>
                <a:latin typeface="Consolas" panose="020B0609020204030204" pitchFamily="49" charset="0"/>
              </a:rPr>
              <a:t>value</a:t>
            </a:r>
            <a:r>
              <a:rPr lang="en-US" sz="1400" dirty="0">
                <a:solidFill>
                  <a:srgbClr val="0000FF"/>
                </a:solidFill>
                <a:latin typeface="Consolas" panose="020B0609020204030204" pitchFamily="49" charset="0"/>
              </a:rPr>
              <a:t>=</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DENY</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/&gt;</a:t>
            </a:r>
            <a:endParaRPr lang="en-US" sz="1400" dirty="0">
              <a:solidFill>
                <a:srgbClr val="000000"/>
              </a:solidFill>
              <a:latin typeface="Consolas" panose="020B0609020204030204" pitchFamily="49" charset="0"/>
            </a:endParaRPr>
          </a:p>
          <a:p>
            <a:pPr marL="0" indent="0">
              <a:lnSpc>
                <a:spcPct val="120000"/>
              </a:lnSpc>
              <a:spcBef>
                <a:spcPts val="0"/>
              </a:spcBef>
              <a:buNone/>
            </a:pPr>
            <a:r>
              <a:rPr lang="en-US" sz="1400" dirty="0">
                <a:solidFill>
                  <a:srgbClr val="0000FF"/>
                </a:solidFill>
                <a:latin typeface="Consolas" panose="020B0609020204030204" pitchFamily="49" charset="0"/>
              </a:rPr>
              <a:t>      &lt;</a:t>
            </a:r>
            <a:r>
              <a:rPr lang="en-US" sz="1400" dirty="0">
                <a:solidFill>
                  <a:srgbClr val="A31515"/>
                </a:solidFill>
                <a:latin typeface="Consolas" panose="020B0609020204030204" pitchFamily="49" charset="0"/>
              </a:rPr>
              <a:t>add</a:t>
            </a:r>
            <a:r>
              <a:rPr lang="en-US" sz="1400" dirty="0">
                <a:solidFill>
                  <a:srgbClr val="0000FF"/>
                </a:solidFill>
                <a:latin typeface="Consolas" panose="020B0609020204030204" pitchFamily="49" charset="0"/>
              </a:rPr>
              <a:t> </a:t>
            </a:r>
            <a:r>
              <a:rPr lang="en-US" sz="1400" dirty="0">
                <a:solidFill>
                  <a:srgbClr val="FF0000"/>
                </a:solidFill>
                <a:latin typeface="Consolas" panose="020B0609020204030204" pitchFamily="49" charset="0"/>
              </a:rPr>
              <a:t>name</a:t>
            </a:r>
            <a:r>
              <a:rPr lang="en-US" sz="1400" dirty="0">
                <a:solidFill>
                  <a:srgbClr val="0000FF"/>
                </a:solidFill>
                <a:latin typeface="Consolas" panose="020B0609020204030204" pitchFamily="49" charset="0"/>
              </a:rPr>
              <a:t>=</a:t>
            </a:r>
            <a:r>
              <a:rPr lang="en-US" sz="1400" dirty="0">
                <a:solidFill>
                  <a:srgbClr val="000000"/>
                </a:solidFill>
                <a:latin typeface="Consolas" panose="020B0609020204030204" pitchFamily="49" charset="0"/>
              </a:rPr>
              <a:t>"</a:t>
            </a:r>
            <a:r>
              <a:rPr lang="en-US" sz="1400" b="1" dirty="0">
                <a:solidFill>
                  <a:srgbClr val="0000FF"/>
                </a:solidFill>
                <a:latin typeface="Consolas" panose="020B0609020204030204" pitchFamily="49" charset="0"/>
              </a:rPr>
              <a:t>Strict-Transport-Security</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 </a:t>
            </a:r>
            <a:r>
              <a:rPr lang="en-US" sz="1400" dirty="0">
                <a:solidFill>
                  <a:srgbClr val="FF0000"/>
                </a:solidFill>
                <a:latin typeface="Consolas" panose="020B0609020204030204" pitchFamily="49" charset="0"/>
              </a:rPr>
              <a:t>value</a:t>
            </a:r>
            <a:r>
              <a:rPr lang="en-US" sz="1400" dirty="0">
                <a:solidFill>
                  <a:srgbClr val="0000FF"/>
                </a:solidFill>
                <a:latin typeface="Consolas" panose="020B0609020204030204" pitchFamily="49" charset="0"/>
              </a:rPr>
              <a:t>=</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max-age=31536000; </a:t>
            </a:r>
            <a:r>
              <a:rPr lang="en-US" sz="1400" dirty="0" err="1">
                <a:solidFill>
                  <a:srgbClr val="0000FF"/>
                </a:solidFill>
                <a:latin typeface="Consolas" panose="020B0609020204030204" pitchFamily="49" charset="0"/>
              </a:rPr>
              <a:t>includeSubDomains</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/&gt;</a:t>
            </a:r>
            <a:endParaRPr lang="en-US" sz="1400" dirty="0">
              <a:solidFill>
                <a:srgbClr val="000000"/>
              </a:solidFill>
              <a:latin typeface="Consolas" panose="020B0609020204030204" pitchFamily="49" charset="0"/>
            </a:endParaRPr>
          </a:p>
          <a:p>
            <a:pPr marL="0" indent="0">
              <a:lnSpc>
                <a:spcPct val="120000"/>
              </a:lnSpc>
              <a:spcBef>
                <a:spcPts val="0"/>
              </a:spcBef>
              <a:buNone/>
            </a:pPr>
            <a:r>
              <a:rPr lang="en-US" sz="1400" dirty="0">
                <a:solidFill>
                  <a:srgbClr val="0000FF"/>
                </a:solidFill>
                <a:latin typeface="Consolas" panose="020B0609020204030204" pitchFamily="49" charset="0"/>
              </a:rPr>
              <a:t>      &lt;</a:t>
            </a:r>
            <a:r>
              <a:rPr lang="en-US" sz="1400" dirty="0">
                <a:solidFill>
                  <a:srgbClr val="A31515"/>
                </a:solidFill>
                <a:latin typeface="Consolas" panose="020B0609020204030204" pitchFamily="49" charset="0"/>
              </a:rPr>
              <a:t>add</a:t>
            </a:r>
            <a:r>
              <a:rPr lang="en-US" sz="1400" dirty="0">
                <a:solidFill>
                  <a:srgbClr val="0000FF"/>
                </a:solidFill>
                <a:latin typeface="Consolas" panose="020B0609020204030204" pitchFamily="49" charset="0"/>
              </a:rPr>
              <a:t> </a:t>
            </a:r>
            <a:r>
              <a:rPr lang="en-US" sz="1400" dirty="0">
                <a:solidFill>
                  <a:srgbClr val="FF0000"/>
                </a:solidFill>
                <a:latin typeface="Consolas" panose="020B0609020204030204" pitchFamily="49" charset="0"/>
              </a:rPr>
              <a:t>name</a:t>
            </a:r>
            <a:r>
              <a:rPr lang="en-US" sz="1400" dirty="0">
                <a:solidFill>
                  <a:srgbClr val="0000FF"/>
                </a:solidFill>
                <a:latin typeface="Consolas" panose="020B0609020204030204" pitchFamily="49" charset="0"/>
              </a:rPr>
              <a:t>=</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Referrer-Policy</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 </a:t>
            </a:r>
            <a:r>
              <a:rPr lang="en-US" sz="1400" dirty="0">
                <a:solidFill>
                  <a:srgbClr val="FF0000"/>
                </a:solidFill>
                <a:latin typeface="Consolas" panose="020B0609020204030204" pitchFamily="49" charset="0"/>
              </a:rPr>
              <a:t>value</a:t>
            </a:r>
            <a:r>
              <a:rPr lang="en-US" sz="1400" dirty="0">
                <a:solidFill>
                  <a:srgbClr val="0000FF"/>
                </a:solidFill>
                <a:latin typeface="Consolas" panose="020B0609020204030204" pitchFamily="49" charset="0"/>
              </a:rPr>
              <a:t>=</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strict-origin-when-cross-origin</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/&gt;</a:t>
            </a:r>
          </a:p>
          <a:p>
            <a:pPr marL="0" indent="0">
              <a:lnSpc>
                <a:spcPct val="120000"/>
              </a:lnSpc>
              <a:spcBef>
                <a:spcPts val="0"/>
              </a:spcBef>
              <a:buNone/>
            </a:pPr>
            <a:r>
              <a:rPr lang="en-US" sz="1400" dirty="0">
                <a:solidFill>
                  <a:srgbClr val="0000FF"/>
                </a:solidFill>
                <a:latin typeface="Consolas" panose="020B0609020204030204" pitchFamily="49" charset="0"/>
              </a:rPr>
              <a:t>      &lt;</a:t>
            </a:r>
            <a:r>
              <a:rPr lang="en-US" sz="1400" dirty="0">
                <a:solidFill>
                  <a:srgbClr val="A31515"/>
                </a:solidFill>
                <a:latin typeface="Consolas" panose="020B0609020204030204" pitchFamily="49" charset="0"/>
              </a:rPr>
              <a:t>add</a:t>
            </a:r>
            <a:r>
              <a:rPr lang="en-US" sz="1400" dirty="0">
                <a:solidFill>
                  <a:srgbClr val="0000FF"/>
                </a:solidFill>
                <a:latin typeface="Consolas" panose="020B0609020204030204" pitchFamily="49" charset="0"/>
              </a:rPr>
              <a:t> </a:t>
            </a:r>
            <a:r>
              <a:rPr lang="en-US" sz="1400" dirty="0">
                <a:solidFill>
                  <a:srgbClr val="FF0000"/>
                </a:solidFill>
                <a:latin typeface="Consolas" panose="020B0609020204030204" pitchFamily="49" charset="0"/>
              </a:rPr>
              <a:t>name</a:t>
            </a:r>
            <a:r>
              <a:rPr lang="en-US" sz="1400" dirty="0">
                <a:solidFill>
                  <a:srgbClr val="0000FF"/>
                </a:solidFill>
                <a:latin typeface="Consolas" panose="020B0609020204030204" pitchFamily="49" charset="0"/>
              </a:rPr>
              <a:t>=</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X-Permitted-Cross-Domain-Policies</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 </a:t>
            </a:r>
            <a:r>
              <a:rPr lang="en-US" sz="1400" dirty="0">
                <a:solidFill>
                  <a:srgbClr val="FF0000"/>
                </a:solidFill>
                <a:latin typeface="Consolas" panose="020B0609020204030204" pitchFamily="49" charset="0"/>
              </a:rPr>
              <a:t>value</a:t>
            </a:r>
            <a:r>
              <a:rPr lang="en-US" sz="1400" dirty="0">
                <a:solidFill>
                  <a:srgbClr val="0000FF"/>
                </a:solidFill>
                <a:latin typeface="Consolas" panose="020B0609020204030204" pitchFamily="49" charset="0"/>
              </a:rPr>
              <a:t>=</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master-only</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/&gt;</a:t>
            </a:r>
          </a:p>
          <a:p>
            <a:pPr marL="0" indent="0">
              <a:lnSpc>
                <a:spcPct val="120000"/>
              </a:lnSpc>
              <a:spcBef>
                <a:spcPts val="0"/>
              </a:spcBef>
              <a:buNone/>
            </a:pPr>
            <a:r>
              <a:rPr lang="en-US" sz="1400" dirty="0">
                <a:solidFill>
                  <a:srgbClr val="0000FF"/>
                </a:solidFill>
                <a:latin typeface="Consolas" panose="020B0609020204030204" pitchFamily="49" charset="0"/>
              </a:rPr>
              <a:t>    &lt;/</a:t>
            </a:r>
            <a:r>
              <a:rPr lang="en-US" sz="1400" dirty="0" err="1">
                <a:solidFill>
                  <a:srgbClr val="A31515"/>
                </a:solidFill>
                <a:latin typeface="Consolas" panose="020B0609020204030204" pitchFamily="49" charset="0"/>
              </a:rPr>
              <a:t>customHeaders</a:t>
            </a:r>
            <a:r>
              <a:rPr lang="en-US" sz="1400" dirty="0">
                <a:solidFill>
                  <a:srgbClr val="0000FF"/>
                </a:solidFill>
                <a:latin typeface="Consolas" panose="020B0609020204030204" pitchFamily="49" charset="0"/>
              </a:rPr>
              <a:t>&gt;</a:t>
            </a:r>
            <a:endParaRPr lang="en-US" sz="1400" dirty="0">
              <a:solidFill>
                <a:srgbClr val="000000"/>
              </a:solidFill>
              <a:latin typeface="Consolas" panose="020B0609020204030204" pitchFamily="49" charset="0"/>
            </a:endParaRPr>
          </a:p>
          <a:p>
            <a:pPr marL="0" indent="0">
              <a:lnSpc>
                <a:spcPct val="120000"/>
              </a:lnSpc>
              <a:spcBef>
                <a:spcPts val="0"/>
              </a:spcBef>
              <a:buNone/>
            </a:pPr>
            <a:r>
              <a:rPr lang="en-US" sz="1400" dirty="0">
                <a:solidFill>
                  <a:srgbClr val="0000FF"/>
                </a:solidFill>
                <a:latin typeface="Consolas" panose="020B0609020204030204" pitchFamily="49" charset="0"/>
              </a:rPr>
              <a:t>  &lt;/</a:t>
            </a:r>
            <a:r>
              <a:rPr lang="en-US" sz="1400" dirty="0" err="1">
                <a:solidFill>
                  <a:srgbClr val="A31515"/>
                </a:solidFill>
                <a:latin typeface="Consolas" panose="020B0609020204030204" pitchFamily="49" charset="0"/>
              </a:rPr>
              <a:t>httpProtocol</a:t>
            </a:r>
            <a:r>
              <a:rPr lang="en-US" sz="1400" dirty="0">
                <a:solidFill>
                  <a:srgbClr val="0000FF"/>
                </a:solidFill>
                <a:latin typeface="Consolas" panose="020B0609020204030204" pitchFamily="49" charset="0"/>
              </a:rPr>
              <a:t>&gt;</a:t>
            </a:r>
          </a:p>
          <a:p>
            <a:pPr marL="0" indent="0">
              <a:lnSpc>
                <a:spcPct val="120000"/>
              </a:lnSpc>
              <a:spcBef>
                <a:spcPts val="0"/>
              </a:spcBef>
              <a:buNone/>
            </a:pPr>
            <a:r>
              <a:rPr lang="en-US" sz="1400" dirty="0">
                <a:solidFill>
                  <a:srgbClr val="0000FF"/>
                </a:solidFill>
                <a:latin typeface="Consolas" panose="020B0609020204030204" pitchFamily="49" charset="0"/>
              </a:rPr>
              <a:t>&lt;/</a:t>
            </a:r>
            <a:r>
              <a:rPr lang="en-US" sz="1400" dirty="0" err="1">
                <a:solidFill>
                  <a:srgbClr val="A31515"/>
                </a:solidFill>
                <a:latin typeface="Consolas" panose="020B0609020204030204" pitchFamily="49" charset="0"/>
              </a:rPr>
              <a:t>system.webServer</a:t>
            </a:r>
            <a:r>
              <a:rPr lang="en-US" sz="1400" dirty="0">
                <a:solidFill>
                  <a:srgbClr val="0000FF"/>
                </a:solidFill>
                <a:latin typeface="Consolas" panose="020B0609020204030204" pitchFamily="49" charset="0"/>
              </a:rPr>
              <a:t>&gt;</a:t>
            </a:r>
            <a:endParaRPr lang="en-US" dirty="0"/>
          </a:p>
        </p:txBody>
      </p:sp>
      <p:sp>
        <p:nvSpPr>
          <p:cNvPr id="4" name="Footer Placeholder 3">
            <a:extLst>
              <a:ext uri="{FF2B5EF4-FFF2-40B4-BE49-F238E27FC236}">
                <a16:creationId xmlns:a16="http://schemas.microsoft.com/office/drawing/2014/main" id="{A18B0E1B-5BCB-4E49-A1BF-090180043F32}"/>
              </a:ext>
            </a:extLst>
          </p:cNvPr>
          <p:cNvSpPr>
            <a:spLocks noGrp="1"/>
          </p:cNvSpPr>
          <p:nvPr>
            <p:ph type="ftr" sz="quarter" idx="11"/>
          </p:nvPr>
        </p:nvSpPr>
        <p:spPr/>
        <p:txBody>
          <a:bodyPr/>
          <a:lstStyle/>
          <a:p>
            <a:r>
              <a:rPr lang="en-US"/>
              <a:t>Web Application Security</a:t>
            </a:r>
            <a:endParaRPr lang="en-US" dirty="0"/>
          </a:p>
        </p:txBody>
      </p:sp>
      <p:sp>
        <p:nvSpPr>
          <p:cNvPr id="5" name="TextBox 4">
            <a:extLst>
              <a:ext uri="{FF2B5EF4-FFF2-40B4-BE49-F238E27FC236}">
                <a16:creationId xmlns:a16="http://schemas.microsoft.com/office/drawing/2014/main" id="{6926093D-AEA9-419F-8AFB-F64F7FB896E5}"/>
              </a:ext>
            </a:extLst>
          </p:cNvPr>
          <p:cNvSpPr txBox="1"/>
          <p:nvPr/>
        </p:nvSpPr>
        <p:spPr>
          <a:xfrm>
            <a:off x="475201" y="4872481"/>
            <a:ext cx="8358698" cy="1600438"/>
          </a:xfrm>
          <a:prstGeom prst="rect">
            <a:avLst/>
          </a:prstGeom>
          <a:noFill/>
        </p:spPr>
        <p:txBody>
          <a:bodyPr wrap="square" rtlCol="0">
            <a:spAutoFit/>
          </a:bodyPr>
          <a:lstStyle/>
          <a:p>
            <a:r>
              <a:rPr lang="en-US" dirty="0"/>
              <a:t>Resources: </a:t>
            </a:r>
          </a:p>
          <a:p>
            <a:pPr marL="285750" indent="-285750">
              <a:buFont typeface="Arial" panose="020B0604020202020204" pitchFamily="34" charset="0"/>
              <a:buChar char="•"/>
            </a:pPr>
            <a:r>
              <a:rPr lang="en-US" sz="1600" dirty="0">
                <a:hlinkClick r:id="rId3"/>
              </a:rPr>
              <a:t>https://www.acns.colostate.edu/security/#tech-html-headers</a:t>
            </a:r>
            <a:endParaRPr lang="en-US" sz="1600" dirty="0"/>
          </a:p>
          <a:p>
            <a:pPr marL="285750" indent="-285750">
              <a:buFont typeface="Arial" panose="020B0604020202020204" pitchFamily="34" charset="0"/>
              <a:buChar char="•"/>
            </a:pPr>
            <a:r>
              <a:rPr lang="en-US" sz="1600" dirty="0">
                <a:hlinkClick r:id="rId4"/>
              </a:rPr>
              <a:t>CSU Secure Headers Chrome extension</a:t>
            </a:r>
            <a:r>
              <a:rPr lang="en-US" sz="1600" dirty="0"/>
              <a:t> - checks for the 4 CSU-required headers and more</a:t>
            </a:r>
            <a:endParaRPr lang="en-US" sz="1600" dirty="0">
              <a:hlinkClick r:id="rId3"/>
            </a:endParaRPr>
          </a:p>
          <a:p>
            <a:pPr marL="285750" indent="-285750">
              <a:buFont typeface="Arial" panose="020B0604020202020204" pitchFamily="34" charset="0"/>
              <a:buChar char="•"/>
            </a:pPr>
            <a:r>
              <a:rPr lang="en-US" sz="1600" dirty="0">
                <a:hlinkClick r:id="rId3"/>
              </a:rPr>
              <a:t>https://securityheaders.com/</a:t>
            </a:r>
            <a:r>
              <a:rPr lang="en-US" sz="1600" dirty="0"/>
              <a:t> - scan a site, graded A-F, improvement tips: </a:t>
            </a:r>
            <a:r>
              <a:rPr lang="en-US" sz="1600" dirty="0">
                <a:hlinkClick r:id="rId5"/>
              </a:rPr>
              <a:t>Chrome</a:t>
            </a:r>
            <a:r>
              <a:rPr lang="en-US" sz="1600" dirty="0"/>
              <a:t>, </a:t>
            </a:r>
            <a:r>
              <a:rPr lang="en-US" sz="1600" dirty="0">
                <a:hlinkClick r:id="rId6"/>
              </a:rPr>
              <a:t>Firefox</a:t>
            </a:r>
            <a:endParaRPr lang="en-US" sz="1600" dirty="0">
              <a:hlinkClick r:id="rId3"/>
            </a:endParaRPr>
          </a:p>
          <a:p>
            <a:pPr marL="285750" indent="-285750">
              <a:buFont typeface="Arial" panose="020B0604020202020204" pitchFamily="34" charset="0"/>
              <a:buChar char="•"/>
            </a:pPr>
            <a:r>
              <a:rPr lang="en-US" sz="1600" dirty="0">
                <a:hlinkClick r:id="rId3"/>
              </a:rPr>
              <a:t>https://wiki.owasp.org/index.php/OWASP_Secure_Headers_Project</a:t>
            </a:r>
            <a:r>
              <a:rPr lang="en-US" sz="1600" dirty="0"/>
              <a:t> - docs, tools, best practices</a:t>
            </a:r>
            <a:endParaRPr lang="en-US" sz="1600" dirty="0">
              <a:hlinkClick r:id="rId3"/>
            </a:endParaRPr>
          </a:p>
          <a:p>
            <a:pPr marL="285750" indent="-285750">
              <a:buFont typeface="Arial" panose="020B0604020202020204" pitchFamily="34" charset="0"/>
              <a:buChar char="•"/>
            </a:pPr>
            <a:r>
              <a:rPr lang="en-US" sz="1600" dirty="0">
                <a:hlinkClick r:id="rId7"/>
              </a:rPr>
              <a:t>https://developer.mozilla.org/en-US/docs/Web/HTTP/Headers</a:t>
            </a:r>
            <a:r>
              <a:rPr lang="en-US" sz="1600" dirty="0"/>
              <a:t>  </a:t>
            </a:r>
          </a:p>
        </p:txBody>
      </p:sp>
    </p:spTree>
    <p:extLst>
      <p:ext uri="{BB962C8B-B14F-4D97-AF65-F5344CB8AC3E}">
        <p14:creationId xmlns:p14="http://schemas.microsoft.com/office/powerpoint/2010/main" val="3077350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normAutofit/>
          </a:bodyPr>
          <a:lstStyle/>
          <a:p>
            <a:r>
              <a:rPr lang="en-US" altLang="zh-CN" dirty="0"/>
              <a:t>Security Concepts</a:t>
            </a: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372" y="1859758"/>
            <a:ext cx="6219825" cy="3793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TextBox 1"/>
          <p:cNvSpPr txBox="1"/>
          <p:nvPr/>
        </p:nvSpPr>
        <p:spPr>
          <a:xfrm>
            <a:off x="628650" y="6091868"/>
            <a:ext cx="8055731" cy="369332"/>
          </a:xfrm>
          <a:prstGeom prst="rect">
            <a:avLst/>
          </a:prstGeom>
          <a:noFill/>
        </p:spPr>
        <p:txBody>
          <a:bodyPr wrap="none" rtlCol="0">
            <a:spAutoFit/>
          </a:bodyPr>
          <a:lstStyle/>
          <a:p>
            <a:r>
              <a:rPr lang="en-US" dirty="0"/>
              <a:t>Source: </a:t>
            </a:r>
            <a:r>
              <a:rPr lang="en-US" dirty="0">
                <a:hlinkClick r:id="rId4"/>
              </a:rPr>
              <a:t>http://www.cs.ucf.edu/~czou/CAP6135-12/software-security-intro.ppt</a:t>
            </a:r>
            <a:r>
              <a:rPr lang="en-US" dirty="0"/>
              <a:t> p. 10</a:t>
            </a:r>
          </a:p>
        </p:txBody>
      </p:sp>
      <p:sp>
        <p:nvSpPr>
          <p:cNvPr id="5" name="Footer Placeholder 4"/>
          <p:cNvSpPr>
            <a:spLocks noGrp="1"/>
          </p:cNvSpPr>
          <p:nvPr>
            <p:ph type="ftr" sz="quarter" idx="11"/>
          </p:nvPr>
        </p:nvSpPr>
        <p:spPr/>
        <p:txBody>
          <a:bodyPr/>
          <a:lstStyle/>
          <a:p>
            <a:r>
              <a:rPr lang="en-US"/>
              <a:t>Web Application Security</a:t>
            </a:r>
            <a:endParaRPr lang="en-US" dirty="0"/>
          </a:p>
        </p:txBody>
      </p:sp>
    </p:spTree>
    <p:extLst>
      <p:ext uri="{BB962C8B-B14F-4D97-AF65-F5344CB8AC3E}">
        <p14:creationId xmlns:p14="http://schemas.microsoft.com/office/powerpoint/2010/main" val="32681543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B93D7-1994-4113-8F7C-0D916339134D}"/>
              </a:ext>
            </a:extLst>
          </p:cNvPr>
          <p:cNvSpPr>
            <a:spLocks noGrp="1"/>
          </p:cNvSpPr>
          <p:nvPr>
            <p:ph type="title"/>
          </p:nvPr>
        </p:nvSpPr>
        <p:spPr>
          <a:xfrm>
            <a:off x="628650" y="369448"/>
            <a:ext cx="7886700" cy="969818"/>
          </a:xfrm>
        </p:spPr>
        <p:txBody>
          <a:bodyPr>
            <a:normAutofit fontScale="90000"/>
          </a:bodyPr>
          <a:lstStyle/>
          <a:p>
            <a:pPr algn="ctr"/>
            <a:r>
              <a:rPr lang="en-US" dirty="0"/>
              <a:t>ASP.NET: </a:t>
            </a:r>
            <a:r>
              <a:rPr lang="en-US" dirty="0" err="1"/>
              <a:t>Web.config</a:t>
            </a:r>
            <a:r>
              <a:rPr lang="en-US" dirty="0"/>
              <a:t> </a:t>
            </a:r>
            <a:br>
              <a:rPr lang="en-US" dirty="0"/>
            </a:br>
            <a:r>
              <a:rPr lang="en-US" sz="3100" dirty="0"/>
              <a:t>Content Security Policy Header</a:t>
            </a:r>
          </a:p>
        </p:txBody>
      </p:sp>
      <p:sp>
        <p:nvSpPr>
          <p:cNvPr id="3" name="Content Placeholder 2">
            <a:extLst>
              <a:ext uri="{FF2B5EF4-FFF2-40B4-BE49-F238E27FC236}">
                <a16:creationId xmlns:a16="http://schemas.microsoft.com/office/drawing/2014/main" id="{A28FD35D-C431-4024-AB85-75A32705EAF3}"/>
              </a:ext>
            </a:extLst>
          </p:cNvPr>
          <p:cNvSpPr>
            <a:spLocks noGrp="1"/>
          </p:cNvSpPr>
          <p:nvPr>
            <p:ph idx="1"/>
          </p:nvPr>
        </p:nvSpPr>
        <p:spPr>
          <a:xfrm>
            <a:off x="496248" y="1322608"/>
            <a:ext cx="8019102" cy="4936582"/>
          </a:xfrm>
          <a:ln>
            <a:solidFill>
              <a:schemeClr val="tx1"/>
            </a:solidFill>
          </a:ln>
        </p:spPr>
        <p:txBody>
          <a:bodyPr>
            <a:noAutofit/>
          </a:bodyPr>
          <a:lstStyle/>
          <a:p>
            <a:pPr marL="0" indent="0">
              <a:lnSpc>
                <a:spcPct val="100000"/>
              </a:lnSpc>
              <a:spcBef>
                <a:spcPts val="0"/>
              </a:spcBef>
              <a:buNone/>
            </a:pPr>
            <a:r>
              <a:rPr lang="en-US" sz="1300" dirty="0">
                <a:solidFill>
                  <a:srgbClr val="0000FF"/>
                </a:solidFill>
                <a:latin typeface="Consolas" panose="020B0609020204030204" pitchFamily="49" charset="0"/>
              </a:rPr>
              <a:t>  &lt;</a:t>
            </a:r>
            <a:r>
              <a:rPr lang="en-US" sz="1300" dirty="0" err="1">
                <a:solidFill>
                  <a:srgbClr val="A31515"/>
                </a:solidFill>
                <a:latin typeface="Consolas" panose="020B0609020204030204" pitchFamily="49" charset="0"/>
              </a:rPr>
              <a:t>system.webServer</a:t>
            </a:r>
            <a:r>
              <a:rPr lang="en-US" sz="1300" dirty="0">
                <a:solidFill>
                  <a:srgbClr val="0000FF"/>
                </a:solidFill>
                <a:latin typeface="Consolas" panose="020B0609020204030204" pitchFamily="49" charset="0"/>
              </a:rPr>
              <a:t>&gt;</a:t>
            </a:r>
          </a:p>
          <a:p>
            <a:pPr marL="0" indent="0">
              <a:lnSpc>
                <a:spcPct val="100000"/>
              </a:lnSpc>
              <a:spcBef>
                <a:spcPts val="0"/>
              </a:spcBef>
              <a:buNone/>
            </a:pPr>
            <a:r>
              <a:rPr lang="en-US" sz="1300" dirty="0">
                <a:solidFill>
                  <a:srgbClr val="0000FF"/>
                </a:solidFill>
                <a:latin typeface="Consolas" panose="020B0609020204030204" pitchFamily="49" charset="0"/>
              </a:rPr>
              <a:t>    &lt;</a:t>
            </a:r>
            <a:r>
              <a:rPr lang="en-US" sz="1300" dirty="0" err="1">
                <a:solidFill>
                  <a:srgbClr val="A31515"/>
                </a:solidFill>
                <a:latin typeface="Consolas" panose="020B0609020204030204" pitchFamily="49" charset="0"/>
              </a:rPr>
              <a:t>httpProtocol</a:t>
            </a:r>
            <a:r>
              <a:rPr lang="en-US" sz="1300" dirty="0">
                <a:solidFill>
                  <a:srgbClr val="0000FF"/>
                </a:solidFill>
                <a:latin typeface="Consolas" panose="020B0609020204030204" pitchFamily="49" charset="0"/>
              </a:rPr>
              <a:t>&gt;</a:t>
            </a:r>
            <a:endParaRPr lang="en-US" sz="1300" dirty="0">
              <a:solidFill>
                <a:srgbClr val="000000"/>
              </a:solidFill>
              <a:latin typeface="Consolas" panose="020B0609020204030204" pitchFamily="49" charset="0"/>
            </a:endParaRPr>
          </a:p>
          <a:p>
            <a:pPr marL="0" indent="0">
              <a:lnSpc>
                <a:spcPct val="100000"/>
              </a:lnSpc>
              <a:spcBef>
                <a:spcPts val="0"/>
              </a:spcBef>
              <a:buNone/>
            </a:pPr>
            <a:r>
              <a:rPr lang="en-US" sz="1300" dirty="0">
                <a:solidFill>
                  <a:srgbClr val="0000FF"/>
                </a:solidFill>
                <a:latin typeface="Consolas" panose="020B0609020204030204" pitchFamily="49" charset="0"/>
              </a:rPr>
              <a:t>      &lt;</a:t>
            </a:r>
            <a:r>
              <a:rPr lang="en-US" sz="1300" dirty="0" err="1">
                <a:solidFill>
                  <a:srgbClr val="A31515"/>
                </a:solidFill>
                <a:latin typeface="Consolas" panose="020B0609020204030204" pitchFamily="49" charset="0"/>
              </a:rPr>
              <a:t>customHeaders</a:t>
            </a:r>
            <a:r>
              <a:rPr lang="en-US" sz="1300" dirty="0">
                <a:solidFill>
                  <a:srgbClr val="0000FF"/>
                </a:solidFill>
                <a:latin typeface="Consolas" panose="020B0609020204030204" pitchFamily="49" charset="0"/>
              </a:rPr>
              <a:t>&gt;</a:t>
            </a:r>
            <a:endParaRPr lang="en-US" sz="1300" dirty="0">
              <a:solidFill>
                <a:srgbClr val="000000"/>
              </a:solidFill>
              <a:latin typeface="Consolas" panose="020B0609020204030204" pitchFamily="49" charset="0"/>
            </a:endParaRPr>
          </a:p>
          <a:p>
            <a:pPr marL="0" indent="0">
              <a:lnSpc>
                <a:spcPct val="100000"/>
              </a:lnSpc>
              <a:spcBef>
                <a:spcPts val="0"/>
              </a:spcBef>
              <a:buNone/>
            </a:pPr>
            <a:r>
              <a:rPr lang="en-US" sz="1300" dirty="0">
                <a:solidFill>
                  <a:srgbClr val="0000FF"/>
                </a:solidFill>
                <a:latin typeface="Consolas" panose="020B0609020204030204" pitchFamily="49" charset="0"/>
              </a:rPr>
              <a:t>        &lt;</a:t>
            </a:r>
            <a:r>
              <a:rPr lang="en-US" sz="1300" dirty="0">
                <a:solidFill>
                  <a:srgbClr val="A31515"/>
                </a:solidFill>
                <a:latin typeface="Consolas" panose="020B0609020204030204" pitchFamily="49" charset="0"/>
              </a:rPr>
              <a:t>add</a:t>
            </a:r>
            <a:r>
              <a:rPr lang="en-US" sz="1300" dirty="0">
                <a:solidFill>
                  <a:srgbClr val="0000FF"/>
                </a:solidFill>
                <a:latin typeface="Consolas" panose="020B0609020204030204" pitchFamily="49" charset="0"/>
              </a:rPr>
              <a:t> </a:t>
            </a:r>
            <a:r>
              <a:rPr lang="en-US" sz="1300" dirty="0">
                <a:solidFill>
                  <a:srgbClr val="FF0000"/>
                </a:solidFill>
                <a:latin typeface="Consolas" panose="020B0609020204030204" pitchFamily="49" charset="0"/>
              </a:rPr>
              <a:t>name</a:t>
            </a:r>
            <a:r>
              <a:rPr lang="en-US" sz="1300" dirty="0">
                <a:solidFill>
                  <a:srgbClr val="0000FF"/>
                </a:solidFill>
                <a:latin typeface="Consolas" panose="020B0609020204030204" pitchFamily="49" charset="0"/>
              </a:rPr>
              <a:t>=</a:t>
            </a:r>
            <a:r>
              <a:rPr lang="en-US" sz="1300" dirty="0">
                <a:solidFill>
                  <a:srgbClr val="000000"/>
                </a:solidFill>
                <a:latin typeface="Consolas" panose="020B0609020204030204" pitchFamily="49" charset="0"/>
              </a:rPr>
              <a:t>"</a:t>
            </a:r>
            <a:r>
              <a:rPr lang="en-US" sz="1300" dirty="0">
                <a:solidFill>
                  <a:srgbClr val="0000FF"/>
                </a:solidFill>
                <a:latin typeface="Consolas" panose="020B0609020204030204" pitchFamily="49" charset="0"/>
              </a:rPr>
              <a:t>Content-Security-Policy</a:t>
            </a:r>
            <a:r>
              <a:rPr lang="en-US" sz="1300" dirty="0">
                <a:solidFill>
                  <a:srgbClr val="000000"/>
                </a:solidFill>
                <a:latin typeface="Consolas" panose="020B0609020204030204" pitchFamily="49" charset="0"/>
              </a:rPr>
              <a:t>"</a:t>
            </a:r>
            <a:r>
              <a:rPr lang="en-US" sz="1300" dirty="0">
                <a:solidFill>
                  <a:srgbClr val="0000FF"/>
                </a:solidFill>
                <a:latin typeface="Consolas" panose="020B0609020204030204" pitchFamily="49" charset="0"/>
              </a:rPr>
              <a:t> </a:t>
            </a:r>
            <a:r>
              <a:rPr lang="en-US" sz="1300" dirty="0">
                <a:solidFill>
                  <a:srgbClr val="FF0000"/>
                </a:solidFill>
                <a:latin typeface="Consolas" panose="020B0609020204030204" pitchFamily="49" charset="0"/>
              </a:rPr>
              <a:t>value</a:t>
            </a:r>
            <a:r>
              <a:rPr lang="en-US" sz="1300" dirty="0">
                <a:solidFill>
                  <a:srgbClr val="0000FF"/>
                </a:solidFill>
                <a:latin typeface="Consolas" panose="020B0609020204030204" pitchFamily="49" charset="0"/>
              </a:rPr>
              <a:t>=</a:t>
            </a:r>
            <a:r>
              <a:rPr lang="en-US" sz="1300" dirty="0">
                <a:solidFill>
                  <a:srgbClr val="000000"/>
                </a:solidFill>
                <a:latin typeface="Consolas" panose="020B0609020204030204" pitchFamily="49" charset="0"/>
              </a:rPr>
              <a:t>"</a:t>
            </a:r>
            <a:r>
              <a:rPr lang="en-US" sz="1300" dirty="0">
                <a:solidFill>
                  <a:srgbClr val="0000FF"/>
                </a:solidFill>
                <a:latin typeface="Consolas" panose="020B0609020204030204" pitchFamily="49" charset="0"/>
              </a:rPr>
              <a:t>              </a:t>
            </a:r>
            <a:endParaRPr lang="en-US" sz="1300" dirty="0">
              <a:solidFill>
                <a:srgbClr val="000000"/>
              </a:solidFill>
              <a:latin typeface="Consolas" panose="020B0609020204030204" pitchFamily="49" charset="0"/>
            </a:endParaRPr>
          </a:p>
          <a:p>
            <a:pPr marL="0" indent="0">
              <a:lnSpc>
                <a:spcPct val="100000"/>
              </a:lnSpc>
              <a:spcBef>
                <a:spcPts val="0"/>
              </a:spcBef>
              <a:buNone/>
            </a:pPr>
            <a:r>
              <a:rPr lang="en-US" sz="1300" b="1" dirty="0">
                <a:solidFill>
                  <a:srgbClr val="0000FF"/>
                </a:solidFill>
                <a:latin typeface="Consolas" panose="020B0609020204030204" pitchFamily="49" charset="0"/>
              </a:rPr>
              <a:t>default-</a:t>
            </a:r>
            <a:r>
              <a:rPr lang="en-US" sz="1300" b="1" dirty="0" err="1">
                <a:solidFill>
                  <a:srgbClr val="0000FF"/>
                </a:solidFill>
                <a:latin typeface="Consolas" panose="020B0609020204030204" pitchFamily="49" charset="0"/>
              </a:rPr>
              <a:t>src</a:t>
            </a:r>
            <a:r>
              <a:rPr lang="en-US" sz="1300" dirty="0">
                <a:solidFill>
                  <a:srgbClr val="0000FF"/>
                </a:solidFill>
                <a:latin typeface="Consolas" panose="020B0609020204030204" pitchFamily="49" charset="0"/>
              </a:rPr>
              <a:t> 'self';</a:t>
            </a:r>
          </a:p>
          <a:p>
            <a:pPr marL="0" indent="0">
              <a:lnSpc>
                <a:spcPct val="100000"/>
              </a:lnSpc>
              <a:spcBef>
                <a:spcPts val="0"/>
              </a:spcBef>
              <a:buNone/>
            </a:pPr>
            <a:r>
              <a:rPr lang="en-US" sz="1300" b="1" dirty="0">
                <a:solidFill>
                  <a:srgbClr val="0000FF"/>
                </a:solidFill>
                <a:latin typeface="Consolas" panose="020B0609020204030204" pitchFamily="49" charset="0"/>
              </a:rPr>
              <a:t>child-</a:t>
            </a:r>
            <a:r>
              <a:rPr lang="en-US" sz="1300" b="1" dirty="0" err="1">
                <a:solidFill>
                  <a:srgbClr val="0000FF"/>
                </a:solidFill>
                <a:latin typeface="Consolas" panose="020B0609020204030204" pitchFamily="49" charset="0"/>
              </a:rPr>
              <a:t>src</a:t>
            </a:r>
            <a:r>
              <a:rPr lang="en-US" sz="1300" dirty="0">
                <a:solidFill>
                  <a:srgbClr val="0000FF"/>
                </a:solidFill>
                <a:latin typeface="Consolas" panose="020B0609020204030204" pitchFamily="49" charset="0"/>
              </a:rPr>
              <a:t> 'self' https://www.google.com *.duosecurity.com;</a:t>
            </a:r>
          </a:p>
          <a:p>
            <a:pPr marL="0" indent="0">
              <a:lnSpc>
                <a:spcPct val="100000"/>
              </a:lnSpc>
              <a:spcBef>
                <a:spcPts val="0"/>
              </a:spcBef>
              <a:buNone/>
            </a:pPr>
            <a:r>
              <a:rPr lang="en-US" sz="1300" b="1" dirty="0">
                <a:solidFill>
                  <a:srgbClr val="0000FF"/>
                </a:solidFill>
                <a:latin typeface="Consolas" panose="020B0609020204030204" pitchFamily="49" charset="0"/>
              </a:rPr>
              <a:t>connect-</a:t>
            </a:r>
            <a:r>
              <a:rPr lang="en-US" sz="1300" b="1" dirty="0" err="1">
                <a:solidFill>
                  <a:srgbClr val="0000FF"/>
                </a:solidFill>
                <a:latin typeface="Consolas" panose="020B0609020204030204" pitchFamily="49" charset="0"/>
              </a:rPr>
              <a:t>src</a:t>
            </a:r>
            <a:r>
              <a:rPr lang="en-US" sz="1300" dirty="0">
                <a:solidFill>
                  <a:srgbClr val="0000FF"/>
                </a:solidFill>
                <a:latin typeface="Consolas" panose="020B0609020204030204" pitchFamily="49" charset="0"/>
              </a:rPr>
              <a:t> 'self' https://www.google-analytics.com;</a:t>
            </a:r>
          </a:p>
          <a:p>
            <a:pPr marL="0" indent="0">
              <a:lnSpc>
                <a:spcPct val="100000"/>
              </a:lnSpc>
              <a:spcBef>
                <a:spcPts val="0"/>
              </a:spcBef>
              <a:buNone/>
            </a:pPr>
            <a:r>
              <a:rPr lang="en-US" sz="1300" b="1" dirty="0">
                <a:solidFill>
                  <a:srgbClr val="0000FF"/>
                </a:solidFill>
                <a:latin typeface="Consolas" panose="020B0609020204030204" pitchFamily="49" charset="0"/>
              </a:rPr>
              <a:t>form-action</a:t>
            </a:r>
            <a:r>
              <a:rPr lang="en-US" sz="1300" dirty="0">
                <a:solidFill>
                  <a:srgbClr val="0000FF"/>
                </a:solidFill>
                <a:latin typeface="Consolas" panose="020B0609020204030204" pitchFamily="49" charset="0"/>
              </a:rPr>
              <a:t> 'self';</a:t>
            </a:r>
          </a:p>
          <a:p>
            <a:pPr marL="0" indent="0">
              <a:lnSpc>
                <a:spcPct val="100000"/>
              </a:lnSpc>
              <a:spcBef>
                <a:spcPts val="0"/>
              </a:spcBef>
              <a:buNone/>
            </a:pPr>
            <a:r>
              <a:rPr lang="fr-FR" sz="1300" b="1" dirty="0">
                <a:solidFill>
                  <a:srgbClr val="0000FF"/>
                </a:solidFill>
                <a:latin typeface="Consolas" panose="020B0609020204030204" pitchFamily="49" charset="0"/>
              </a:rPr>
              <a:t>font-src</a:t>
            </a:r>
            <a:r>
              <a:rPr lang="fr-FR" sz="1300" dirty="0">
                <a:solidFill>
                  <a:srgbClr val="0000FF"/>
                </a:solidFill>
                <a:latin typeface="Consolas" panose="020B0609020204030204" pitchFamily="49" charset="0"/>
              </a:rPr>
              <a:t> 'self' https://maxcdn.bootstrapcdn.com https://static.colostate.edu </a:t>
            </a:r>
          </a:p>
          <a:p>
            <a:pPr marL="0" indent="0">
              <a:lnSpc>
                <a:spcPct val="100000"/>
              </a:lnSpc>
              <a:spcBef>
                <a:spcPts val="0"/>
              </a:spcBef>
              <a:buNone/>
            </a:pPr>
            <a:r>
              <a:rPr lang="fr-FR" sz="1300" dirty="0">
                <a:solidFill>
                  <a:srgbClr val="0000FF"/>
                </a:solidFill>
                <a:latin typeface="Consolas" panose="020B0609020204030204" pitchFamily="49" charset="0"/>
              </a:rPr>
              <a:t> https://fonts.gstatic.com https://cdnjs.cloudflare.com;</a:t>
            </a:r>
          </a:p>
          <a:p>
            <a:pPr marL="0" indent="0">
              <a:lnSpc>
                <a:spcPct val="100000"/>
              </a:lnSpc>
              <a:spcBef>
                <a:spcPts val="0"/>
              </a:spcBef>
              <a:buNone/>
            </a:pPr>
            <a:r>
              <a:rPr lang="en-US" sz="1300" b="1" dirty="0">
                <a:solidFill>
                  <a:srgbClr val="0000FF"/>
                </a:solidFill>
                <a:latin typeface="Consolas" panose="020B0609020204030204" pitchFamily="49" charset="0"/>
              </a:rPr>
              <a:t>frame-ancestors</a:t>
            </a:r>
            <a:r>
              <a:rPr lang="en-US" sz="1300" dirty="0">
                <a:solidFill>
                  <a:srgbClr val="0000FF"/>
                </a:solidFill>
                <a:latin typeface="Consolas" panose="020B0609020204030204" pitchFamily="49" charset="0"/>
              </a:rPr>
              <a:t> 'none';</a:t>
            </a:r>
          </a:p>
          <a:p>
            <a:pPr marL="0" indent="0">
              <a:lnSpc>
                <a:spcPct val="100000"/>
              </a:lnSpc>
              <a:spcBef>
                <a:spcPts val="0"/>
              </a:spcBef>
              <a:buNone/>
            </a:pPr>
            <a:r>
              <a:rPr lang="en-US" sz="1300" b="1" dirty="0" err="1">
                <a:solidFill>
                  <a:srgbClr val="0000FF"/>
                </a:solidFill>
                <a:latin typeface="Consolas" panose="020B0609020204030204" pitchFamily="49" charset="0"/>
              </a:rPr>
              <a:t>img-src</a:t>
            </a:r>
            <a:r>
              <a:rPr lang="en-US" sz="1300" dirty="0">
                <a:solidFill>
                  <a:srgbClr val="0000FF"/>
                </a:solidFill>
                <a:latin typeface="Consolas" panose="020B0609020204030204" pitchFamily="49" charset="0"/>
              </a:rPr>
              <a:t> 'self' data: *.duosecurity.com https://www.gstatic.com https://www.google.com </a:t>
            </a:r>
          </a:p>
          <a:p>
            <a:pPr marL="0" indent="0">
              <a:lnSpc>
                <a:spcPct val="100000"/>
              </a:lnSpc>
              <a:spcBef>
                <a:spcPts val="0"/>
              </a:spcBef>
              <a:buNone/>
            </a:pPr>
            <a:r>
              <a:rPr lang="en-US" sz="1300" dirty="0">
                <a:solidFill>
                  <a:srgbClr val="0000FF"/>
                </a:solidFill>
                <a:latin typeface="Consolas" panose="020B0609020204030204" pitchFamily="49" charset="0"/>
              </a:rPr>
              <a:t> https://www.google-analytics.com https://www.googletagmanager.com </a:t>
            </a:r>
          </a:p>
          <a:p>
            <a:pPr marL="0" indent="0">
              <a:lnSpc>
                <a:spcPct val="100000"/>
              </a:lnSpc>
              <a:spcBef>
                <a:spcPts val="0"/>
              </a:spcBef>
              <a:buNone/>
            </a:pPr>
            <a:r>
              <a:rPr lang="en-US" sz="1300" dirty="0">
                <a:solidFill>
                  <a:srgbClr val="0000FF"/>
                </a:solidFill>
                <a:latin typeface="Consolas" panose="020B0609020204030204" pitchFamily="49" charset="0"/>
              </a:rPr>
              <a:t> https://cdn.datatables.net https://static.colostate.edu https://tracking.monsido.com;</a:t>
            </a:r>
          </a:p>
          <a:p>
            <a:pPr marL="0" indent="0">
              <a:lnSpc>
                <a:spcPct val="100000"/>
              </a:lnSpc>
              <a:spcBef>
                <a:spcPts val="0"/>
              </a:spcBef>
              <a:buNone/>
            </a:pPr>
            <a:r>
              <a:rPr lang="en-US" sz="1300" b="1" dirty="0">
                <a:solidFill>
                  <a:srgbClr val="0000FF"/>
                </a:solidFill>
                <a:latin typeface="Consolas" panose="020B0609020204030204" pitchFamily="49" charset="0"/>
              </a:rPr>
              <a:t>script-</a:t>
            </a:r>
            <a:r>
              <a:rPr lang="en-US" sz="1300" b="1" dirty="0" err="1">
                <a:solidFill>
                  <a:srgbClr val="0000FF"/>
                </a:solidFill>
                <a:latin typeface="Consolas" panose="020B0609020204030204" pitchFamily="49" charset="0"/>
              </a:rPr>
              <a:t>src</a:t>
            </a:r>
            <a:r>
              <a:rPr lang="en-US" sz="1300" dirty="0">
                <a:solidFill>
                  <a:srgbClr val="0000FF"/>
                </a:solidFill>
                <a:latin typeface="Consolas" panose="020B0609020204030204" pitchFamily="49" charset="0"/>
              </a:rPr>
              <a:t> 'self' 'unsafe-inline' 'unsafe-eval' *.duosecurity.com https://www.google-</a:t>
            </a:r>
          </a:p>
          <a:p>
            <a:pPr marL="0" indent="0">
              <a:lnSpc>
                <a:spcPct val="100000"/>
              </a:lnSpc>
              <a:spcBef>
                <a:spcPts val="0"/>
              </a:spcBef>
              <a:buNone/>
            </a:pPr>
            <a:r>
              <a:rPr lang="en-US" sz="1300" dirty="0">
                <a:solidFill>
                  <a:srgbClr val="0000FF"/>
                </a:solidFill>
                <a:latin typeface="Consolas" panose="020B0609020204030204" pitchFamily="49" charset="0"/>
              </a:rPr>
              <a:t> analytics.com https://www.googletagmanager.com https://www.google.com </a:t>
            </a:r>
          </a:p>
          <a:p>
            <a:pPr marL="0" indent="0">
              <a:lnSpc>
                <a:spcPct val="100000"/>
              </a:lnSpc>
              <a:spcBef>
                <a:spcPts val="0"/>
              </a:spcBef>
              <a:buNone/>
            </a:pPr>
            <a:r>
              <a:rPr lang="en-US" sz="1300" dirty="0">
                <a:solidFill>
                  <a:srgbClr val="0000FF"/>
                </a:solidFill>
                <a:latin typeface="Consolas" panose="020B0609020204030204" pitchFamily="49" charset="0"/>
              </a:rPr>
              <a:t> https://www.gstatic.com https://cdn.datatables.net https://cdn.monsido.com;</a:t>
            </a:r>
          </a:p>
          <a:p>
            <a:pPr marL="0" indent="0">
              <a:lnSpc>
                <a:spcPct val="100000"/>
              </a:lnSpc>
              <a:spcBef>
                <a:spcPts val="0"/>
              </a:spcBef>
              <a:buNone/>
            </a:pPr>
            <a:r>
              <a:rPr lang="en-US" sz="1300" b="1" dirty="0">
                <a:solidFill>
                  <a:srgbClr val="0000FF"/>
                </a:solidFill>
                <a:latin typeface="Consolas" panose="020B0609020204030204" pitchFamily="49" charset="0"/>
              </a:rPr>
              <a:t>style-</a:t>
            </a:r>
            <a:r>
              <a:rPr lang="en-US" sz="1300" b="1" dirty="0" err="1">
                <a:solidFill>
                  <a:srgbClr val="0000FF"/>
                </a:solidFill>
                <a:latin typeface="Consolas" panose="020B0609020204030204" pitchFamily="49" charset="0"/>
              </a:rPr>
              <a:t>src</a:t>
            </a:r>
            <a:r>
              <a:rPr lang="en-US" sz="1300" dirty="0">
                <a:solidFill>
                  <a:srgbClr val="0000FF"/>
                </a:solidFill>
                <a:latin typeface="Consolas" panose="020B0609020204030204" pitchFamily="49" charset="0"/>
              </a:rPr>
              <a:t> 'self' 'unsafe-inline' *.duosecurity.com https://maxcdn.bootstrapcdn.com </a:t>
            </a:r>
          </a:p>
          <a:p>
            <a:pPr marL="0" indent="0">
              <a:lnSpc>
                <a:spcPct val="100000"/>
              </a:lnSpc>
              <a:spcBef>
                <a:spcPts val="0"/>
              </a:spcBef>
              <a:buNone/>
            </a:pPr>
            <a:r>
              <a:rPr lang="en-US" sz="1300" dirty="0">
                <a:solidFill>
                  <a:srgbClr val="0000FF"/>
                </a:solidFill>
                <a:latin typeface="Consolas" panose="020B0609020204030204" pitchFamily="49" charset="0"/>
              </a:rPr>
              <a:t> https://cdn.datatables.net https://fonts.googleapis.com https://static.colostate.edu </a:t>
            </a:r>
          </a:p>
          <a:p>
            <a:pPr marL="0" indent="0">
              <a:lnSpc>
                <a:spcPct val="100000"/>
              </a:lnSpc>
              <a:spcBef>
                <a:spcPts val="0"/>
              </a:spcBef>
              <a:buNone/>
            </a:pPr>
            <a:r>
              <a:rPr lang="en-US" sz="1300" dirty="0">
                <a:solidFill>
                  <a:srgbClr val="0000FF"/>
                </a:solidFill>
                <a:latin typeface="Consolas" panose="020B0609020204030204" pitchFamily="49" charset="0"/>
                <a:hlinkClick r:id="rId3">
                  <a:extLst>
                    <a:ext uri="{A12FA001-AC4F-418D-AE19-62706E023703}">
                      <ahyp:hlinkClr xmlns:ahyp="http://schemas.microsoft.com/office/drawing/2018/hyperlinkcolor" val="tx"/>
                    </a:ext>
                  </a:extLst>
                </a:hlinkClick>
              </a:rPr>
              <a:t> https://cdnjs.cloudflare.com</a:t>
            </a:r>
            <a:r>
              <a:rPr lang="en-US" sz="1300" dirty="0">
                <a:solidFill>
                  <a:srgbClr val="0000FF"/>
                </a:solidFill>
                <a:latin typeface="Consolas" panose="020B0609020204030204" pitchFamily="49" charset="0"/>
              </a:rPr>
              <a:t>;</a:t>
            </a:r>
          </a:p>
          <a:p>
            <a:pPr marL="0" indent="0">
              <a:lnSpc>
                <a:spcPct val="100000"/>
              </a:lnSpc>
              <a:spcBef>
                <a:spcPts val="0"/>
              </a:spcBef>
              <a:buNone/>
            </a:pPr>
            <a:r>
              <a:rPr lang="en-US" sz="1300" dirty="0">
                <a:solidFill>
                  <a:srgbClr val="0000FF"/>
                </a:solidFill>
                <a:latin typeface="Consolas" panose="020B0609020204030204" pitchFamily="49" charset="0"/>
              </a:rPr>
              <a:t>             </a:t>
            </a:r>
            <a:r>
              <a:rPr lang="en-US" sz="1300" dirty="0">
                <a:solidFill>
                  <a:srgbClr val="000000"/>
                </a:solidFill>
                <a:latin typeface="Consolas" panose="020B0609020204030204" pitchFamily="49" charset="0"/>
              </a:rPr>
              <a:t>"</a:t>
            </a:r>
            <a:r>
              <a:rPr lang="en-US" sz="1300" dirty="0">
                <a:solidFill>
                  <a:srgbClr val="0000FF"/>
                </a:solidFill>
                <a:latin typeface="Consolas" panose="020B0609020204030204" pitchFamily="49" charset="0"/>
              </a:rPr>
              <a:t>/&gt;</a:t>
            </a:r>
            <a:endParaRPr lang="en-US" sz="1300" dirty="0">
              <a:solidFill>
                <a:srgbClr val="000000"/>
              </a:solidFill>
              <a:latin typeface="Consolas" panose="020B0609020204030204" pitchFamily="49" charset="0"/>
            </a:endParaRPr>
          </a:p>
          <a:p>
            <a:pPr marL="0" indent="0">
              <a:lnSpc>
                <a:spcPct val="100000"/>
              </a:lnSpc>
              <a:spcBef>
                <a:spcPts val="0"/>
              </a:spcBef>
              <a:buNone/>
            </a:pPr>
            <a:r>
              <a:rPr lang="en-US" sz="1300" dirty="0">
                <a:solidFill>
                  <a:srgbClr val="0000FF"/>
                </a:solidFill>
                <a:latin typeface="Consolas" panose="020B0609020204030204" pitchFamily="49" charset="0"/>
              </a:rPr>
              <a:t>      &lt;/</a:t>
            </a:r>
            <a:r>
              <a:rPr lang="en-US" sz="1300" dirty="0" err="1">
                <a:solidFill>
                  <a:srgbClr val="A31515"/>
                </a:solidFill>
                <a:latin typeface="Consolas" panose="020B0609020204030204" pitchFamily="49" charset="0"/>
              </a:rPr>
              <a:t>customHeaders</a:t>
            </a:r>
            <a:r>
              <a:rPr lang="en-US" sz="1300" dirty="0">
                <a:solidFill>
                  <a:srgbClr val="0000FF"/>
                </a:solidFill>
                <a:latin typeface="Consolas" panose="020B0609020204030204" pitchFamily="49" charset="0"/>
              </a:rPr>
              <a:t>&gt;</a:t>
            </a:r>
            <a:endParaRPr lang="en-US" sz="1300" dirty="0">
              <a:solidFill>
                <a:srgbClr val="000000"/>
              </a:solidFill>
              <a:latin typeface="Consolas" panose="020B0609020204030204" pitchFamily="49" charset="0"/>
            </a:endParaRPr>
          </a:p>
          <a:p>
            <a:pPr marL="0" indent="0">
              <a:lnSpc>
                <a:spcPct val="100000"/>
              </a:lnSpc>
              <a:spcBef>
                <a:spcPts val="0"/>
              </a:spcBef>
              <a:buNone/>
            </a:pPr>
            <a:r>
              <a:rPr lang="en-US" sz="1300" dirty="0">
                <a:solidFill>
                  <a:srgbClr val="0000FF"/>
                </a:solidFill>
                <a:latin typeface="Consolas" panose="020B0609020204030204" pitchFamily="49" charset="0"/>
              </a:rPr>
              <a:t>    &lt;/</a:t>
            </a:r>
            <a:r>
              <a:rPr lang="en-US" sz="1300" dirty="0" err="1">
                <a:solidFill>
                  <a:srgbClr val="A31515"/>
                </a:solidFill>
                <a:latin typeface="Consolas" panose="020B0609020204030204" pitchFamily="49" charset="0"/>
              </a:rPr>
              <a:t>httpProtocol</a:t>
            </a:r>
            <a:r>
              <a:rPr lang="en-US" sz="1300" dirty="0">
                <a:solidFill>
                  <a:srgbClr val="0000FF"/>
                </a:solidFill>
                <a:latin typeface="Consolas" panose="020B0609020204030204" pitchFamily="49" charset="0"/>
              </a:rPr>
              <a:t>&gt;</a:t>
            </a:r>
          </a:p>
          <a:p>
            <a:pPr marL="0" indent="0">
              <a:lnSpc>
                <a:spcPct val="100000"/>
              </a:lnSpc>
              <a:spcBef>
                <a:spcPts val="0"/>
              </a:spcBef>
              <a:buNone/>
            </a:pPr>
            <a:r>
              <a:rPr lang="en-US" sz="1300" dirty="0">
                <a:solidFill>
                  <a:srgbClr val="0000FF"/>
                </a:solidFill>
                <a:latin typeface="Consolas" panose="020B0609020204030204" pitchFamily="49" charset="0"/>
              </a:rPr>
              <a:t>&lt;/</a:t>
            </a:r>
            <a:r>
              <a:rPr lang="en-US" sz="1300" dirty="0" err="1">
                <a:solidFill>
                  <a:srgbClr val="A31515"/>
                </a:solidFill>
                <a:latin typeface="Consolas" panose="020B0609020204030204" pitchFamily="49" charset="0"/>
              </a:rPr>
              <a:t>system.webServer</a:t>
            </a:r>
            <a:r>
              <a:rPr lang="en-US" sz="1300" dirty="0">
                <a:solidFill>
                  <a:srgbClr val="0000FF"/>
                </a:solidFill>
                <a:latin typeface="Consolas" panose="020B0609020204030204" pitchFamily="49" charset="0"/>
              </a:rPr>
              <a:t>&gt;</a:t>
            </a:r>
            <a:endParaRPr lang="en-US" sz="1300" dirty="0"/>
          </a:p>
        </p:txBody>
      </p:sp>
      <p:sp>
        <p:nvSpPr>
          <p:cNvPr id="4" name="Footer Placeholder 3">
            <a:extLst>
              <a:ext uri="{FF2B5EF4-FFF2-40B4-BE49-F238E27FC236}">
                <a16:creationId xmlns:a16="http://schemas.microsoft.com/office/drawing/2014/main" id="{A18B0E1B-5BCB-4E49-A1BF-090180043F32}"/>
              </a:ext>
            </a:extLst>
          </p:cNvPr>
          <p:cNvSpPr>
            <a:spLocks noGrp="1"/>
          </p:cNvSpPr>
          <p:nvPr>
            <p:ph type="ftr" sz="quarter" idx="11"/>
          </p:nvPr>
        </p:nvSpPr>
        <p:spPr/>
        <p:txBody>
          <a:bodyPr/>
          <a:lstStyle/>
          <a:p>
            <a:r>
              <a:rPr lang="en-US"/>
              <a:t>Web Application Security</a:t>
            </a:r>
            <a:endParaRPr lang="en-US" dirty="0"/>
          </a:p>
        </p:txBody>
      </p:sp>
      <p:sp>
        <p:nvSpPr>
          <p:cNvPr id="5" name="TextBox 4">
            <a:extLst>
              <a:ext uri="{FF2B5EF4-FFF2-40B4-BE49-F238E27FC236}">
                <a16:creationId xmlns:a16="http://schemas.microsoft.com/office/drawing/2014/main" id="{A0E66E15-013B-469B-9283-773F5451724C}"/>
              </a:ext>
            </a:extLst>
          </p:cNvPr>
          <p:cNvSpPr txBox="1"/>
          <p:nvPr/>
        </p:nvSpPr>
        <p:spPr>
          <a:xfrm>
            <a:off x="196650" y="6259190"/>
            <a:ext cx="8647752" cy="338554"/>
          </a:xfrm>
          <a:prstGeom prst="rect">
            <a:avLst/>
          </a:prstGeom>
          <a:noFill/>
        </p:spPr>
        <p:txBody>
          <a:bodyPr wrap="none" rtlCol="0">
            <a:spAutoFit/>
          </a:bodyPr>
          <a:lstStyle/>
          <a:p>
            <a:r>
              <a:rPr lang="en-US" sz="1600" dirty="0"/>
              <a:t>Source: </a:t>
            </a:r>
            <a:r>
              <a:rPr lang="en-US" sz="1600" dirty="0">
                <a:hlinkClick r:id="rId4"/>
              </a:rPr>
              <a:t>https://cheatsheetseries.owasp.org/cheatsheets/Content_Security_Policy_Cheat_Sheet.html</a:t>
            </a:r>
            <a:r>
              <a:rPr lang="en-US" sz="1600" dirty="0"/>
              <a:t> </a:t>
            </a:r>
          </a:p>
        </p:txBody>
      </p:sp>
    </p:spTree>
    <p:extLst>
      <p:ext uri="{BB962C8B-B14F-4D97-AF65-F5344CB8AC3E}">
        <p14:creationId xmlns:p14="http://schemas.microsoft.com/office/powerpoint/2010/main" val="9319234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970AC-1205-4EF1-9057-02DD2202FBC9}"/>
              </a:ext>
            </a:extLst>
          </p:cNvPr>
          <p:cNvSpPr>
            <a:spLocks noGrp="1"/>
          </p:cNvSpPr>
          <p:nvPr>
            <p:ph type="title"/>
          </p:nvPr>
        </p:nvSpPr>
        <p:spPr/>
        <p:txBody>
          <a:bodyPr>
            <a:normAutofit/>
          </a:bodyPr>
          <a:lstStyle/>
          <a:p>
            <a:r>
              <a:rPr lang="en-US" dirty="0"/>
              <a:t>ASP.NET: </a:t>
            </a:r>
            <a:r>
              <a:rPr lang="en-US" dirty="0" err="1"/>
              <a:t>Web.config</a:t>
            </a:r>
            <a:br>
              <a:rPr lang="en-US" dirty="0"/>
            </a:br>
            <a:r>
              <a:rPr lang="en-US" sz="2800" dirty="0" err="1"/>
              <a:t>NWebSec</a:t>
            </a:r>
            <a:r>
              <a:rPr lang="en-US" sz="2800" dirty="0"/>
              <a:t> Library </a:t>
            </a:r>
            <a:br>
              <a:rPr lang="en-US" sz="2800" dirty="0"/>
            </a:br>
            <a:endParaRPr lang="en-US" sz="1400" dirty="0"/>
          </a:p>
        </p:txBody>
      </p:sp>
      <p:sp>
        <p:nvSpPr>
          <p:cNvPr id="3" name="Content Placeholder 2">
            <a:extLst>
              <a:ext uri="{FF2B5EF4-FFF2-40B4-BE49-F238E27FC236}">
                <a16:creationId xmlns:a16="http://schemas.microsoft.com/office/drawing/2014/main" id="{DF2174D0-89D7-42B3-B0D5-8617591869F6}"/>
              </a:ext>
            </a:extLst>
          </p:cNvPr>
          <p:cNvSpPr>
            <a:spLocks noGrp="1"/>
          </p:cNvSpPr>
          <p:nvPr>
            <p:ph idx="1"/>
          </p:nvPr>
        </p:nvSpPr>
        <p:spPr>
          <a:xfrm>
            <a:off x="628650" y="1417739"/>
            <a:ext cx="7886700" cy="4759224"/>
          </a:xfrm>
        </p:spPr>
        <p:txBody>
          <a:bodyPr>
            <a:normAutofit fontScale="92500" lnSpcReduction="10000"/>
          </a:bodyPr>
          <a:lstStyle/>
          <a:p>
            <a:pPr marL="0" indent="0">
              <a:spcBef>
                <a:spcPts val="0"/>
              </a:spcBef>
              <a:spcAft>
                <a:spcPts val="300"/>
              </a:spcAft>
              <a:buNone/>
            </a:pPr>
            <a:r>
              <a:rPr lang="en-US" sz="1400" dirty="0">
                <a:solidFill>
                  <a:srgbClr val="0000FF"/>
                </a:solidFill>
                <a:latin typeface="Consolas" panose="020B0609020204030204" pitchFamily="49" charset="0"/>
              </a:rPr>
              <a:t>&lt;</a:t>
            </a:r>
            <a:r>
              <a:rPr lang="en-US" sz="1400" dirty="0" err="1">
                <a:solidFill>
                  <a:srgbClr val="A31515"/>
                </a:solidFill>
                <a:latin typeface="Consolas" panose="020B0609020204030204" pitchFamily="49" charset="0"/>
              </a:rPr>
              <a:t>nwebsec</a:t>
            </a:r>
            <a:r>
              <a:rPr lang="en-US" sz="1400" dirty="0">
                <a:solidFill>
                  <a:srgbClr val="0000FF"/>
                </a:solidFill>
                <a:latin typeface="Consolas" panose="020B0609020204030204" pitchFamily="49" charset="0"/>
              </a:rPr>
              <a:t>&gt;</a:t>
            </a:r>
            <a:endParaRPr lang="en-US" sz="1400" dirty="0">
              <a:solidFill>
                <a:srgbClr val="000000"/>
              </a:solidFill>
              <a:latin typeface="Consolas" panose="020B0609020204030204" pitchFamily="49" charset="0"/>
            </a:endParaRPr>
          </a:p>
          <a:p>
            <a:pPr marL="0" indent="0">
              <a:spcBef>
                <a:spcPts val="0"/>
              </a:spcBef>
              <a:spcAft>
                <a:spcPts val="300"/>
              </a:spcAft>
              <a:buNone/>
            </a:pPr>
            <a:r>
              <a:rPr lang="en-US" sz="1400" dirty="0">
                <a:solidFill>
                  <a:srgbClr val="0000FF"/>
                </a:solidFill>
                <a:latin typeface="Consolas" panose="020B0609020204030204" pitchFamily="49" charset="0"/>
              </a:rPr>
              <a:t>    &lt;</a:t>
            </a:r>
            <a:r>
              <a:rPr lang="en-US" sz="1400" dirty="0" err="1">
                <a:solidFill>
                  <a:srgbClr val="A31515"/>
                </a:solidFill>
                <a:latin typeface="Consolas" panose="020B0609020204030204" pitchFamily="49" charset="0"/>
              </a:rPr>
              <a:t>httpHeaderSecurityModule</a:t>
            </a:r>
            <a:r>
              <a:rPr lang="en-US" sz="1400" dirty="0">
                <a:solidFill>
                  <a:srgbClr val="0000FF"/>
                </a:solidFill>
                <a:latin typeface="Consolas" panose="020B0609020204030204" pitchFamily="49" charset="0"/>
              </a:rPr>
              <a:t> </a:t>
            </a:r>
            <a:r>
              <a:rPr lang="en-US" sz="1400" dirty="0" err="1">
                <a:solidFill>
                  <a:srgbClr val="FF0000"/>
                </a:solidFill>
                <a:latin typeface="Consolas" panose="020B0609020204030204" pitchFamily="49" charset="0"/>
              </a:rPr>
              <a:t>xmlns</a:t>
            </a:r>
            <a:r>
              <a:rPr lang="en-US" sz="1400" dirty="0">
                <a:solidFill>
                  <a:srgbClr val="0000FF"/>
                </a:solidFill>
                <a:latin typeface="Consolas" panose="020B0609020204030204" pitchFamily="49" charset="0"/>
              </a:rPr>
              <a:t>=</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http://nwebsec.com/HttpHeaderSecurityModuleConfig.xsd</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 </a:t>
            </a:r>
            <a:r>
              <a:rPr lang="en-US" sz="1400" dirty="0" err="1">
                <a:solidFill>
                  <a:srgbClr val="FF0000"/>
                </a:solidFill>
                <a:latin typeface="Consolas" panose="020B0609020204030204" pitchFamily="49" charset="0"/>
              </a:rPr>
              <a:t>xmlns:xsi</a:t>
            </a:r>
            <a:r>
              <a:rPr lang="en-US" sz="1400" dirty="0">
                <a:solidFill>
                  <a:srgbClr val="0000FF"/>
                </a:solidFill>
                <a:latin typeface="Consolas" panose="020B0609020204030204" pitchFamily="49" charset="0"/>
              </a:rPr>
              <a:t>=</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http://www.w3.org/2001/XMLSchema-instance</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 </a:t>
            </a:r>
            <a:r>
              <a:rPr lang="en-US" sz="1400" dirty="0" err="1">
                <a:solidFill>
                  <a:srgbClr val="FF0000"/>
                </a:solidFill>
                <a:latin typeface="Consolas" panose="020B0609020204030204" pitchFamily="49" charset="0"/>
              </a:rPr>
              <a:t>xsi:noNamespaceSchemaLocation</a:t>
            </a:r>
            <a:r>
              <a:rPr lang="en-US" sz="1400" dirty="0">
                <a:solidFill>
                  <a:srgbClr val="0000FF"/>
                </a:solidFill>
                <a:latin typeface="Consolas" panose="020B0609020204030204" pitchFamily="49" charset="0"/>
              </a:rPr>
              <a:t>=</a:t>
            </a:r>
            <a:r>
              <a:rPr lang="en-US" sz="1400" dirty="0">
                <a:solidFill>
                  <a:srgbClr val="000000"/>
                </a:solidFill>
                <a:latin typeface="Consolas" panose="020B0609020204030204" pitchFamily="49" charset="0"/>
              </a:rPr>
              <a:t>"</a:t>
            </a:r>
            <a:r>
              <a:rPr lang="en-US" sz="1400" dirty="0" err="1">
                <a:solidFill>
                  <a:srgbClr val="0000FF"/>
                </a:solidFill>
                <a:latin typeface="Consolas" panose="020B0609020204030204" pitchFamily="49" charset="0"/>
              </a:rPr>
              <a:t>NWebsecConfig</a:t>
            </a:r>
            <a:r>
              <a:rPr lang="en-US" sz="1400" dirty="0">
                <a:solidFill>
                  <a:srgbClr val="0000FF"/>
                </a:solidFill>
                <a:latin typeface="Consolas" panose="020B0609020204030204" pitchFamily="49" charset="0"/>
              </a:rPr>
              <a:t>/HttpHeaderSecurityModuleConfig.xsd</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&gt;</a:t>
            </a:r>
            <a:endParaRPr lang="en-US" sz="1400" dirty="0">
              <a:solidFill>
                <a:srgbClr val="000000"/>
              </a:solidFill>
              <a:latin typeface="Consolas" panose="020B0609020204030204" pitchFamily="49" charset="0"/>
            </a:endParaRPr>
          </a:p>
          <a:p>
            <a:pPr marL="0" indent="0">
              <a:spcBef>
                <a:spcPts val="0"/>
              </a:spcBef>
              <a:spcAft>
                <a:spcPts val="300"/>
              </a:spcAft>
              <a:buNone/>
            </a:pPr>
            <a:r>
              <a:rPr lang="en-US" sz="1400" dirty="0">
                <a:solidFill>
                  <a:srgbClr val="0000FF"/>
                </a:solidFill>
                <a:latin typeface="Consolas" panose="020B0609020204030204" pitchFamily="49" charset="0"/>
              </a:rPr>
              <a:t>      &lt;</a:t>
            </a:r>
            <a:r>
              <a:rPr lang="en-US" sz="1400" b="1" dirty="0" err="1">
                <a:solidFill>
                  <a:srgbClr val="A31515"/>
                </a:solidFill>
                <a:latin typeface="Consolas" panose="020B0609020204030204" pitchFamily="49" charset="0"/>
              </a:rPr>
              <a:t>redirectValidation</a:t>
            </a:r>
            <a:r>
              <a:rPr lang="en-US" sz="1400" dirty="0">
                <a:solidFill>
                  <a:srgbClr val="0000FF"/>
                </a:solidFill>
                <a:latin typeface="Consolas" panose="020B0609020204030204" pitchFamily="49" charset="0"/>
              </a:rPr>
              <a:t> </a:t>
            </a:r>
            <a:r>
              <a:rPr lang="en-US" sz="1400" dirty="0">
                <a:solidFill>
                  <a:srgbClr val="FF0000"/>
                </a:solidFill>
                <a:latin typeface="Consolas" panose="020B0609020204030204" pitchFamily="49" charset="0"/>
              </a:rPr>
              <a:t>enabled</a:t>
            </a:r>
            <a:r>
              <a:rPr lang="en-US" sz="1400" dirty="0">
                <a:solidFill>
                  <a:srgbClr val="0000FF"/>
                </a:solidFill>
                <a:latin typeface="Consolas" panose="020B0609020204030204" pitchFamily="49" charset="0"/>
              </a:rPr>
              <a:t>=</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true</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&gt;</a:t>
            </a:r>
          </a:p>
          <a:p>
            <a:pPr marL="0" indent="0">
              <a:spcBef>
                <a:spcPts val="0"/>
              </a:spcBef>
              <a:spcAft>
                <a:spcPts val="300"/>
              </a:spcAft>
              <a:buNone/>
            </a:pPr>
            <a:r>
              <a:rPr lang="en-US" sz="1400" dirty="0">
                <a:solidFill>
                  <a:srgbClr val="0000FF"/>
                </a:solidFill>
                <a:latin typeface="Consolas" panose="020B0609020204030204" pitchFamily="49" charset="0"/>
              </a:rPr>
              <a:t>        &lt;</a:t>
            </a:r>
            <a:r>
              <a:rPr lang="en-US" sz="1400" dirty="0">
                <a:solidFill>
                  <a:srgbClr val="A31515"/>
                </a:solidFill>
                <a:latin typeface="Consolas" panose="020B0609020204030204" pitchFamily="49" charset="0"/>
              </a:rPr>
              <a:t>add</a:t>
            </a:r>
            <a:r>
              <a:rPr lang="en-US" sz="1400" dirty="0">
                <a:solidFill>
                  <a:srgbClr val="0000FF"/>
                </a:solidFill>
                <a:latin typeface="Consolas" panose="020B0609020204030204" pitchFamily="49" charset="0"/>
              </a:rPr>
              <a:t> </a:t>
            </a:r>
            <a:r>
              <a:rPr lang="en-US" sz="1400" dirty="0" err="1">
                <a:solidFill>
                  <a:srgbClr val="FF0000"/>
                </a:solidFill>
                <a:latin typeface="Consolas" panose="020B0609020204030204" pitchFamily="49" charset="0"/>
              </a:rPr>
              <a:t>allowedDestination</a:t>
            </a:r>
            <a:r>
              <a:rPr lang="en-US" sz="1400" dirty="0">
                <a:solidFill>
                  <a:srgbClr val="0000FF"/>
                </a:solidFill>
                <a:latin typeface="Consolas" panose="020B0609020204030204" pitchFamily="49" charset="0"/>
              </a:rPr>
              <a:t>=</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https://shibidp.colostate.edu</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/&gt;</a:t>
            </a:r>
            <a:br>
              <a:rPr lang="en-US" sz="1400" dirty="0">
                <a:solidFill>
                  <a:srgbClr val="0000FF"/>
                </a:solidFill>
                <a:latin typeface="Consolas" panose="020B0609020204030204" pitchFamily="49" charset="0"/>
              </a:rPr>
            </a:br>
            <a:r>
              <a:rPr lang="en-US" sz="1400" dirty="0">
                <a:solidFill>
                  <a:srgbClr val="0000FF"/>
                </a:solidFill>
                <a:latin typeface="Consolas" panose="020B0609020204030204" pitchFamily="49" charset="0"/>
              </a:rPr>
              <a:t>      &lt;/</a:t>
            </a:r>
            <a:r>
              <a:rPr lang="en-US" sz="1400" dirty="0" err="1">
                <a:solidFill>
                  <a:srgbClr val="A31515"/>
                </a:solidFill>
                <a:latin typeface="Consolas" panose="020B0609020204030204" pitchFamily="49" charset="0"/>
              </a:rPr>
              <a:t>redirectValidation</a:t>
            </a:r>
            <a:r>
              <a:rPr lang="en-US" sz="1400" dirty="0">
                <a:solidFill>
                  <a:srgbClr val="0000FF"/>
                </a:solidFill>
                <a:latin typeface="Consolas" panose="020B0609020204030204" pitchFamily="49" charset="0"/>
              </a:rPr>
              <a:t>&gt;</a:t>
            </a:r>
            <a:endParaRPr lang="en-US" sz="1400" dirty="0">
              <a:solidFill>
                <a:srgbClr val="000000"/>
              </a:solidFill>
              <a:latin typeface="Consolas" panose="020B0609020204030204" pitchFamily="49" charset="0"/>
            </a:endParaRPr>
          </a:p>
          <a:p>
            <a:pPr marL="0" indent="0">
              <a:spcBef>
                <a:spcPts val="0"/>
              </a:spcBef>
              <a:spcAft>
                <a:spcPts val="300"/>
              </a:spcAft>
              <a:buNone/>
            </a:pPr>
            <a:r>
              <a:rPr lang="en-US" sz="1400" dirty="0">
                <a:solidFill>
                  <a:srgbClr val="0000FF"/>
                </a:solidFill>
                <a:latin typeface="Consolas" panose="020B0609020204030204" pitchFamily="49" charset="0"/>
              </a:rPr>
              <a:t>      &lt;</a:t>
            </a:r>
            <a:r>
              <a:rPr lang="en-US" sz="1400" b="1" dirty="0" err="1">
                <a:solidFill>
                  <a:srgbClr val="A31515"/>
                </a:solidFill>
                <a:latin typeface="Consolas" panose="020B0609020204030204" pitchFamily="49" charset="0"/>
              </a:rPr>
              <a:t>securityHttpHeaders</a:t>
            </a:r>
            <a:r>
              <a:rPr lang="en-US" sz="1400" dirty="0">
                <a:solidFill>
                  <a:srgbClr val="0000FF"/>
                </a:solidFill>
                <a:latin typeface="Consolas" panose="020B0609020204030204" pitchFamily="49" charset="0"/>
              </a:rPr>
              <a:t>&gt;</a:t>
            </a:r>
            <a:endParaRPr lang="en-US" sz="1400" dirty="0">
              <a:solidFill>
                <a:srgbClr val="000000"/>
              </a:solidFill>
              <a:latin typeface="Consolas" panose="020B0609020204030204" pitchFamily="49" charset="0"/>
            </a:endParaRPr>
          </a:p>
          <a:p>
            <a:pPr marL="0" indent="0">
              <a:spcBef>
                <a:spcPts val="0"/>
              </a:spcBef>
              <a:spcAft>
                <a:spcPts val="300"/>
              </a:spcAft>
              <a:buNone/>
            </a:pPr>
            <a:r>
              <a:rPr lang="en-US" sz="1400" dirty="0">
                <a:solidFill>
                  <a:srgbClr val="0000FF"/>
                </a:solidFill>
                <a:latin typeface="Consolas" panose="020B0609020204030204" pitchFamily="49" charset="0"/>
              </a:rPr>
              <a:t>        &lt;</a:t>
            </a:r>
            <a:r>
              <a:rPr lang="en-US" sz="1400" dirty="0">
                <a:solidFill>
                  <a:srgbClr val="A31515"/>
                </a:solidFill>
                <a:latin typeface="Consolas" panose="020B0609020204030204" pitchFamily="49" charset="0"/>
              </a:rPr>
              <a:t>strict-Transport-Security</a:t>
            </a:r>
            <a:r>
              <a:rPr lang="en-US" sz="1400" dirty="0">
                <a:solidFill>
                  <a:srgbClr val="0000FF"/>
                </a:solidFill>
                <a:latin typeface="Consolas" panose="020B0609020204030204" pitchFamily="49" charset="0"/>
              </a:rPr>
              <a:t> </a:t>
            </a:r>
            <a:r>
              <a:rPr lang="en-US" sz="1400" dirty="0">
                <a:solidFill>
                  <a:srgbClr val="FF0000"/>
                </a:solidFill>
                <a:latin typeface="Consolas" panose="020B0609020204030204" pitchFamily="49" charset="0"/>
              </a:rPr>
              <a:t>max-age</a:t>
            </a:r>
            <a:r>
              <a:rPr lang="en-US" sz="1400" dirty="0">
                <a:solidFill>
                  <a:srgbClr val="0000FF"/>
                </a:solidFill>
                <a:latin typeface="Consolas" panose="020B0609020204030204" pitchFamily="49" charset="0"/>
              </a:rPr>
              <a:t>=</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365</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 </a:t>
            </a:r>
            <a:r>
              <a:rPr lang="en-US" sz="1400" dirty="0" err="1">
                <a:solidFill>
                  <a:srgbClr val="FF0000"/>
                </a:solidFill>
                <a:latin typeface="Consolas" panose="020B0609020204030204" pitchFamily="49" charset="0"/>
              </a:rPr>
              <a:t>includeSubdomains</a:t>
            </a:r>
            <a:r>
              <a:rPr lang="en-US" sz="1400" dirty="0">
                <a:solidFill>
                  <a:srgbClr val="0000FF"/>
                </a:solidFill>
                <a:latin typeface="Consolas" panose="020B0609020204030204" pitchFamily="49" charset="0"/>
              </a:rPr>
              <a:t>=</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true</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 /&gt;</a:t>
            </a:r>
            <a:endParaRPr lang="en-US" sz="1400" dirty="0">
              <a:solidFill>
                <a:srgbClr val="000000"/>
              </a:solidFill>
              <a:latin typeface="Consolas" panose="020B0609020204030204" pitchFamily="49" charset="0"/>
            </a:endParaRPr>
          </a:p>
          <a:p>
            <a:pPr marL="0" indent="0">
              <a:spcBef>
                <a:spcPts val="0"/>
              </a:spcBef>
              <a:spcAft>
                <a:spcPts val="300"/>
              </a:spcAft>
              <a:buNone/>
            </a:pPr>
            <a:r>
              <a:rPr lang="en-US" sz="1400" dirty="0">
                <a:solidFill>
                  <a:srgbClr val="0000FF"/>
                </a:solidFill>
                <a:latin typeface="Consolas" panose="020B0609020204030204" pitchFamily="49" charset="0"/>
              </a:rPr>
              <a:t>        &lt;</a:t>
            </a:r>
            <a:r>
              <a:rPr lang="en-US" sz="1400" dirty="0">
                <a:solidFill>
                  <a:srgbClr val="A31515"/>
                </a:solidFill>
                <a:latin typeface="Consolas" panose="020B0609020204030204" pitchFamily="49" charset="0"/>
              </a:rPr>
              <a:t>x-Content-Type-Options</a:t>
            </a:r>
            <a:r>
              <a:rPr lang="en-US" sz="1400" dirty="0">
                <a:solidFill>
                  <a:srgbClr val="0000FF"/>
                </a:solidFill>
                <a:latin typeface="Consolas" panose="020B0609020204030204" pitchFamily="49" charset="0"/>
              </a:rPr>
              <a:t> </a:t>
            </a:r>
            <a:r>
              <a:rPr lang="en-US" sz="1400" dirty="0">
                <a:solidFill>
                  <a:srgbClr val="FF0000"/>
                </a:solidFill>
                <a:latin typeface="Consolas" panose="020B0609020204030204" pitchFamily="49" charset="0"/>
              </a:rPr>
              <a:t>enabled</a:t>
            </a:r>
            <a:r>
              <a:rPr lang="en-US" sz="1400" dirty="0">
                <a:solidFill>
                  <a:srgbClr val="0000FF"/>
                </a:solidFill>
                <a:latin typeface="Consolas" panose="020B0609020204030204" pitchFamily="49" charset="0"/>
              </a:rPr>
              <a:t>=</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true</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 /&gt;</a:t>
            </a:r>
            <a:endParaRPr lang="en-US" sz="1400" dirty="0">
              <a:solidFill>
                <a:srgbClr val="000000"/>
              </a:solidFill>
              <a:latin typeface="Consolas" panose="020B0609020204030204" pitchFamily="49" charset="0"/>
            </a:endParaRPr>
          </a:p>
          <a:p>
            <a:pPr marL="0" indent="0">
              <a:spcBef>
                <a:spcPts val="0"/>
              </a:spcBef>
              <a:spcAft>
                <a:spcPts val="300"/>
              </a:spcAft>
              <a:buNone/>
            </a:pPr>
            <a:r>
              <a:rPr lang="en-US" sz="1400" dirty="0">
                <a:solidFill>
                  <a:srgbClr val="0000FF"/>
                </a:solidFill>
                <a:latin typeface="Consolas" panose="020B0609020204030204" pitchFamily="49" charset="0"/>
              </a:rPr>
              <a:t>        &lt;</a:t>
            </a:r>
            <a:r>
              <a:rPr lang="en-US" sz="1400" dirty="0">
                <a:solidFill>
                  <a:srgbClr val="A31515"/>
                </a:solidFill>
                <a:latin typeface="Consolas" panose="020B0609020204030204" pitchFamily="49" charset="0"/>
              </a:rPr>
              <a:t>x-Frame-Options</a:t>
            </a:r>
            <a:r>
              <a:rPr lang="en-US" sz="1400" dirty="0">
                <a:solidFill>
                  <a:srgbClr val="0000FF"/>
                </a:solidFill>
                <a:latin typeface="Consolas" panose="020B0609020204030204" pitchFamily="49" charset="0"/>
              </a:rPr>
              <a:t> </a:t>
            </a:r>
            <a:r>
              <a:rPr lang="en-US" sz="1400" dirty="0">
                <a:solidFill>
                  <a:srgbClr val="FF0000"/>
                </a:solidFill>
                <a:latin typeface="Consolas" panose="020B0609020204030204" pitchFamily="49" charset="0"/>
              </a:rPr>
              <a:t>policy</a:t>
            </a:r>
            <a:r>
              <a:rPr lang="en-US" sz="1400" dirty="0">
                <a:solidFill>
                  <a:srgbClr val="0000FF"/>
                </a:solidFill>
                <a:latin typeface="Consolas" panose="020B0609020204030204" pitchFamily="49" charset="0"/>
              </a:rPr>
              <a:t>=</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Deny</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/&gt;</a:t>
            </a:r>
            <a:endParaRPr lang="en-US" sz="1400" dirty="0">
              <a:solidFill>
                <a:srgbClr val="000000"/>
              </a:solidFill>
              <a:latin typeface="Consolas" panose="020B0609020204030204" pitchFamily="49" charset="0"/>
            </a:endParaRPr>
          </a:p>
          <a:p>
            <a:pPr marL="0" indent="0">
              <a:spcBef>
                <a:spcPts val="0"/>
              </a:spcBef>
              <a:spcAft>
                <a:spcPts val="300"/>
              </a:spcAft>
              <a:buNone/>
            </a:pPr>
            <a:r>
              <a:rPr lang="en-US" sz="1400" dirty="0">
                <a:solidFill>
                  <a:srgbClr val="0000FF"/>
                </a:solidFill>
                <a:latin typeface="Consolas" panose="020B0609020204030204" pitchFamily="49" charset="0"/>
              </a:rPr>
              <a:t>        &lt;</a:t>
            </a:r>
            <a:r>
              <a:rPr lang="en-US" sz="1400" dirty="0">
                <a:solidFill>
                  <a:srgbClr val="A31515"/>
                </a:solidFill>
                <a:latin typeface="Consolas" panose="020B0609020204030204" pitchFamily="49" charset="0"/>
              </a:rPr>
              <a:t>x-XSS-Protection</a:t>
            </a:r>
            <a:r>
              <a:rPr lang="en-US" sz="1400" dirty="0">
                <a:solidFill>
                  <a:srgbClr val="0000FF"/>
                </a:solidFill>
                <a:latin typeface="Consolas" panose="020B0609020204030204" pitchFamily="49" charset="0"/>
              </a:rPr>
              <a:t> </a:t>
            </a:r>
            <a:r>
              <a:rPr lang="en-US" sz="1400" dirty="0">
                <a:solidFill>
                  <a:srgbClr val="FF0000"/>
                </a:solidFill>
                <a:latin typeface="Consolas" panose="020B0609020204030204" pitchFamily="49" charset="0"/>
              </a:rPr>
              <a:t>policy</a:t>
            </a:r>
            <a:r>
              <a:rPr lang="en-US" sz="1400" dirty="0">
                <a:solidFill>
                  <a:srgbClr val="0000FF"/>
                </a:solidFill>
                <a:latin typeface="Consolas" panose="020B0609020204030204" pitchFamily="49" charset="0"/>
              </a:rPr>
              <a:t>=</a:t>
            </a:r>
            <a:r>
              <a:rPr lang="en-US" sz="1400" dirty="0">
                <a:solidFill>
                  <a:srgbClr val="000000"/>
                </a:solidFill>
                <a:latin typeface="Consolas" panose="020B0609020204030204" pitchFamily="49" charset="0"/>
              </a:rPr>
              <a:t>"</a:t>
            </a:r>
            <a:r>
              <a:rPr lang="en-US" sz="1400" dirty="0" err="1">
                <a:solidFill>
                  <a:srgbClr val="0000FF"/>
                </a:solidFill>
                <a:latin typeface="Consolas" panose="020B0609020204030204" pitchFamily="49" charset="0"/>
              </a:rPr>
              <a:t>FilterEnabled</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 </a:t>
            </a:r>
            <a:r>
              <a:rPr lang="en-US" sz="1400" dirty="0" err="1">
                <a:solidFill>
                  <a:srgbClr val="FF0000"/>
                </a:solidFill>
                <a:latin typeface="Consolas" panose="020B0609020204030204" pitchFamily="49" charset="0"/>
              </a:rPr>
              <a:t>blockMode</a:t>
            </a:r>
            <a:r>
              <a:rPr lang="en-US" sz="1400" dirty="0">
                <a:solidFill>
                  <a:srgbClr val="0000FF"/>
                </a:solidFill>
                <a:latin typeface="Consolas" panose="020B0609020204030204" pitchFamily="49" charset="0"/>
              </a:rPr>
              <a:t>=</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true</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/&gt;</a:t>
            </a:r>
            <a:endParaRPr lang="en-US" sz="1400" dirty="0">
              <a:solidFill>
                <a:srgbClr val="000000"/>
              </a:solidFill>
              <a:latin typeface="Consolas" panose="020B0609020204030204" pitchFamily="49" charset="0"/>
            </a:endParaRPr>
          </a:p>
          <a:p>
            <a:pPr marL="0" indent="0">
              <a:spcBef>
                <a:spcPts val="0"/>
              </a:spcBef>
              <a:spcAft>
                <a:spcPts val="300"/>
              </a:spcAft>
              <a:buNone/>
            </a:pPr>
            <a:r>
              <a:rPr lang="en-US" sz="1400" dirty="0">
                <a:solidFill>
                  <a:srgbClr val="0000FF"/>
                </a:solidFill>
                <a:latin typeface="Consolas" panose="020B0609020204030204" pitchFamily="49" charset="0"/>
              </a:rPr>
              <a:t>        &lt;</a:t>
            </a:r>
            <a:r>
              <a:rPr lang="en-US" sz="1400" b="1" dirty="0">
                <a:solidFill>
                  <a:srgbClr val="A31515"/>
                </a:solidFill>
                <a:latin typeface="Consolas" panose="020B0609020204030204" pitchFamily="49" charset="0"/>
              </a:rPr>
              <a:t>content-Security-Policy</a:t>
            </a:r>
            <a:r>
              <a:rPr lang="en-US" sz="1400" dirty="0">
                <a:solidFill>
                  <a:srgbClr val="0000FF"/>
                </a:solidFill>
                <a:latin typeface="Consolas" panose="020B0609020204030204" pitchFamily="49" charset="0"/>
              </a:rPr>
              <a:t> </a:t>
            </a:r>
            <a:r>
              <a:rPr lang="en-US" sz="1400" dirty="0">
                <a:solidFill>
                  <a:srgbClr val="FF0000"/>
                </a:solidFill>
                <a:latin typeface="Consolas" panose="020B0609020204030204" pitchFamily="49" charset="0"/>
              </a:rPr>
              <a:t>enabled</a:t>
            </a:r>
            <a:r>
              <a:rPr lang="en-US" sz="1400" dirty="0">
                <a:solidFill>
                  <a:srgbClr val="0000FF"/>
                </a:solidFill>
                <a:latin typeface="Consolas" panose="020B0609020204030204" pitchFamily="49" charset="0"/>
              </a:rPr>
              <a:t>=</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true</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&gt;</a:t>
            </a:r>
            <a:endParaRPr lang="en-US" sz="1400" dirty="0">
              <a:solidFill>
                <a:srgbClr val="000000"/>
              </a:solidFill>
              <a:latin typeface="Consolas" panose="020B0609020204030204" pitchFamily="49" charset="0"/>
            </a:endParaRPr>
          </a:p>
          <a:p>
            <a:pPr marL="0" indent="0">
              <a:spcBef>
                <a:spcPts val="0"/>
              </a:spcBef>
              <a:spcAft>
                <a:spcPts val="300"/>
              </a:spcAft>
              <a:buNone/>
            </a:pPr>
            <a:r>
              <a:rPr lang="en-US" sz="1400" dirty="0">
                <a:solidFill>
                  <a:srgbClr val="0000FF"/>
                </a:solidFill>
                <a:latin typeface="Consolas" panose="020B0609020204030204" pitchFamily="49" charset="0"/>
              </a:rPr>
              <a:t>          &lt;</a:t>
            </a:r>
            <a:r>
              <a:rPr lang="en-US" sz="1400" dirty="0">
                <a:solidFill>
                  <a:srgbClr val="A31515"/>
                </a:solidFill>
                <a:latin typeface="Consolas" panose="020B0609020204030204" pitchFamily="49" charset="0"/>
              </a:rPr>
              <a:t>default-</a:t>
            </a:r>
            <a:r>
              <a:rPr lang="en-US" sz="1400" dirty="0" err="1">
                <a:solidFill>
                  <a:srgbClr val="A31515"/>
                </a:solidFill>
                <a:latin typeface="Consolas" panose="020B0609020204030204" pitchFamily="49" charset="0"/>
              </a:rPr>
              <a:t>src</a:t>
            </a:r>
            <a:r>
              <a:rPr lang="en-US" sz="1400" dirty="0">
                <a:solidFill>
                  <a:srgbClr val="0000FF"/>
                </a:solidFill>
                <a:latin typeface="Consolas" panose="020B0609020204030204" pitchFamily="49" charset="0"/>
              </a:rPr>
              <a:t> </a:t>
            </a:r>
            <a:r>
              <a:rPr lang="en-US" sz="1400" dirty="0">
                <a:solidFill>
                  <a:srgbClr val="FF0000"/>
                </a:solidFill>
                <a:latin typeface="Consolas" panose="020B0609020204030204" pitchFamily="49" charset="0"/>
              </a:rPr>
              <a:t>self</a:t>
            </a:r>
            <a:r>
              <a:rPr lang="en-US" sz="1400" dirty="0">
                <a:solidFill>
                  <a:srgbClr val="0000FF"/>
                </a:solidFill>
                <a:latin typeface="Consolas" panose="020B0609020204030204" pitchFamily="49" charset="0"/>
              </a:rPr>
              <a:t>=</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true</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/&gt;</a:t>
            </a:r>
            <a:endParaRPr lang="en-US" sz="1400" dirty="0">
              <a:solidFill>
                <a:srgbClr val="000000"/>
              </a:solidFill>
              <a:latin typeface="Consolas" panose="020B0609020204030204" pitchFamily="49" charset="0"/>
            </a:endParaRPr>
          </a:p>
          <a:p>
            <a:pPr marL="0" indent="0">
              <a:spcBef>
                <a:spcPts val="0"/>
              </a:spcBef>
              <a:spcAft>
                <a:spcPts val="300"/>
              </a:spcAft>
              <a:buNone/>
            </a:pPr>
            <a:r>
              <a:rPr lang="en-US" sz="1400" dirty="0">
                <a:solidFill>
                  <a:srgbClr val="0000FF"/>
                </a:solidFill>
                <a:latin typeface="Consolas" panose="020B0609020204030204" pitchFamily="49" charset="0"/>
              </a:rPr>
              <a:t>          &lt;</a:t>
            </a:r>
            <a:r>
              <a:rPr lang="en-US" sz="1400" dirty="0">
                <a:solidFill>
                  <a:srgbClr val="A31515"/>
                </a:solidFill>
                <a:latin typeface="Consolas" panose="020B0609020204030204" pitchFamily="49" charset="0"/>
              </a:rPr>
              <a:t>child-</a:t>
            </a:r>
            <a:r>
              <a:rPr lang="en-US" sz="1400" dirty="0" err="1">
                <a:solidFill>
                  <a:srgbClr val="A31515"/>
                </a:solidFill>
                <a:latin typeface="Consolas" panose="020B0609020204030204" pitchFamily="49" charset="0"/>
              </a:rPr>
              <a:t>src</a:t>
            </a:r>
            <a:r>
              <a:rPr lang="en-US" sz="1400" dirty="0">
                <a:solidFill>
                  <a:srgbClr val="0000FF"/>
                </a:solidFill>
                <a:latin typeface="Consolas" panose="020B0609020204030204" pitchFamily="49" charset="0"/>
              </a:rPr>
              <a:t> </a:t>
            </a:r>
            <a:r>
              <a:rPr lang="en-US" sz="1400" dirty="0">
                <a:solidFill>
                  <a:srgbClr val="FF0000"/>
                </a:solidFill>
                <a:latin typeface="Consolas" panose="020B0609020204030204" pitchFamily="49" charset="0"/>
              </a:rPr>
              <a:t>self</a:t>
            </a:r>
            <a:r>
              <a:rPr lang="en-US" sz="1400" dirty="0">
                <a:solidFill>
                  <a:srgbClr val="0000FF"/>
                </a:solidFill>
                <a:latin typeface="Consolas" panose="020B0609020204030204" pitchFamily="49" charset="0"/>
              </a:rPr>
              <a:t>=</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true</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&gt;</a:t>
            </a:r>
            <a:endParaRPr lang="en-US" sz="1400" dirty="0">
              <a:solidFill>
                <a:srgbClr val="000000"/>
              </a:solidFill>
              <a:latin typeface="Consolas" panose="020B0609020204030204" pitchFamily="49" charset="0"/>
            </a:endParaRPr>
          </a:p>
          <a:p>
            <a:pPr marL="0" indent="0">
              <a:spcBef>
                <a:spcPts val="0"/>
              </a:spcBef>
              <a:spcAft>
                <a:spcPts val="300"/>
              </a:spcAft>
              <a:buNone/>
            </a:pPr>
            <a:r>
              <a:rPr lang="en-US" sz="1400" dirty="0">
                <a:solidFill>
                  <a:srgbClr val="0000FF"/>
                </a:solidFill>
                <a:latin typeface="Consolas" panose="020B0609020204030204" pitchFamily="49" charset="0"/>
              </a:rPr>
              <a:t>            &lt;</a:t>
            </a:r>
            <a:r>
              <a:rPr lang="en-US" sz="1400" dirty="0">
                <a:solidFill>
                  <a:srgbClr val="A31515"/>
                </a:solidFill>
                <a:latin typeface="Consolas" panose="020B0609020204030204" pitchFamily="49" charset="0"/>
              </a:rPr>
              <a:t>add</a:t>
            </a:r>
            <a:r>
              <a:rPr lang="en-US" sz="1400" dirty="0">
                <a:solidFill>
                  <a:srgbClr val="0000FF"/>
                </a:solidFill>
                <a:latin typeface="Consolas" panose="020B0609020204030204" pitchFamily="49" charset="0"/>
              </a:rPr>
              <a:t> </a:t>
            </a:r>
            <a:r>
              <a:rPr lang="en-US" sz="1400" dirty="0">
                <a:solidFill>
                  <a:srgbClr val="FF0000"/>
                </a:solidFill>
                <a:latin typeface="Consolas" panose="020B0609020204030204" pitchFamily="49" charset="0"/>
              </a:rPr>
              <a:t>source</a:t>
            </a:r>
            <a:r>
              <a:rPr lang="en-US" sz="1400" dirty="0">
                <a:solidFill>
                  <a:srgbClr val="0000FF"/>
                </a:solidFill>
                <a:latin typeface="Consolas" panose="020B0609020204030204" pitchFamily="49" charset="0"/>
              </a:rPr>
              <a:t>=</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https://www.google.com</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 /&gt;</a:t>
            </a:r>
            <a:endParaRPr lang="en-US" sz="1400" dirty="0">
              <a:solidFill>
                <a:srgbClr val="000000"/>
              </a:solidFill>
              <a:latin typeface="Consolas" panose="020B0609020204030204" pitchFamily="49" charset="0"/>
            </a:endParaRPr>
          </a:p>
          <a:p>
            <a:pPr marL="0" indent="0">
              <a:spcBef>
                <a:spcPts val="0"/>
              </a:spcBef>
              <a:spcAft>
                <a:spcPts val="300"/>
              </a:spcAft>
              <a:buNone/>
            </a:pPr>
            <a:r>
              <a:rPr lang="en-US" sz="1400" dirty="0">
                <a:solidFill>
                  <a:srgbClr val="0000FF"/>
                </a:solidFill>
                <a:latin typeface="Consolas" panose="020B0609020204030204" pitchFamily="49" charset="0"/>
              </a:rPr>
              <a:t>            &lt;</a:t>
            </a:r>
            <a:r>
              <a:rPr lang="en-US" sz="1400" dirty="0">
                <a:solidFill>
                  <a:srgbClr val="A31515"/>
                </a:solidFill>
                <a:latin typeface="Consolas" panose="020B0609020204030204" pitchFamily="49" charset="0"/>
              </a:rPr>
              <a:t>add</a:t>
            </a:r>
            <a:r>
              <a:rPr lang="en-US" sz="1400" dirty="0">
                <a:solidFill>
                  <a:srgbClr val="0000FF"/>
                </a:solidFill>
                <a:latin typeface="Consolas" panose="020B0609020204030204" pitchFamily="49" charset="0"/>
              </a:rPr>
              <a:t> </a:t>
            </a:r>
            <a:r>
              <a:rPr lang="en-US" sz="1400" dirty="0">
                <a:solidFill>
                  <a:srgbClr val="FF0000"/>
                </a:solidFill>
                <a:latin typeface="Consolas" panose="020B0609020204030204" pitchFamily="49" charset="0"/>
              </a:rPr>
              <a:t>source</a:t>
            </a:r>
            <a:r>
              <a:rPr lang="en-US" sz="1400" dirty="0">
                <a:solidFill>
                  <a:srgbClr val="0000FF"/>
                </a:solidFill>
                <a:latin typeface="Consolas" panose="020B0609020204030204" pitchFamily="49" charset="0"/>
              </a:rPr>
              <a:t>=</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https://api-0954f67e.duosecurity.com</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 /&gt;</a:t>
            </a:r>
            <a:endParaRPr lang="en-US" sz="1400" dirty="0">
              <a:solidFill>
                <a:srgbClr val="000000"/>
              </a:solidFill>
              <a:latin typeface="Consolas" panose="020B0609020204030204" pitchFamily="49" charset="0"/>
            </a:endParaRPr>
          </a:p>
          <a:p>
            <a:pPr marL="0" indent="0">
              <a:spcBef>
                <a:spcPts val="0"/>
              </a:spcBef>
              <a:spcAft>
                <a:spcPts val="300"/>
              </a:spcAft>
              <a:buNone/>
            </a:pPr>
            <a:r>
              <a:rPr lang="en-US" sz="1400" dirty="0">
                <a:solidFill>
                  <a:srgbClr val="0000FF"/>
                </a:solidFill>
                <a:latin typeface="Consolas" panose="020B0609020204030204" pitchFamily="49" charset="0"/>
              </a:rPr>
              <a:t>          &lt;/</a:t>
            </a:r>
            <a:r>
              <a:rPr lang="en-US" sz="1400" dirty="0">
                <a:solidFill>
                  <a:srgbClr val="A31515"/>
                </a:solidFill>
                <a:latin typeface="Consolas" panose="020B0609020204030204" pitchFamily="49" charset="0"/>
              </a:rPr>
              <a:t>child-</a:t>
            </a:r>
            <a:r>
              <a:rPr lang="en-US" sz="1400" dirty="0" err="1">
                <a:solidFill>
                  <a:srgbClr val="A31515"/>
                </a:solidFill>
                <a:latin typeface="Consolas" panose="020B0609020204030204" pitchFamily="49" charset="0"/>
              </a:rPr>
              <a:t>src</a:t>
            </a:r>
            <a:r>
              <a:rPr lang="en-US" sz="1400" dirty="0">
                <a:solidFill>
                  <a:srgbClr val="0000FF"/>
                </a:solidFill>
                <a:latin typeface="Consolas" panose="020B0609020204030204" pitchFamily="49" charset="0"/>
              </a:rPr>
              <a:t>&gt;</a:t>
            </a:r>
          </a:p>
          <a:p>
            <a:pPr marL="0" indent="0">
              <a:spcBef>
                <a:spcPts val="0"/>
              </a:spcBef>
              <a:spcAft>
                <a:spcPts val="300"/>
              </a:spcAft>
              <a:buNone/>
            </a:pPr>
            <a:r>
              <a:rPr lang="en-US" sz="1400" dirty="0">
                <a:solidFill>
                  <a:srgbClr val="000000"/>
                </a:solidFill>
                <a:latin typeface="Consolas" panose="020B0609020204030204" pitchFamily="49" charset="0"/>
              </a:rPr>
              <a:t>          […]</a:t>
            </a:r>
          </a:p>
          <a:p>
            <a:pPr marL="0" indent="0">
              <a:spcBef>
                <a:spcPts val="0"/>
              </a:spcBef>
              <a:spcAft>
                <a:spcPts val="300"/>
              </a:spcAft>
              <a:buNone/>
            </a:pPr>
            <a:r>
              <a:rPr lang="en-US" sz="1400" dirty="0">
                <a:solidFill>
                  <a:srgbClr val="0000FF"/>
                </a:solidFill>
                <a:latin typeface="Consolas" panose="020B0609020204030204" pitchFamily="49" charset="0"/>
              </a:rPr>
              <a:t>        &lt;/</a:t>
            </a:r>
            <a:r>
              <a:rPr lang="en-US" sz="1400" dirty="0">
                <a:solidFill>
                  <a:srgbClr val="A31515"/>
                </a:solidFill>
                <a:latin typeface="Consolas" panose="020B0609020204030204" pitchFamily="49" charset="0"/>
              </a:rPr>
              <a:t>content-Security-Policy</a:t>
            </a:r>
            <a:r>
              <a:rPr lang="en-US" sz="1400" dirty="0">
                <a:solidFill>
                  <a:srgbClr val="0000FF"/>
                </a:solidFill>
                <a:latin typeface="Consolas" panose="020B0609020204030204" pitchFamily="49" charset="0"/>
              </a:rPr>
              <a:t>&gt;</a:t>
            </a:r>
            <a:endParaRPr lang="en-US" sz="1400" dirty="0">
              <a:solidFill>
                <a:srgbClr val="000000"/>
              </a:solidFill>
              <a:latin typeface="Consolas" panose="020B0609020204030204" pitchFamily="49" charset="0"/>
            </a:endParaRPr>
          </a:p>
          <a:p>
            <a:pPr marL="0" indent="0">
              <a:spcBef>
                <a:spcPts val="0"/>
              </a:spcBef>
              <a:spcAft>
                <a:spcPts val="300"/>
              </a:spcAft>
              <a:buNone/>
            </a:pPr>
            <a:r>
              <a:rPr lang="en-US" sz="1400" dirty="0">
                <a:solidFill>
                  <a:srgbClr val="0000FF"/>
                </a:solidFill>
                <a:latin typeface="Consolas" panose="020B0609020204030204" pitchFamily="49" charset="0"/>
              </a:rPr>
              <a:t>      &lt;/</a:t>
            </a:r>
            <a:r>
              <a:rPr lang="en-US" sz="1400" dirty="0" err="1">
                <a:solidFill>
                  <a:srgbClr val="A31515"/>
                </a:solidFill>
                <a:latin typeface="Consolas" panose="020B0609020204030204" pitchFamily="49" charset="0"/>
              </a:rPr>
              <a:t>securityHttpHeaders</a:t>
            </a:r>
            <a:r>
              <a:rPr lang="en-US" sz="1400" dirty="0">
                <a:solidFill>
                  <a:srgbClr val="0000FF"/>
                </a:solidFill>
                <a:latin typeface="Consolas" panose="020B0609020204030204" pitchFamily="49" charset="0"/>
              </a:rPr>
              <a:t>&gt;</a:t>
            </a:r>
            <a:endParaRPr lang="en-US" sz="1400" dirty="0">
              <a:solidFill>
                <a:srgbClr val="000000"/>
              </a:solidFill>
              <a:latin typeface="Consolas" panose="020B0609020204030204" pitchFamily="49" charset="0"/>
            </a:endParaRPr>
          </a:p>
          <a:p>
            <a:pPr marL="0" indent="0">
              <a:spcBef>
                <a:spcPts val="0"/>
              </a:spcBef>
              <a:spcAft>
                <a:spcPts val="300"/>
              </a:spcAft>
              <a:buNone/>
            </a:pPr>
            <a:r>
              <a:rPr lang="en-US" sz="1400" dirty="0">
                <a:solidFill>
                  <a:srgbClr val="0000FF"/>
                </a:solidFill>
                <a:latin typeface="Consolas" panose="020B0609020204030204" pitchFamily="49" charset="0"/>
              </a:rPr>
              <a:t>    &lt;/</a:t>
            </a:r>
            <a:r>
              <a:rPr lang="en-US" sz="1400" dirty="0" err="1">
                <a:solidFill>
                  <a:srgbClr val="A31515"/>
                </a:solidFill>
                <a:latin typeface="Consolas" panose="020B0609020204030204" pitchFamily="49" charset="0"/>
              </a:rPr>
              <a:t>httpHeaderSecurityModule</a:t>
            </a:r>
            <a:r>
              <a:rPr lang="en-US" sz="1400" dirty="0">
                <a:solidFill>
                  <a:srgbClr val="0000FF"/>
                </a:solidFill>
                <a:latin typeface="Consolas" panose="020B0609020204030204" pitchFamily="49" charset="0"/>
              </a:rPr>
              <a:t>&gt;</a:t>
            </a:r>
            <a:endParaRPr lang="en-US" sz="1400" dirty="0">
              <a:solidFill>
                <a:srgbClr val="000000"/>
              </a:solidFill>
              <a:latin typeface="Consolas" panose="020B0609020204030204" pitchFamily="49" charset="0"/>
            </a:endParaRPr>
          </a:p>
          <a:p>
            <a:pPr marL="0" indent="0">
              <a:spcBef>
                <a:spcPts val="0"/>
              </a:spcBef>
              <a:spcAft>
                <a:spcPts val="300"/>
              </a:spcAft>
              <a:buNone/>
            </a:pPr>
            <a:r>
              <a:rPr lang="en-US" sz="1400" dirty="0">
                <a:solidFill>
                  <a:srgbClr val="0000FF"/>
                </a:solidFill>
                <a:latin typeface="Consolas" panose="020B0609020204030204" pitchFamily="49" charset="0"/>
              </a:rPr>
              <a:t>  &lt;/</a:t>
            </a:r>
            <a:r>
              <a:rPr lang="en-US" sz="1400" dirty="0" err="1">
                <a:solidFill>
                  <a:srgbClr val="A31515"/>
                </a:solidFill>
                <a:latin typeface="Consolas" panose="020B0609020204030204" pitchFamily="49" charset="0"/>
              </a:rPr>
              <a:t>nwebsec</a:t>
            </a:r>
            <a:r>
              <a:rPr lang="en-US" sz="1400" dirty="0">
                <a:solidFill>
                  <a:srgbClr val="0000FF"/>
                </a:solidFill>
                <a:latin typeface="Consolas" panose="020B0609020204030204" pitchFamily="49" charset="0"/>
              </a:rPr>
              <a:t>&gt;</a:t>
            </a:r>
            <a:endParaRPr lang="en-US" sz="2400" dirty="0"/>
          </a:p>
        </p:txBody>
      </p:sp>
      <p:sp>
        <p:nvSpPr>
          <p:cNvPr id="4" name="Footer Placeholder 3">
            <a:extLst>
              <a:ext uri="{FF2B5EF4-FFF2-40B4-BE49-F238E27FC236}">
                <a16:creationId xmlns:a16="http://schemas.microsoft.com/office/drawing/2014/main" id="{C0BC252A-B6E0-42DC-B88F-688F535FA447}"/>
              </a:ext>
            </a:extLst>
          </p:cNvPr>
          <p:cNvSpPr>
            <a:spLocks noGrp="1"/>
          </p:cNvSpPr>
          <p:nvPr>
            <p:ph type="ftr" sz="quarter" idx="11"/>
          </p:nvPr>
        </p:nvSpPr>
        <p:spPr/>
        <p:txBody>
          <a:bodyPr/>
          <a:lstStyle/>
          <a:p>
            <a:r>
              <a:rPr lang="en-US"/>
              <a:t>Web Application Security</a:t>
            </a:r>
            <a:endParaRPr lang="en-US" dirty="0"/>
          </a:p>
        </p:txBody>
      </p:sp>
      <p:sp>
        <p:nvSpPr>
          <p:cNvPr id="5" name="TextBox 4">
            <a:extLst>
              <a:ext uri="{FF2B5EF4-FFF2-40B4-BE49-F238E27FC236}">
                <a16:creationId xmlns:a16="http://schemas.microsoft.com/office/drawing/2014/main" id="{C5B1A0B0-2ADB-420A-B5CE-109978310EF9}"/>
              </a:ext>
            </a:extLst>
          </p:cNvPr>
          <p:cNvSpPr txBox="1"/>
          <p:nvPr/>
        </p:nvSpPr>
        <p:spPr>
          <a:xfrm>
            <a:off x="554400" y="6176963"/>
            <a:ext cx="4503990" cy="369332"/>
          </a:xfrm>
          <a:prstGeom prst="rect">
            <a:avLst/>
          </a:prstGeom>
          <a:noFill/>
        </p:spPr>
        <p:txBody>
          <a:bodyPr wrap="none" rtlCol="0">
            <a:spAutoFit/>
          </a:bodyPr>
          <a:lstStyle/>
          <a:p>
            <a:r>
              <a:rPr lang="en-US" dirty="0"/>
              <a:t>Source: </a:t>
            </a:r>
            <a:r>
              <a:rPr lang="en-US" dirty="0">
                <a:hlinkClick r:id="rId3"/>
              </a:rPr>
              <a:t>https://docs.nwebsec.com/en/latest/</a:t>
            </a:r>
            <a:r>
              <a:rPr lang="en-US" dirty="0"/>
              <a:t> </a:t>
            </a:r>
          </a:p>
        </p:txBody>
      </p:sp>
    </p:spTree>
    <p:extLst>
      <p:ext uri="{BB962C8B-B14F-4D97-AF65-F5344CB8AC3E}">
        <p14:creationId xmlns:p14="http://schemas.microsoft.com/office/powerpoint/2010/main" val="37024098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33225-CE3B-40D0-BE77-BE7FCFD8D7B6}"/>
              </a:ext>
            </a:extLst>
          </p:cNvPr>
          <p:cNvSpPr>
            <a:spLocks noGrp="1"/>
          </p:cNvSpPr>
          <p:nvPr>
            <p:ph type="title"/>
          </p:nvPr>
        </p:nvSpPr>
        <p:spPr/>
        <p:txBody>
          <a:bodyPr/>
          <a:lstStyle/>
          <a:p>
            <a:pPr algn="ctr"/>
            <a:r>
              <a:rPr lang="en-US" dirty="0"/>
              <a:t>Browser Developer Tools </a:t>
            </a:r>
            <a:br>
              <a:rPr lang="en-US" dirty="0"/>
            </a:br>
            <a:r>
              <a:rPr lang="en-US" sz="2800" dirty="0"/>
              <a:t>Example: Google Chrome</a:t>
            </a:r>
            <a:endParaRPr lang="en-US" dirty="0"/>
          </a:p>
        </p:txBody>
      </p:sp>
      <p:pic>
        <p:nvPicPr>
          <p:cNvPr id="6" name="Content Placeholder 5">
            <a:extLst>
              <a:ext uri="{FF2B5EF4-FFF2-40B4-BE49-F238E27FC236}">
                <a16:creationId xmlns:a16="http://schemas.microsoft.com/office/drawing/2014/main" id="{828D7B1A-7AC7-4943-8A46-7EF1F23F5FD0}"/>
              </a:ext>
            </a:extLst>
          </p:cNvPr>
          <p:cNvPicPr>
            <a:picLocks noGrp="1" noChangeAspect="1"/>
          </p:cNvPicPr>
          <p:nvPr>
            <p:ph idx="1"/>
          </p:nvPr>
        </p:nvPicPr>
        <p:blipFill>
          <a:blip r:embed="rId3"/>
          <a:stretch>
            <a:fillRect/>
          </a:stretch>
        </p:blipFill>
        <p:spPr>
          <a:xfrm>
            <a:off x="1672338" y="2164715"/>
            <a:ext cx="5799323" cy="3673158"/>
          </a:xfrm>
        </p:spPr>
      </p:pic>
      <p:sp>
        <p:nvSpPr>
          <p:cNvPr id="4" name="Footer Placeholder 3">
            <a:extLst>
              <a:ext uri="{FF2B5EF4-FFF2-40B4-BE49-F238E27FC236}">
                <a16:creationId xmlns:a16="http://schemas.microsoft.com/office/drawing/2014/main" id="{95E6E49C-2CE4-4CCB-90C8-51C4C7FE021B}"/>
              </a:ext>
            </a:extLst>
          </p:cNvPr>
          <p:cNvSpPr>
            <a:spLocks noGrp="1"/>
          </p:cNvSpPr>
          <p:nvPr>
            <p:ph type="ftr" sz="quarter" idx="11"/>
          </p:nvPr>
        </p:nvSpPr>
        <p:spPr/>
        <p:txBody>
          <a:bodyPr/>
          <a:lstStyle/>
          <a:p>
            <a:r>
              <a:rPr lang="en-US"/>
              <a:t>Web Application Security</a:t>
            </a:r>
            <a:endParaRPr lang="en-US" dirty="0"/>
          </a:p>
        </p:txBody>
      </p:sp>
      <p:pic>
        <p:nvPicPr>
          <p:cNvPr id="8" name="Picture 7">
            <a:extLst>
              <a:ext uri="{FF2B5EF4-FFF2-40B4-BE49-F238E27FC236}">
                <a16:creationId xmlns:a16="http://schemas.microsoft.com/office/drawing/2014/main" id="{1299F851-322A-4597-A048-812811F43FA0}"/>
              </a:ext>
            </a:extLst>
          </p:cNvPr>
          <p:cNvPicPr>
            <a:picLocks noChangeAspect="1"/>
          </p:cNvPicPr>
          <p:nvPr/>
        </p:nvPicPr>
        <p:blipFill>
          <a:blip r:embed="rId4"/>
          <a:stretch>
            <a:fillRect/>
          </a:stretch>
        </p:blipFill>
        <p:spPr>
          <a:xfrm>
            <a:off x="1590222" y="1627200"/>
            <a:ext cx="5963557" cy="4843791"/>
          </a:xfrm>
          <a:prstGeom prst="rect">
            <a:avLst/>
          </a:prstGeom>
          <a:ln>
            <a:solidFill>
              <a:schemeClr val="tx1"/>
            </a:solidFill>
          </a:ln>
        </p:spPr>
      </p:pic>
    </p:spTree>
    <p:extLst>
      <p:ext uri="{BB962C8B-B14F-4D97-AF65-F5344CB8AC3E}">
        <p14:creationId xmlns:p14="http://schemas.microsoft.com/office/powerpoint/2010/main" val="35656781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BBC29-DB74-4C84-A5B7-E1ABF9C7F29D}"/>
              </a:ext>
            </a:extLst>
          </p:cNvPr>
          <p:cNvSpPr>
            <a:spLocks noGrp="1"/>
          </p:cNvSpPr>
          <p:nvPr>
            <p:ph type="title"/>
          </p:nvPr>
        </p:nvSpPr>
        <p:spPr/>
        <p:txBody>
          <a:bodyPr/>
          <a:lstStyle/>
          <a:p>
            <a:pPr algn="ctr"/>
            <a:r>
              <a:rPr lang="en-US" dirty="0"/>
              <a:t>Sensitive Information</a:t>
            </a:r>
          </a:p>
        </p:txBody>
      </p:sp>
      <p:sp>
        <p:nvSpPr>
          <p:cNvPr id="3" name="Content Placeholder 2">
            <a:extLst>
              <a:ext uri="{FF2B5EF4-FFF2-40B4-BE49-F238E27FC236}">
                <a16:creationId xmlns:a16="http://schemas.microsoft.com/office/drawing/2014/main" id="{70D34A76-39F9-47A5-B1B7-11C20B706CE0}"/>
              </a:ext>
            </a:extLst>
          </p:cNvPr>
          <p:cNvSpPr>
            <a:spLocks noGrp="1"/>
          </p:cNvSpPr>
          <p:nvPr>
            <p:ph idx="1"/>
          </p:nvPr>
        </p:nvSpPr>
        <p:spPr/>
        <p:txBody>
          <a:bodyPr>
            <a:normAutofit lnSpcReduction="10000"/>
          </a:bodyPr>
          <a:lstStyle/>
          <a:p>
            <a:r>
              <a:rPr lang="en-US" dirty="0"/>
              <a:t>Hide technical server details from HTTP requests</a:t>
            </a:r>
          </a:p>
          <a:p>
            <a:r>
              <a:rPr lang="en-US" dirty="0"/>
              <a:t>Hide technical debugging and error messages in production apps</a:t>
            </a:r>
          </a:p>
          <a:p>
            <a:r>
              <a:rPr lang="en-US" dirty="0"/>
              <a:t>Disable directory browsing</a:t>
            </a:r>
          </a:p>
          <a:p>
            <a:r>
              <a:rPr lang="en-US" dirty="0"/>
              <a:t>If not open-source, obfuscate your code so it can’t be decompiled</a:t>
            </a:r>
          </a:p>
          <a:p>
            <a:r>
              <a:rPr lang="en-US" dirty="0"/>
              <a:t>Sequential IDs can be browsed. Use random GUIDs.</a:t>
            </a:r>
          </a:p>
          <a:p>
            <a:pPr lvl="1"/>
            <a:r>
              <a:rPr lang="en-US" dirty="0">
                <a:hlinkClick r:id="rId2"/>
              </a:rPr>
              <a:t>https://colostate.instructure.com/accounts/1/users/1</a:t>
            </a:r>
            <a:endParaRPr lang="en-US" dirty="0"/>
          </a:p>
          <a:p>
            <a:pPr lvl="1"/>
            <a:r>
              <a:rPr lang="en-US" dirty="0">
                <a:hlinkClick r:id="rId3"/>
              </a:rPr>
              <a:t>https://colostate.instructure.com/accounts/1/users/3</a:t>
            </a:r>
            <a:r>
              <a:rPr lang="en-US" dirty="0"/>
              <a:t>  </a:t>
            </a:r>
          </a:p>
          <a:p>
            <a:pPr lvl="1"/>
            <a:r>
              <a:rPr lang="en-US" dirty="0"/>
              <a:t>…</a:t>
            </a:r>
          </a:p>
        </p:txBody>
      </p:sp>
      <p:sp>
        <p:nvSpPr>
          <p:cNvPr id="4" name="Footer Placeholder 3">
            <a:extLst>
              <a:ext uri="{FF2B5EF4-FFF2-40B4-BE49-F238E27FC236}">
                <a16:creationId xmlns:a16="http://schemas.microsoft.com/office/drawing/2014/main" id="{EB8CF3B3-C1D5-43F9-9E4B-0879330E3455}"/>
              </a:ext>
            </a:extLst>
          </p:cNvPr>
          <p:cNvSpPr>
            <a:spLocks noGrp="1"/>
          </p:cNvSpPr>
          <p:nvPr>
            <p:ph type="ftr" sz="quarter" idx="11"/>
          </p:nvPr>
        </p:nvSpPr>
        <p:spPr/>
        <p:txBody>
          <a:bodyPr/>
          <a:lstStyle/>
          <a:p>
            <a:r>
              <a:rPr lang="en-US"/>
              <a:t>Web Application Security</a:t>
            </a:r>
            <a:endParaRPr lang="en-US" dirty="0"/>
          </a:p>
        </p:txBody>
      </p:sp>
    </p:spTree>
    <p:extLst>
      <p:ext uri="{BB962C8B-B14F-4D97-AF65-F5344CB8AC3E}">
        <p14:creationId xmlns:p14="http://schemas.microsoft.com/office/powerpoint/2010/main" val="21622921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3ACC6-0FA1-44EF-9761-13AF0E125118}"/>
              </a:ext>
            </a:extLst>
          </p:cNvPr>
          <p:cNvSpPr>
            <a:spLocks noGrp="1"/>
          </p:cNvSpPr>
          <p:nvPr>
            <p:ph type="title"/>
          </p:nvPr>
        </p:nvSpPr>
        <p:spPr/>
        <p:txBody>
          <a:bodyPr/>
          <a:lstStyle/>
          <a:p>
            <a:r>
              <a:rPr lang="en-US" dirty="0"/>
              <a:t>Disallow Directory Browsing</a:t>
            </a:r>
          </a:p>
        </p:txBody>
      </p:sp>
      <p:sp>
        <p:nvSpPr>
          <p:cNvPr id="4" name="Footer Placeholder 3">
            <a:extLst>
              <a:ext uri="{FF2B5EF4-FFF2-40B4-BE49-F238E27FC236}">
                <a16:creationId xmlns:a16="http://schemas.microsoft.com/office/drawing/2014/main" id="{5DAD016A-D7AB-48ED-B161-084DA265C1CA}"/>
              </a:ext>
            </a:extLst>
          </p:cNvPr>
          <p:cNvSpPr>
            <a:spLocks noGrp="1"/>
          </p:cNvSpPr>
          <p:nvPr>
            <p:ph type="ftr" sz="quarter" idx="11"/>
          </p:nvPr>
        </p:nvSpPr>
        <p:spPr/>
        <p:txBody>
          <a:bodyPr/>
          <a:lstStyle/>
          <a:p>
            <a:r>
              <a:rPr lang="en-US"/>
              <a:t>Web Application Security</a:t>
            </a:r>
            <a:endParaRPr lang="en-US" dirty="0"/>
          </a:p>
        </p:txBody>
      </p:sp>
      <p:sp>
        <p:nvSpPr>
          <p:cNvPr id="8" name="TextBox 7">
            <a:extLst>
              <a:ext uri="{FF2B5EF4-FFF2-40B4-BE49-F238E27FC236}">
                <a16:creationId xmlns:a16="http://schemas.microsoft.com/office/drawing/2014/main" id="{A2BBBA6A-30FB-43DF-A797-9571B9E01DEC}"/>
              </a:ext>
            </a:extLst>
          </p:cNvPr>
          <p:cNvSpPr txBox="1"/>
          <p:nvPr/>
        </p:nvSpPr>
        <p:spPr>
          <a:xfrm>
            <a:off x="319050" y="4754297"/>
            <a:ext cx="3792150" cy="1754326"/>
          </a:xfrm>
          <a:prstGeom prst="rect">
            <a:avLst/>
          </a:prstGeom>
          <a:noFill/>
          <a:ln>
            <a:solidFill>
              <a:schemeClr val="tx1"/>
            </a:solidFill>
          </a:ln>
        </p:spPr>
        <p:txBody>
          <a:bodyPr wrap="square">
            <a:spAutoFit/>
          </a:bodyPr>
          <a:lstStyle/>
          <a:p>
            <a:r>
              <a:rPr lang="en-US" dirty="0"/>
              <a:t>vi /</a:t>
            </a:r>
            <a:r>
              <a:rPr lang="en-US" dirty="0" err="1"/>
              <a:t>etc</a:t>
            </a:r>
            <a:r>
              <a:rPr lang="en-US" dirty="0"/>
              <a:t>/apache2/apache2.conf</a:t>
            </a:r>
          </a:p>
          <a:p>
            <a:r>
              <a:rPr lang="en-US" dirty="0"/>
              <a:t>&lt;Directory /var/www/&gt;</a:t>
            </a:r>
          </a:p>
          <a:p>
            <a:r>
              <a:rPr lang="en-US" dirty="0"/>
              <a:t>        #Options Indexes </a:t>
            </a:r>
            <a:r>
              <a:rPr lang="en-US" dirty="0" err="1"/>
              <a:t>FollowSymLinks</a:t>
            </a:r>
            <a:endParaRPr lang="en-US" dirty="0"/>
          </a:p>
          <a:p>
            <a:r>
              <a:rPr lang="en-US" dirty="0"/>
              <a:t>        Options </a:t>
            </a:r>
            <a:r>
              <a:rPr lang="en-US" dirty="0" err="1"/>
              <a:t>FollowSymLinks</a:t>
            </a:r>
            <a:endParaRPr lang="en-US" dirty="0"/>
          </a:p>
          <a:p>
            <a:r>
              <a:rPr lang="en-US" dirty="0"/>
              <a:t>&lt;/Directory&gt;</a:t>
            </a:r>
          </a:p>
          <a:p>
            <a:r>
              <a:rPr lang="en-US" dirty="0"/>
              <a:t>service apache2 restart</a:t>
            </a:r>
          </a:p>
        </p:txBody>
      </p:sp>
      <p:pic>
        <p:nvPicPr>
          <p:cNvPr id="16" name="Picture 15" descr="Graphical user interface, application&#10;&#10;Description automatically generated">
            <a:extLst>
              <a:ext uri="{FF2B5EF4-FFF2-40B4-BE49-F238E27FC236}">
                <a16:creationId xmlns:a16="http://schemas.microsoft.com/office/drawing/2014/main" id="{EC7C8681-1BCC-4AD0-BCAF-A0F7D125DE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228" y="1690689"/>
            <a:ext cx="7528142" cy="3014971"/>
          </a:xfrm>
          <a:prstGeom prst="rect">
            <a:avLst/>
          </a:prstGeom>
          <a:ln>
            <a:solidFill>
              <a:schemeClr val="tx1"/>
            </a:solidFill>
          </a:ln>
        </p:spPr>
      </p:pic>
      <p:pic>
        <p:nvPicPr>
          <p:cNvPr id="18" name="Picture 17" descr="Graphical user interface, text, application&#10;&#10;Description automatically generated">
            <a:extLst>
              <a:ext uri="{FF2B5EF4-FFF2-40B4-BE49-F238E27FC236}">
                <a16:creationId xmlns:a16="http://schemas.microsoft.com/office/drawing/2014/main" id="{04704D24-1415-489F-A20A-4C5D7D86CA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2563" y="4772088"/>
            <a:ext cx="4808637" cy="1158340"/>
          </a:xfrm>
          <a:prstGeom prst="rect">
            <a:avLst/>
          </a:prstGeom>
          <a:ln>
            <a:solidFill>
              <a:schemeClr val="tx1"/>
            </a:solidFill>
          </a:ln>
        </p:spPr>
      </p:pic>
    </p:spTree>
    <p:extLst>
      <p:ext uri="{BB962C8B-B14F-4D97-AF65-F5344CB8AC3E}">
        <p14:creationId xmlns:p14="http://schemas.microsoft.com/office/powerpoint/2010/main" val="13064172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B93D7-1994-4113-8F7C-0D916339134D}"/>
              </a:ext>
            </a:extLst>
          </p:cNvPr>
          <p:cNvSpPr>
            <a:spLocks noGrp="1"/>
          </p:cNvSpPr>
          <p:nvPr>
            <p:ph type="title"/>
          </p:nvPr>
        </p:nvSpPr>
        <p:spPr>
          <a:xfrm>
            <a:off x="628650" y="295561"/>
            <a:ext cx="7886700" cy="969818"/>
          </a:xfrm>
        </p:spPr>
        <p:txBody>
          <a:bodyPr>
            <a:normAutofit fontScale="90000"/>
          </a:bodyPr>
          <a:lstStyle/>
          <a:p>
            <a:pPr algn="ctr"/>
            <a:r>
              <a:rPr lang="en-US" dirty="0"/>
              <a:t>ASP.NET: </a:t>
            </a:r>
            <a:r>
              <a:rPr lang="en-US" dirty="0" err="1"/>
              <a:t>Web.config</a:t>
            </a:r>
            <a:br>
              <a:rPr lang="en-US" dirty="0"/>
            </a:br>
            <a:r>
              <a:rPr lang="en-US" sz="3100" dirty="0"/>
              <a:t>hide web server, disable trace and track</a:t>
            </a:r>
            <a:endParaRPr lang="en-US" dirty="0"/>
          </a:p>
        </p:txBody>
      </p:sp>
      <p:sp>
        <p:nvSpPr>
          <p:cNvPr id="3" name="Content Placeholder 2">
            <a:extLst>
              <a:ext uri="{FF2B5EF4-FFF2-40B4-BE49-F238E27FC236}">
                <a16:creationId xmlns:a16="http://schemas.microsoft.com/office/drawing/2014/main" id="{A28FD35D-C431-4024-AB85-75A32705EAF3}"/>
              </a:ext>
            </a:extLst>
          </p:cNvPr>
          <p:cNvSpPr>
            <a:spLocks noGrp="1"/>
          </p:cNvSpPr>
          <p:nvPr>
            <p:ph idx="1"/>
          </p:nvPr>
        </p:nvSpPr>
        <p:spPr>
          <a:xfrm>
            <a:off x="628650" y="1359341"/>
            <a:ext cx="7886700" cy="5099060"/>
          </a:xfrm>
          <a:ln>
            <a:solidFill>
              <a:schemeClr val="tx1"/>
            </a:solidFill>
          </a:ln>
        </p:spPr>
        <p:txBody>
          <a:bodyPr>
            <a:normAutofit/>
          </a:bodyPr>
          <a:lstStyle/>
          <a:p>
            <a:pPr marL="0" indent="0">
              <a:lnSpc>
                <a:spcPct val="120000"/>
              </a:lnSpc>
              <a:spcBef>
                <a:spcPts val="0"/>
              </a:spcBef>
              <a:buNone/>
            </a:pPr>
            <a:r>
              <a:rPr lang="en-US" sz="1800" dirty="0">
                <a:solidFill>
                  <a:srgbClr val="0000FF"/>
                </a:solidFill>
                <a:latin typeface="Consolas" panose="020B0609020204030204" pitchFamily="49" charset="0"/>
              </a:rPr>
              <a:t>  &lt;</a:t>
            </a:r>
            <a:r>
              <a:rPr lang="en-US" sz="1800" dirty="0" err="1">
                <a:solidFill>
                  <a:srgbClr val="A31515"/>
                </a:solidFill>
                <a:latin typeface="Consolas" panose="020B0609020204030204" pitchFamily="49" charset="0"/>
              </a:rPr>
              <a:t>system.webServer</a:t>
            </a:r>
            <a:r>
              <a:rPr lang="en-US" sz="1800" dirty="0">
                <a:solidFill>
                  <a:srgbClr val="0000FF"/>
                </a:solidFill>
                <a:latin typeface="Consolas" panose="020B0609020204030204" pitchFamily="49" charset="0"/>
              </a:rPr>
              <a:t>&gt;</a:t>
            </a:r>
          </a:p>
          <a:p>
            <a:pPr marL="0" indent="0">
              <a:lnSpc>
                <a:spcPct val="120000"/>
              </a:lnSpc>
              <a:spcBef>
                <a:spcPts val="0"/>
              </a:spcBef>
              <a:buNone/>
            </a:pPr>
            <a:r>
              <a:rPr lang="en-US" sz="1800" dirty="0">
                <a:solidFill>
                  <a:srgbClr val="0000FF"/>
                </a:solidFill>
                <a:latin typeface="Consolas" panose="020B0609020204030204" pitchFamily="49" charset="0"/>
              </a:rPr>
              <a:t>    &lt;</a:t>
            </a:r>
            <a:r>
              <a:rPr lang="en-US" sz="1800" dirty="0" err="1">
                <a:solidFill>
                  <a:srgbClr val="A31515"/>
                </a:solidFill>
                <a:latin typeface="Consolas" panose="020B0609020204030204" pitchFamily="49" charset="0"/>
              </a:rPr>
              <a:t>httpProtocol</a:t>
            </a:r>
            <a:r>
              <a:rPr lang="en-US" sz="1800" dirty="0">
                <a:solidFill>
                  <a:srgbClr val="0000FF"/>
                </a:solidFill>
                <a:latin typeface="Consolas" panose="020B0609020204030204" pitchFamily="49" charset="0"/>
              </a:rPr>
              <a:t>&gt;</a:t>
            </a:r>
            <a:endParaRPr lang="en-US" sz="1800" dirty="0">
              <a:solidFill>
                <a:srgbClr val="000000"/>
              </a:solidFill>
              <a:latin typeface="Consolas" panose="020B0609020204030204" pitchFamily="49" charset="0"/>
            </a:endParaRPr>
          </a:p>
          <a:p>
            <a:pPr marL="0" indent="0">
              <a:lnSpc>
                <a:spcPct val="120000"/>
              </a:lnSpc>
              <a:spcBef>
                <a:spcPts val="0"/>
              </a:spcBef>
              <a:buNone/>
            </a:pPr>
            <a:r>
              <a:rPr lang="en-US" sz="1800" dirty="0">
                <a:solidFill>
                  <a:srgbClr val="0000FF"/>
                </a:solidFill>
                <a:latin typeface="Consolas" panose="020B0609020204030204" pitchFamily="49" charset="0"/>
              </a:rPr>
              <a:t>      &lt;</a:t>
            </a:r>
            <a:r>
              <a:rPr lang="en-US" sz="1800" dirty="0" err="1">
                <a:solidFill>
                  <a:srgbClr val="A31515"/>
                </a:solidFill>
                <a:latin typeface="Consolas" panose="020B0609020204030204" pitchFamily="49" charset="0"/>
              </a:rPr>
              <a:t>customHeaders</a:t>
            </a:r>
            <a:r>
              <a:rPr lang="en-US" sz="1800" dirty="0">
                <a:solidFill>
                  <a:srgbClr val="0000FF"/>
                </a:solidFill>
                <a:latin typeface="Consolas" panose="020B0609020204030204" pitchFamily="49" charset="0"/>
              </a:rPr>
              <a:t>&gt;</a:t>
            </a:r>
            <a:endParaRPr lang="en-US" sz="1800" dirty="0">
              <a:solidFill>
                <a:srgbClr val="000000"/>
              </a:solidFill>
              <a:latin typeface="Consolas" panose="020B0609020204030204" pitchFamily="49" charset="0"/>
            </a:endParaRPr>
          </a:p>
          <a:p>
            <a:pPr marL="0" indent="0">
              <a:lnSpc>
                <a:spcPct val="120000"/>
              </a:lnSpc>
              <a:spcBef>
                <a:spcPts val="0"/>
              </a:spcBef>
              <a:buNone/>
            </a:pPr>
            <a:r>
              <a:rPr lang="en-US" sz="1800" dirty="0">
                <a:solidFill>
                  <a:srgbClr val="0000FF"/>
                </a:solidFill>
                <a:latin typeface="Consolas" panose="020B0609020204030204" pitchFamily="49" charset="0"/>
              </a:rPr>
              <a:t>        &lt;</a:t>
            </a:r>
            <a:r>
              <a:rPr lang="en-US" sz="1800" dirty="0">
                <a:solidFill>
                  <a:srgbClr val="A31515"/>
                </a:solidFill>
                <a:latin typeface="Consolas" panose="020B0609020204030204" pitchFamily="49" charset="0"/>
              </a:rPr>
              <a:t>remove</a:t>
            </a:r>
            <a:r>
              <a:rPr lang="en-US" sz="1800" dirty="0">
                <a:solidFill>
                  <a:srgbClr val="0000FF"/>
                </a:solidFill>
                <a:latin typeface="Consolas" panose="020B0609020204030204" pitchFamily="49" charset="0"/>
              </a:rPr>
              <a:t> </a:t>
            </a:r>
            <a:r>
              <a:rPr lang="en-US" sz="1800" dirty="0">
                <a:solidFill>
                  <a:srgbClr val="FF0000"/>
                </a:solidFill>
                <a:latin typeface="Consolas" panose="020B0609020204030204" pitchFamily="49" charset="0"/>
              </a:rPr>
              <a:t>name</a:t>
            </a:r>
            <a:r>
              <a:rPr lang="en-US" sz="1800" dirty="0">
                <a:solidFill>
                  <a:srgbClr val="0000FF"/>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a:solidFill>
                  <a:srgbClr val="0000FF"/>
                </a:solidFill>
                <a:latin typeface="Consolas" panose="020B0609020204030204" pitchFamily="49" charset="0"/>
              </a:rPr>
              <a:t>X-Powered-By</a:t>
            </a:r>
            <a:r>
              <a:rPr lang="en-US" sz="1800" dirty="0">
                <a:solidFill>
                  <a:srgbClr val="000000"/>
                </a:solidFill>
                <a:latin typeface="Consolas" panose="020B0609020204030204" pitchFamily="49" charset="0"/>
              </a:rPr>
              <a:t>"</a:t>
            </a:r>
            <a:r>
              <a:rPr lang="en-US" sz="1800" dirty="0">
                <a:solidFill>
                  <a:srgbClr val="0000FF"/>
                </a:solidFill>
                <a:latin typeface="Consolas" panose="020B0609020204030204" pitchFamily="49" charset="0"/>
              </a:rPr>
              <a:t>/&gt;</a:t>
            </a:r>
            <a:endParaRPr lang="en-US" sz="1800" dirty="0">
              <a:solidFill>
                <a:srgbClr val="000000"/>
              </a:solidFill>
              <a:latin typeface="Consolas" panose="020B0609020204030204" pitchFamily="49" charset="0"/>
            </a:endParaRPr>
          </a:p>
          <a:p>
            <a:pPr marL="0" indent="0">
              <a:lnSpc>
                <a:spcPct val="120000"/>
              </a:lnSpc>
              <a:spcBef>
                <a:spcPts val="0"/>
              </a:spcBef>
              <a:buNone/>
            </a:pPr>
            <a:r>
              <a:rPr lang="en-US" sz="1800" dirty="0">
                <a:solidFill>
                  <a:srgbClr val="0000FF"/>
                </a:solidFill>
                <a:latin typeface="Consolas" panose="020B0609020204030204" pitchFamily="49" charset="0"/>
              </a:rPr>
              <a:t>      &lt;/</a:t>
            </a:r>
            <a:r>
              <a:rPr lang="en-US" sz="1800" dirty="0" err="1">
                <a:solidFill>
                  <a:srgbClr val="A31515"/>
                </a:solidFill>
                <a:latin typeface="Consolas" panose="020B0609020204030204" pitchFamily="49" charset="0"/>
              </a:rPr>
              <a:t>customHeaders</a:t>
            </a:r>
            <a:r>
              <a:rPr lang="en-US" sz="1800" dirty="0">
                <a:solidFill>
                  <a:srgbClr val="0000FF"/>
                </a:solidFill>
                <a:latin typeface="Consolas" panose="020B0609020204030204" pitchFamily="49" charset="0"/>
              </a:rPr>
              <a:t>&gt;</a:t>
            </a:r>
            <a:endParaRPr lang="en-US" sz="1800" dirty="0">
              <a:solidFill>
                <a:srgbClr val="000000"/>
              </a:solidFill>
              <a:latin typeface="Consolas" panose="020B0609020204030204" pitchFamily="49" charset="0"/>
            </a:endParaRPr>
          </a:p>
          <a:p>
            <a:pPr marL="0" indent="0">
              <a:lnSpc>
                <a:spcPct val="120000"/>
              </a:lnSpc>
              <a:spcBef>
                <a:spcPts val="0"/>
              </a:spcBef>
              <a:buNone/>
            </a:pPr>
            <a:r>
              <a:rPr lang="en-US" sz="1800" dirty="0">
                <a:solidFill>
                  <a:srgbClr val="0000FF"/>
                </a:solidFill>
                <a:latin typeface="Consolas" panose="020B0609020204030204" pitchFamily="49" charset="0"/>
              </a:rPr>
              <a:t>    &lt;/</a:t>
            </a:r>
            <a:r>
              <a:rPr lang="en-US" sz="1800" dirty="0" err="1">
                <a:solidFill>
                  <a:srgbClr val="A31515"/>
                </a:solidFill>
                <a:latin typeface="Consolas" panose="020B0609020204030204" pitchFamily="49" charset="0"/>
              </a:rPr>
              <a:t>httpProtocol</a:t>
            </a:r>
            <a:r>
              <a:rPr lang="en-US" sz="1800" dirty="0">
                <a:solidFill>
                  <a:srgbClr val="0000FF"/>
                </a:solidFill>
                <a:latin typeface="Consolas" panose="020B0609020204030204" pitchFamily="49" charset="0"/>
              </a:rPr>
              <a:t>&gt;</a:t>
            </a:r>
          </a:p>
          <a:p>
            <a:pPr marL="0" indent="0">
              <a:lnSpc>
                <a:spcPct val="120000"/>
              </a:lnSpc>
              <a:spcBef>
                <a:spcPts val="0"/>
              </a:spcBef>
              <a:buNone/>
            </a:pPr>
            <a:r>
              <a:rPr lang="en-US" sz="1800" dirty="0">
                <a:solidFill>
                  <a:srgbClr val="0000FF"/>
                </a:solidFill>
                <a:latin typeface="Consolas" panose="020B0609020204030204" pitchFamily="49" charset="0"/>
              </a:rPr>
              <a:t>    &lt;</a:t>
            </a:r>
            <a:r>
              <a:rPr lang="en-US" sz="1800" dirty="0">
                <a:solidFill>
                  <a:srgbClr val="A31515"/>
                </a:solidFill>
                <a:latin typeface="Consolas" panose="020B0609020204030204" pitchFamily="49" charset="0"/>
              </a:rPr>
              <a:t>security</a:t>
            </a:r>
            <a:r>
              <a:rPr lang="en-US" sz="1800" dirty="0">
                <a:solidFill>
                  <a:srgbClr val="0000FF"/>
                </a:solidFill>
                <a:latin typeface="Consolas" panose="020B0609020204030204" pitchFamily="49" charset="0"/>
              </a:rPr>
              <a:t>&gt;</a:t>
            </a:r>
            <a:endParaRPr lang="en-US" sz="1800" dirty="0">
              <a:solidFill>
                <a:srgbClr val="000000"/>
              </a:solidFill>
              <a:latin typeface="Consolas" panose="020B0609020204030204" pitchFamily="49" charset="0"/>
            </a:endParaRPr>
          </a:p>
          <a:p>
            <a:pPr marL="0" indent="0">
              <a:lnSpc>
                <a:spcPct val="120000"/>
              </a:lnSpc>
              <a:spcBef>
                <a:spcPts val="0"/>
              </a:spcBef>
              <a:buNone/>
            </a:pPr>
            <a:r>
              <a:rPr lang="en-US" sz="1800" dirty="0">
                <a:solidFill>
                  <a:srgbClr val="0000FF"/>
                </a:solidFill>
                <a:latin typeface="Consolas" panose="020B0609020204030204" pitchFamily="49" charset="0"/>
              </a:rPr>
              <a:t>      &lt;</a:t>
            </a:r>
            <a:r>
              <a:rPr lang="en-US" sz="1800" dirty="0" err="1">
                <a:solidFill>
                  <a:srgbClr val="A31515"/>
                </a:solidFill>
                <a:latin typeface="Consolas" panose="020B0609020204030204" pitchFamily="49" charset="0"/>
              </a:rPr>
              <a:t>requestFiltering</a:t>
            </a:r>
            <a:r>
              <a:rPr lang="en-US" sz="1800" dirty="0">
                <a:solidFill>
                  <a:srgbClr val="0000FF"/>
                </a:solidFill>
                <a:latin typeface="Consolas" panose="020B0609020204030204" pitchFamily="49" charset="0"/>
              </a:rPr>
              <a:t>&gt;</a:t>
            </a:r>
            <a:endParaRPr lang="en-US" sz="1800" dirty="0">
              <a:solidFill>
                <a:srgbClr val="000000"/>
              </a:solidFill>
              <a:latin typeface="Consolas" panose="020B0609020204030204" pitchFamily="49" charset="0"/>
            </a:endParaRPr>
          </a:p>
          <a:p>
            <a:pPr marL="0" indent="0">
              <a:lnSpc>
                <a:spcPct val="120000"/>
              </a:lnSpc>
              <a:spcBef>
                <a:spcPts val="0"/>
              </a:spcBef>
              <a:buNone/>
            </a:pPr>
            <a:r>
              <a:rPr lang="en-US" sz="1800" dirty="0">
                <a:solidFill>
                  <a:srgbClr val="0000FF"/>
                </a:solidFill>
                <a:latin typeface="Consolas" panose="020B0609020204030204" pitchFamily="49" charset="0"/>
              </a:rPr>
              <a:t>        &lt;</a:t>
            </a:r>
            <a:r>
              <a:rPr lang="en-US" sz="1800" dirty="0">
                <a:solidFill>
                  <a:srgbClr val="A31515"/>
                </a:solidFill>
                <a:latin typeface="Consolas" panose="020B0609020204030204" pitchFamily="49" charset="0"/>
              </a:rPr>
              <a:t>verbs</a:t>
            </a:r>
            <a:r>
              <a:rPr lang="en-US" sz="1800" dirty="0">
                <a:solidFill>
                  <a:srgbClr val="0000FF"/>
                </a:solidFill>
                <a:latin typeface="Consolas" panose="020B0609020204030204" pitchFamily="49" charset="0"/>
              </a:rPr>
              <a:t>&gt;</a:t>
            </a:r>
            <a:endParaRPr lang="en-US" sz="1800" dirty="0">
              <a:solidFill>
                <a:srgbClr val="000000"/>
              </a:solidFill>
              <a:latin typeface="Consolas" panose="020B0609020204030204" pitchFamily="49" charset="0"/>
            </a:endParaRPr>
          </a:p>
          <a:p>
            <a:pPr marL="0" indent="0">
              <a:lnSpc>
                <a:spcPct val="120000"/>
              </a:lnSpc>
              <a:spcBef>
                <a:spcPts val="0"/>
              </a:spcBef>
              <a:buNone/>
            </a:pPr>
            <a:r>
              <a:rPr lang="en-US" sz="1800" dirty="0">
                <a:solidFill>
                  <a:srgbClr val="0000FF"/>
                </a:solidFill>
                <a:latin typeface="Consolas" panose="020B0609020204030204" pitchFamily="49" charset="0"/>
              </a:rPr>
              <a:t>          &lt;</a:t>
            </a:r>
            <a:r>
              <a:rPr lang="en-US" sz="1800" dirty="0">
                <a:solidFill>
                  <a:srgbClr val="A31515"/>
                </a:solidFill>
                <a:latin typeface="Consolas" panose="020B0609020204030204" pitchFamily="49" charset="0"/>
              </a:rPr>
              <a:t>add</a:t>
            </a:r>
            <a:r>
              <a:rPr lang="en-US" sz="1800" dirty="0">
                <a:solidFill>
                  <a:srgbClr val="0000FF"/>
                </a:solidFill>
                <a:latin typeface="Consolas" panose="020B0609020204030204" pitchFamily="49" charset="0"/>
              </a:rPr>
              <a:t> </a:t>
            </a:r>
            <a:r>
              <a:rPr lang="en-US" sz="1800" dirty="0">
                <a:solidFill>
                  <a:srgbClr val="FF0000"/>
                </a:solidFill>
                <a:latin typeface="Consolas" panose="020B0609020204030204" pitchFamily="49" charset="0"/>
              </a:rPr>
              <a:t>verb</a:t>
            </a:r>
            <a:r>
              <a:rPr lang="en-US" sz="1800" dirty="0">
                <a:solidFill>
                  <a:srgbClr val="0000FF"/>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a:solidFill>
                  <a:srgbClr val="0000FF"/>
                </a:solidFill>
                <a:latin typeface="Consolas" panose="020B0609020204030204" pitchFamily="49" charset="0"/>
              </a:rPr>
              <a:t>TRACE</a:t>
            </a:r>
            <a:r>
              <a:rPr lang="en-US" sz="1800" dirty="0">
                <a:solidFill>
                  <a:srgbClr val="000000"/>
                </a:solidFill>
                <a:latin typeface="Consolas" panose="020B0609020204030204" pitchFamily="49" charset="0"/>
              </a:rPr>
              <a:t>"</a:t>
            </a:r>
            <a:r>
              <a:rPr lang="en-US" sz="1800" dirty="0">
                <a:solidFill>
                  <a:srgbClr val="0000FF"/>
                </a:solidFill>
                <a:latin typeface="Consolas" panose="020B0609020204030204" pitchFamily="49" charset="0"/>
              </a:rPr>
              <a:t> </a:t>
            </a:r>
            <a:r>
              <a:rPr lang="en-US" sz="1800" dirty="0">
                <a:solidFill>
                  <a:srgbClr val="FF0000"/>
                </a:solidFill>
                <a:latin typeface="Consolas" panose="020B0609020204030204" pitchFamily="49" charset="0"/>
              </a:rPr>
              <a:t>allowed</a:t>
            </a:r>
            <a:r>
              <a:rPr lang="en-US" sz="1800" dirty="0">
                <a:solidFill>
                  <a:srgbClr val="0000FF"/>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a:solidFill>
                  <a:srgbClr val="0000FF"/>
                </a:solidFill>
                <a:latin typeface="Consolas" panose="020B0609020204030204" pitchFamily="49" charset="0"/>
              </a:rPr>
              <a:t>false</a:t>
            </a:r>
            <a:r>
              <a:rPr lang="en-US" sz="1800" dirty="0">
                <a:solidFill>
                  <a:srgbClr val="000000"/>
                </a:solidFill>
                <a:latin typeface="Consolas" panose="020B0609020204030204" pitchFamily="49" charset="0"/>
              </a:rPr>
              <a:t>"</a:t>
            </a:r>
            <a:r>
              <a:rPr lang="en-US" sz="1800" dirty="0">
                <a:solidFill>
                  <a:srgbClr val="0000FF"/>
                </a:solidFill>
                <a:latin typeface="Consolas" panose="020B0609020204030204" pitchFamily="49" charset="0"/>
              </a:rPr>
              <a:t>/&gt;</a:t>
            </a:r>
            <a:endParaRPr lang="en-US" sz="1800" dirty="0">
              <a:solidFill>
                <a:srgbClr val="000000"/>
              </a:solidFill>
              <a:latin typeface="Consolas" panose="020B0609020204030204" pitchFamily="49" charset="0"/>
            </a:endParaRPr>
          </a:p>
          <a:p>
            <a:pPr marL="0" indent="0">
              <a:lnSpc>
                <a:spcPct val="120000"/>
              </a:lnSpc>
              <a:spcBef>
                <a:spcPts val="0"/>
              </a:spcBef>
              <a:buNone/>
            </a:pPr>
            <a:r>
              <a:rPr lang="en-US" sz="1800" dirty="0">
                <a:solidFill>
                  <a:srgbClr val="0000FF"/>
                </a:solidFill>
                <a:latin typeface="Consolas" panose="020B0609020204030204" pitchFamily="49" charset="0"/>
              </a:rPr>
              <a:t>          &lt;</a:t>
            </a:r>
            <a:r>
              <a:rPr lang="en-US" sz="1800" dirty="0">
                <a:solidFill>
                  <a:srgbClr val="A31515"/>
                </a:solidFill>
                <a:latin typeface="Consolas" panose="020B0609020204030204" pitchFamily="49" charset="0"/>
              </a:rPr>
              <a:t>add</a:t>
            </a:r>
            <a:r>
              <a:rPr lang="en-US" sz="1800" dirty="0">
                <a:solidFill>
                  <a:srgbClr val="0000FF"/>
                </a:solidFill>
                <a:latin typeface="Consolas" panose="020B0609020204030204" pitchFamily="49" charset="0"/>
              </a:rPr>
              <a:t> </a:t>
            </a:r>
            <a:r>
              <a:rPr lang="en-US" sz="1800" dirty="0">
                <a:solidFill>
                  <a:srgbClr val="FF0000"/>
                </a:solidFill>
                <a:latin typeface="Consolas" panose="020B0609020204030204" pitchFamily="49" charset="0"/>
              </a:rPr>
              <a:t>verb</a:t>
            </a:r>
            <a:r>
              <a:rPr lang="en-US" sz="1800" dirty="0">
                <a:solidFill>
                  <a:srgbClr val="0000FF"/>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a:solidFill>
                  <a:srgbClr val="0000FF"/>
                </a:solidFill>
                <a:latin typeface="Consolas" panose="020B0609020204030204" pitchFamily="49" charset="0"/>
              </a:rPr>
              <a:t>TRACK</a:t>
            </a:r>
            <a:r>
              <a:rPr lang="en-US" sz="1800" dirty="0">
                <a:solidFill>
                  <a:srgbClr val="000000"/>
                </a:solidFill>
                <a:latin typeface="Consolas" panose="020B0609020204030204" pitchFamily="49" charset="0"/>
              </a:rPr>
              <a:t>"</a:t>
            </a:r>
            <a:r>
              <a:rPr lang="en-US" sz="1800" dirty="0">
                <a:solidFill>
                  <a:srgbClr val="0000FF"/>
                </a:solidFill>
                <a:latin typeface="Consolas" panose="020B0609020204030204" pitchFamily="49" charset="0"/>
              </a:rPr>
              <a:t> </a:t>
            </a:r>
            <a:r>
              <a:rPr lang="en-US" sz="1800" dirty="0">
                <a:solidFill>
                  <a:srgbClr val="FF0000"/>
                </a:solidFill>
                <a:latin typeface="Consolas" panose="020B0609020204030204" pitchFamily="49" charset="0"/>
              </a:rPr>
              <a:t>allowed</a:t>
            </a:r>
            <a:r>
              <a:rPr lang="en-US" sz="1800" dirty="0">
                <a:solidFill>
                  <a:srgbClr val="0000FF"/>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a:solidFill>
                  <a:srgbClr val="0000FF"/>
                </a:solidFill>
                <a:latin typeface="Consolas" panose="020B0609020204030204" pitchFamily="49" charset="0"/>
              </a:rPr>
              <a:t>false</a:t>
            </a:r>
            <a:r>
              <a:rPr lang="en-US" sz="1800" dirty="0">
                <a:solidFill>
                  <a:srgbClr val="000000"/>
                </a:solidFill>
                <a:latin typeface="Consolas" panose="020B0609020204030204" pitchFamily="49" charset="0"/>
              </a:rPr>
              <a:t>"</a:t>
            </a:r>
            <a:r>
              <a:rPr lang="en-US" sz="1800" dirty="0">
                <a:solidFill>
                  <a:srgbClr val="0000FF"/>
                </a:solidFill>
                <a:latin typeface="Consolas" panose="020B0609020204030204" pitchFamily="49" charset="0"/>
              </a:rPr>
              <a:t>/&gt;</a:t>
            </a:r>
            <a:endParaRPr lang="en-US" sz="1800" dirty="0">
              <a:solidFill>
                <a:srgbClr val="000000"/>
              </a:solidFill>
              <a:latin typeface="Consolas" panose="020B0609020204030204" pitchFamily="49" charset="0"/>
            </a:endParaRPr>
          </a:p>
          <a:p>
            <a:pPr marL="0" indent="0">
              <a:lnSpc>
                <a:spcPct val="120000"/>
              </a:lnSpc>
              <a:spcBef>
                <a:spcPts val="0"/>
              </a:spcBef>
              <a:buNone/>
            </a:pPr>
            <a:r>
              <a:rPr lang="en-US" sz="1800" dirty="0">
                <a:solidFill>
                  <a:srgbClr val="0000FF"/>
                </a:solidFill>
                <a:latin typeface="Consolas" panose="020B0609020204030204" pitchFamily="49" charset="0"/>
              </a:rPr>
              <a:t>        &lt;/</a:t>
            </a:r>
            <a:r>
              <a:rPr lang="en-US" sz="1800" dirty="0">
                <a:solidFill>
                  <a:srgbClr val="A31515"/>
                </a:solidFill>
                <a:latin typeface="Consolas" panose="020B0609020204030204" pitchFamily="49" charset="0"/>
              </a:rPr>
              <a:t>verbs</a:t>
            </a:r>
            <a:r>
              <a:rPr lang="en-US" sz="1800" dirty="0">
                <a:solidFill>
                  <a:srgbClr val="0000FF"/>
                </a:solidFill>
                <a:latin typeface="Consolas" panose="020B0609020204030204" pitchFamily="49" charset="0"/>
              </a:rPr>
              <a:t>&gt;</a:t>
            </a:r>
            <a:endParaRPr lang="en-US" sz="1800" dirty="0">
              <a:solidFill>
                <a:srgbClr val="000000"/>
              </a:solidFill>
              <a:latin typeface="Consolas" panose="020B0609020204030204" pitchFamily="49" charset="0"/>
            </a:endParaRPr>
          </a:p>
          <a:p>
            <a:pPr marL="0" indent="0">
              <a:lnSpc>
                <a:spcPct val="120000"/>
              </a:lnSpc>
              <a:spcBef>
                <a:spcPts val="0"/>
              </a:spcBef>
              <a:buNone/>
            </a:pPr>
            <a:r>
              <a:rPr lang="en-US" sz="1800" dirty="0">
                <a:solidFill>
                  <a:srgbClr val="0000FF"/>
                </a:solidFill>
                <a:latin typeface="Consolas" panose="020B0609020204030204" pitchFamily="49" charset="0"/>
              </a:rPr>
              <a:t>      &lt;/</a:t>
            </a:r>
            <a:r>
              <a:rPr lang="en-US" sz="1800" dirty="0" err="1">
                <a:solidFill>
                  <a:srgbClr val="A31515"/>
                </a:solidFill>
                <a:latin typeface="Consolas" panose="020B0609020204030204" pitchFamily="49" charset="0"/>
              </a:rPr>
              <a:t>requestFiltering</a:t>
            </a:r>
            <a:r>
              <a:rPr lang="en-US" sz="1800" dirty="0">
                <a:solidFill>
                  <a:srgbClr val="0000FF"/>
                </a:solidFill>
                <a:latin typeface="Consolas" panose="020B0609020204030204" pitchFamily="49" charset="0"/>
              </a:rPr>
              <a:t>&gt;</a:t>
            </a:r>
            <a:endParaRPr lang="en-US" sz="1800" dirty="0">
              <a:solidFill>
                <a:srgbClr val="000000"/>
              </a:solidFill>
              <a:latin typeface="Consolas" panose="020B0609020204030204" pitchFamily="49" charset="0"/>
            </a:endParaRPr>
          </a:p>
          <a:p>
            <a:pPr marL="0" indent="0">
              <a:lnSpc>
                <a:spcPct val="120000"/>
              </a:lnSpc>
              <a:spcBef>
                <a:spcPts val="0"/>
              </a:spcBef>
              <a:buNone/>
            </a:pPr>
            <a:r>
              <a:rPr lang="en-US" sz="1800" dirty="0">
                <a:solidFill>
                  <a:srgbClr val="0000FF"/>
                </a:solidFill>
                <a:latin typeface="Consolas" panose="020B0609020204030204" pitchFamily="49" charset="0"/>
              </a:rPr>
              <a:t>    &lt;/</a:t>
            </a:r>
            <a:r>
              <a:rPr lang="en-US" sz="1800" dirty="0">
                <a:solidFill>
                  <a:srgbClr val="A31515"/>
                </a:solidFill>
                <a:latin typeface="Consolas" panose="020B0609020204030204" pitchFamily="49" charset="0"/>
              </a:rPr>
              <a:t>security</a:t>
            </a:r>
            <a:r>
              <a:rPr lang="en-US" sz="1800" dirty="0">
                <a:solidFill>
                  <a:srgbClr val="0000FF"/>
                </a:solidFill>
                <a:latin typeface="Consolas" panose="020B0609020204030204" pitchFamily="49" charset="0"/>
              </a:rPr>
              <a:t>&gt;</a:t>
            </a:r>
          </a:p>
          <a:p>
            <a:pPr marL="0" indent="0">
              <a:lnSpc>
                <a:spcPct val="120000"/>
              </a:lnSpc>
              <a:spcBef>
                <a:spcPts val="0"/>
              </a:spcBef>
              <a:buNone/>
            </a:pPr>
            <a:r>
              <a:rPr lang="en-US" sz="1800" dirty="0">
                <a:solidFill>
                  <a:srgbClr val="0000FF"/>
                </a:solidFill>
                <a:latin typeface="Consolas" panose="020B0609020204030204" pitchFamily="49" charset="0"/>
              </a:rPr>
              <a:t>  &lt;/</a:t>
            </a:r>
            <a:r>
              <a:rPr lang="en-US" sz="1800" dirty="0" err="1">
                <a:solidFill>
                  <a:srgbClr val="A31515"/>
                </a:solidFill>
                <a:latin typeface="Consolas" panose="020B0609020204030204" pitchFamily="49" charset="0"/>
              </a:rPr>
              <a:t>system.webServer</a:t>
            </a:r>
            <a:r>
              <a:rPr lang="en-US" sz="1800" dirty="0">
                <a:solidFill>
                  <a:srgbClr val="0000FF"/>
                </a:solidFill>
                <a:latin typeface="Consolas" panose="020B0609020204030204" pitchFamily="49" charset="0"/>
              </a:rPr>
              <a:t>&gt;</a:t>
            </a:r>
            <a:endParaRPr lang="en-US" sz="3600" dirty="0"/>
          </a:p>
        </p:txBody>
      </p:sp>
      <p:sp>
        <p:nvSpPr>
          <p:cNvPr id="4" name="Footer Placeholder 3">
            <a:extLst>
              <a:ext uri="{FF2B5EF4-FFF2-40B4-BE49-F238E27FC236}">
                <a16:creationId xmlns:a16="http://schemas.microsoft.com/office/drawing/2014/main" id="{A18B0E1B-5BCB-4E49-A1BF-090180043F32}"/>
              </a:ext>
            </a:extLst>
          </p:cNvPr>
          <p:cNvSpPr>
            <a:spLocks noGrp="1"/>
          </p:cNvSpPr>
          <p:nvPr>
            <p:ph type="ftr" sz="quarter" idx="11"/>
          </p:nvPr>
        </p:nvSpPr>
        <p:spPr/>
        <p:txBody>
          <a:bodyPr/>
          <a:lstStyle/>
          <a:p>
            <a:r>
              <a:rPr lang="en-US"/>
              <a:t>Web Application Security</a:t>
            </a:r>
            <a:endParaRPr lang="en-US" dirty="0"/>
          </a:p>
        </p:txBody>
      </p:sp>
    </p:spTree>
    <p:extLst>
      <p:ext uri="{BB962C8B-B14F-4D97-AF65-F5344CB8AC3E}">
        <p14:creationId xmlns:p14="http://schemas.microsoft.com/office/powerpoint/2010/main" val="36443690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B93D7-1994-4113-8F7C-0D916339134D}"/>
              </a:ext>
            </a:extLst>
          </p:cNvPr>
          <p:cNvSpPr>
            <a:spLocks noGrp="1"/>
          </p:cNvSpPr>
          <p:nvPr>
            <p:ph type="title"/>
          </p:nvPr>
        </p:nvSpPr>
        <p:spPr>
          <a:xfrm>
            <a:off x="0" y="365125"/>
            <a:ext cx="9144000" cy="969818"/>
          </a:xfrm>
        </p:spPr>
        <p:txBody>
          <a:bodyPr>
            <a:normAutofit fontScale="90000"/>
          </a:bodyPr>
          <a:lstStyle/>
          <a:p>
            <a:pPr algn="ctr"/>
            <a:r>
              <a:rPr lang="en-US" dirty="0"/>
              <a:t>ASP.NET: </a:t>
            </a:r>
            <a:r>
              <a:rPr lang="en-US" dirty="0" err="1"/>
              <a:t>Web.config</a:t>
            </a:r>
            <a:br>
              <a:rPr lang="en-US" dirty="0"/>
            </a:br>
            <a:r>
              <a:rPr lang="en-US" sz="2700" dirty="0"/>
              <a:t>hide errors, debugging; session timeout, require SSL</a:t>
            </a:r>
            <a:endParaRPr lang="en-US" dirty="0"/>
          </a:p>
        </p:txBody>
      </p:sp>
      <p:sp>
        <p:nvSpPr>
          <p:cNvPr id="3" name="Content Placeholder 2">
            <a:extLst>
              <a:ext uri="{FF2B5EF4-FFF2-40B4-BE49-F238E27FC236}">
                <a16:creationId xmlns:a16="http://schemas.microsoft.com/office/drawing/2014/main" id="{A28FD35D-C431-4024-AB85-75A32705EAF3}"/>
              </a:ext>
            </a:extLst>
          </p:cNvPr>
          <p:cNvSpPr>
            <a:spLocks noGrp="1"/>
          </p:cNvSpPr>
          <p:nvPr>
            <p:ph idx="1"/>
          </p:nvPr>
        </p:nvSpPr>
        <p:spPr>
          <a:xfrm>
            <a:off x="648000" y="1533601"/>
            <a:ext cx="7848000" cy="4838400"/>
          </a:xfrm>
        </p:spPr>
        <p:txBody>
          <a:bodyPr>
            <a:normAutofit/>
          </a:bodyPr>
          <a:lstStyle/>
          <a:p>
            <a:pPr marL="0" indent="0">
              <a:buNone/>
            </a:pPr>
            <a:r>
              <a:rPr lang="en-US" sz="1600" dirty="0">
                <a:solidFill>
                  <a:srgbClr val="0000FF"/>
                </a:solidFill>
                <a:latin typeface="Consolas" panose="020B0609020204030204" pitchFamily="49" charset="0"/>
              </a:rPr>
              <a:t>&lt;</a:t>
            </a:r>
            <a:r>
              <a:rPr lang="en-US" sz="1600" dirty="0" err="1">
                <a:solidFill>
                  <a:srgbClr val="A31515"/>
                </a:solidFill>
                <a:latin typeface="Consolas" panose="020B0609020204030204" pitchFamily="49" charset="0"/>
              </a:rPr>
              <a:t>system.web</a:t>
            </a:r>
            <a:r>
              <a:rPr lang="en-US" sz="1600" dirty="0">
                <a:solidFill>
                  <a:srgbClr val="0000FF"/>
                </a:solidFill>
                <a:latin typeface="Consolas" panose="020B0609020204030204" pitchFamily="49" charset="0"/>
              </a:rPr>
              <a:t>&gt;</a:t>
            </a:r>
          </a:p>
          <a:p>
            <a:pPr marL="0" indent="0">
              <a:buNone/>
            </a:pPr>
            <a:r>
              <a:rPr lang="en-US" sz="1600" dirty="0">
                <a:solidFill>
                  <a:srgbClr val="0000FF"/>
                </a:solidFill>
                <a:latin typeface="Consolas" panose="020B0609020204030204" pitchFamily="49" charset="0"/>
              </a:rPr>
              <a:t>  &lt;</a:t>
            </a:r>
            <a:r>
              <a:rPr lang="en-US" sz="1600" dirty="0" err="1">
                <a:solidFill>
                  <a:srgbClr val="A31515"/>
                </a:solidFill>
                <a:latin typeface="Consolas" panose="020B0609020204030204" pitchFamily="49" charset="0"/>
              </a:rPr>
              <a:t>customErrors</a:t>
            </a:r>
            <a:r>
              <a:rPr lang="en-US" sz="1600" dirty="0">
                <a:solidFill>
                  <a:srgbClr val="0000FF"/>
                </a:solidFill>
                <a:latin typeface="Consolas" panose="020B0609020204030204" pitchFamily="49" charset="0"/>
              </a:rPr>
              <a:t> </a:t>
            </a:r>
            <a:r>
              <a:rPr lang="en-US" sz="1600" dirty="0">
                <a:solidFill>
                  <a:srgbClr val="FF0000"/>
                </a:solidFill>
                <a:latin typeface="Consolas" panose="020B0609020204030204" pitchFamily="49" charset="0"/>
              </a:rPr>
              <a:t>mode</a:t>
            </a:r>
            <a:r>
              <a:rPr lang="en-US" sz="1600" dirty="0">
                <a:solidFill>
                  <a:srgbClr val="0000FF"/>
                </a:solidFill>
                <a:latin typeface="Consolas" panose="020B0609020204030204" pitchFamily="49" charset="0"/>
              </a:rPr>
              <a:t>=</a:t>
            </a:r>
            <a:r>
              <a:rPr lang="en-US" sz="1600" dirty="0">
                <a:solidFill>
                  <a:srgbClr val="000000"/>
                </a:solidFill>
                <a:latin typeface="Consolas" panose="020B0609020204030204" pitchFamily="49" charset="0"/>
              </a:rPr>
              <a:t>"</a:t>
            </a:r>
            <a:r>
              <a:rPr lang="en-US" sz="1600" b="1" dirty="0">
                <a:solidFill>
                  <a:srgbClr val="0000FF"/>
                </a:solidFill>
                <a:latin typeface="Consolas" panose="020B0609020204030204" pitchFamily="49" charset="0"/>
              </a:rPr>
              <a:t>On</a:t>
            </a:r>
            <a:r>
              <a:rPr lang="en-US" sz="1600" dirty="0">
                <a:solidFill>
                  <a:srgbClr val="000000"/>
                </a:solidFill>
                <a:latin typeface="Consolas" panose="020B0609020204030204" pitchFamily="49" charset="0"/>
              </a:rPr>
              <a:t>"</a:t>
            </a:r>
            <a:r>
              <a:rPr lang="en-US" sz="1600" dirty="0">
                <a:solidFill>
                  <a:srgbClr val="0000FF"/>
                </a:solidFill>
                <a:latin typeface="Consolas" panose="020B0609020204030204" pitchFamily="49" charset="0"/>
              </a:rPr>
              <a:t> </a:t>
            </a:r>
            <a:r>
              <a:rPr lang="en-US" sz="1600" dirty="0" err="1">
                <a:solidFill>
                  <a:srgbClr val="FF0000"/>
                </a:solidFill>
                <a:latin typeface="Consolas" panose="020B0609020204030204" pitchFamily="49" charset="0"/>
              </a:rPr>
              <a:t>defaultRedirect</a:t>
            </a:r>
            <a:r>
              <a:rPr lang="en-US" sz="1600" dirty="0">
                <a:solidFill>
                  <a:srgbClr val="0000FF"/>
                </a:solidFill>
                <a:latin typeface="Consolas" panose="020B0609020204030204" pitchFamily="49" charset="0"/>
              </a:rPr>
              <a:t>=</a:t>
            </a:r>
            <a:r>
              <a:rPr lang="en-US" sz="1600" dirty="0">
                <a:solidFill>
                  <a:srgbClr val="000000"/>
                </a:solidFill>
                <a:latin typeface="Consolas" panose="020B0609020204030204" pitchFamily="49" charset="0"/>
              </a:rPr>
              <a:t>"</a:t>
            </a:r>
            <a:r>
              <a:rPr lang="en-US" sz="1600" dirty="0">
                <a:solidFill>
                  <a:srgbClr val="0000FF"/>
                </a:solidFill>
                <a:latin typeface="Consolas" panose="020B0609020204030204" pitchFamily="49" charset="0"/>
              </a:rPr>
              <a:t>Error.aspx</a:t>
            </a:r>
            <a:r>
              <a:rPr lang="en-US" sz="1600" dirty="0">
                <a:solidFill>
                  <a:srgbClr val="000000"/>
                </a:solidFill>
                <a:latin typeface="Consolas" panose="020B0609020204030204" pitchFamily="49" charset="0"/>
              </a:rPr>
              <a:t>"</a:t>
            </a:r>
            <a:r>
              <a:rPr lang="en-US" sz="1600" dirty="0">
                <a:solidFill>
                  <a:srgbClr val="0000FF"/>
                </a:solidFill>
                <a:latin typeface="Consolas" panose="020B0609020204030204" pitchFamily="49" charset="0"/>
              </a:rPr>
              <a:t>&gt;</a:t>
            </a:r>
            <a:endParaRPr lang="en-US" sz="1600" dirty="0">
              <a:solidFill>
                <a:srgbClr val="000000"/>
              </a:solidFill>
              <a:latin typeface="Consolas" panose="020B0609020204030204" pitchFamily="49" charset="0"/>
            </a:endParaRPr>
          </a:p>
          <a:p>
            <a:pPr marL="0" indent="0">
              <a:buNone/>
            </a:pPr>
            <a:r>
              <a:rPr lang="en-US" sz="1600" dirty="0">
                <a:solidFill>
                  <a:srgbClr val="0000FF"/>
                </a:solidFill>
                <a:latin typeface="Consolas" panose="020B0609020204030204" pitchFamily="49" charset="0"/>
              </a:rPr>
              <a:t>    &lt;</a:t>
            </a:r>
            <a:r>
              <a:rPr lang="en-US" sz="1600" dirty="0">
                <a:solidFill>
                  <a:srgbClr val="A31515"/>
                </a:solidFill>
                <a:latin typeface="Consolas" panose="020B0609020204030204" pitchFamily="49" charset="0"/>
              </a:rPr>
              <a:t>error</a:t>
            </a:r>
            <a:r>
              <a:rPr lang="en-US" sz="1600" dirty="0">
                <a:solidFill>
                  <a:srgbClr val="0000FF"/>
                </a:solidFill>
                <a:latin typeface="Consolas" panose="020B0609020204030204" pitchFamily="49" charset="0"/>
              </a:rPr>
              <a:t> </a:t>
            </a:r>
            <a:r>
              <a:rPr lang="en-US" sz="1600" dirty="0" err="1">
                <a:solidFill>
                  <a:srgbClr val="FF0000"/>
                </a:solidFill>
                <a:latin typeface="Consolas" panose="020B0609020204030204" pitchFamily="49" charset="0"/>
              </a:rPr>
              <a:t>statusCode</a:t>
            </a:r>
            <a:r>
              <a:rPr lang="en-US" sz="1600" dirty="0">
                <a:solidFill>
                  <a:srgbClr val="0000FF"/>
                </a:solidFill>
                <a:latin typeface="Consolas" panose="020B0609020204030204" pitchFamily="49" charset="0"/>
              </a:rPr>
              <a:t>=</a:t>
            </a:r>
            <a:r>
              <a:rPr lang="en-US" sz="1600" dirty="0">
                <a:solidFill>
                  <a:srgbClr val="000000"/>
                </a:solidFill>
                <a:latin typeface="Consolas" panose="020B0609020204030204" pitchFamily="49" charset="0"/>
              </a:rPr>
              <a:t>"</a:t>
            </a:r>
            <a:r>
              <a:rPr lang="en-US" sz="1600" dirty="0">
                <a:solidFill>
                  <a:srgbClr val="0000FF"/>
                </a:solidFill>
                <a:latin typeface="Consolas" panose="020B0609020204030204" pitchFamily="49" charset="0"/>
              </a:rPr>
              <a:t>404</a:t>
            </a:r>
            <a:r>
              <a:rPr lang="en-US" sz="1600" dirty="0">
                <a:solidFill>
                  <a:srgbClr val="000000"/>
                </a:solidFill>
                <a:latin typeface="Consolas" panose="020B0609020204030204" pitchFamily="49" charset="0"/>
              </a:rPr>
              <a:t>"</a:t>
            </a:r>
            <a:r>
              <a:rPr lang="en-US" sz="1600" dirty="0">
                <a:solidFill>
                  <a:srgbClr val="0000FF"/>
                </a:solidFill>
                <a:latin typeface="Consolas" panose="020B0609020204030204" pitchFamily="49" charset="0"/>
              </a:rPr>
              <a:t> </a:t>
            </a:r>
            <a:r>
              <a:rPr lang="en-US" sz="1600" dirty="0">
                <a:solidFill>
                  <a:srgbClr val="FF0000"/>
                </a:solidFill>
                <a:latin typeface="Consolas" panose="020B0609020204030204" pitchFamily="49" charset="0"/>
              </a:rPr>
              <a:t>redirect</a:t>
            </a:r>
            <a:r>
              <a:rPr lang="en-US" sz="1600" dirty="0">
                <a:solidFill>
                  <a:srgbClr val="0000FF"/>
                </a:solidFill>
                <a:latin typeface="Consolas" panose="020B0609020204030204" pitchFamily="49" charset="0"/>
              </a:rPr>
              <a:t>=</a:t>
            </a:r>
            <a:r>
              <a:rPr lang="en-US" sz="1600" dirty="0">
                <a:solidFill>
                  <a:srgbClr val="000000"/>
                </a:solidFill>
                <a:latin typeface="Consolas" panose="020B0609020204030204" pitchFamily="49" charset="0"/>
              </a:rPr>
              <a:t>"</a:t>
            </a:r>
            <a:r>
              <a:rPr lang="en-US" sz="1600" dirty="0" err="1">
                <a:solidFill>
                  <a:srgbClr val="0000FF"/>
                </a:solidFill>
                <a:latin typeface="Consolas" panose="020B0609020204030204" pitchFamily="49" charset="0"/>
              </a:rPr>
              <a:t>Error.aspx?status</a:t>
            </a:r>
            <a:r>
              <a:rPr lang="en-US" sz="1600" dirty="0">
                <a:solidFill>
                  <a:srgbClr val="0000FF"/>
                </a:solidFill>
                <a:latin typeface="Consolas" panose="020B0609020204030204" pitchFamily="49" charset="0"/>
              </a:rPr>
              <a:t>=404</a:t>
            </a:r>
            <a:r>
              <a:rPr lang="en-US" sz="1600" dirty="0">
                <a:solidFill>
                  <a:srgbClr val="000000"/>
                </a:solidFill>
                <a:latin typeface="Consolas" panose="020B0609020204030204" pitchFamily="49" charset="0"/>
              </a:rPr>
              <a:t>"</a:t>
            </a:r>
            <a:r>
              <a:rPr lang="en-US" sz="1600" dirty="0">
                <a:solidFill>
                  <a:srgbClr val="0000FF"/>
                </a:solidFill>
                <a:latin typeface="Consolas" panose="020B0609020204030204" pitchFamily="49" charset="0"/>
              </a:rPr>
              <a:t>/&gt;</a:t>
            </a:r>
          </a:p>
          <a:p>
            <a:pPr marL="0" indent="0">
              <a:buNone/>
            </a:pPr>
            <a:r>
              <a:rPr lang="en-US" sz="1600" dirty="0">
                <a:solidFill>
                  <a:srgbClr val="0000FF"/>
                </a:solidFill>
                <a:latin typeface="Consolas" panose="020B0609020204030204" pitchFamily="49" charset="0"/>
              </a:rPr>
              <a:t>    […]</a:t>
            </a:r>
            <a:endParaRPr lang="en-US" sz="1600" dirty="0">
              <a:solidFill>
                <a:srgbClr val="000000"/>
              </a:solidFill>
              <a:latin typeface="Consolas" panose="020B0609020204030204" pitchFamily="49" charset="0"/>
            </a:endParaRPr>
          </a:p>
          <a:p>
            <a:pPr marL="0" indent="0">
              <a:buNone/>
            </a:pPr>
            <a:r>
              <a:rPr lang="en-US" sz="1600" dirty="0">
                <a:solidFill>
                  <a:srgbClr val="0000FF"/>
                </a:solidFill>
                <a:latin typeface="Consolas" panose="020B0609020204030204" pitchFamily="49" charset="0"/>
              </a:rPr>
              <a:t>  &lt;/</a:t>
            </a:r>
            <a:r>
              <a:rPr lang="en-US" sz="1600" dirty="0" err="1">
                <a:solidFill>
                  <a:srgbClr val="A31515"/>
                </a:solidFill>
                <a:latin typeface="Consolas" panose="020B0609020204030204" pitchFamily="49" charset="0"/>
              </a:rPr>
              <a:t>customErrors</a:t>
            </a:r>
            <a:r>
              <a:rPr lang="en-US" sz="1600" dirty="0">
                <a:solidFill>
                  <a:srgbClr val="0000FF"/>
                </a:solidFill>
                <a:latin typeface="Consolas" panose="020B0609020204030204" pitchFamily="49" charset="0"/>
              </a:rPr>
              <a:t>&gt;</a:t>
            </a:r>
            <a:endParaRPr lang="en-US" sz="1600" dirty="0">
              <a:solidFill>
                <a:srgbClr val="000000"/>
              </a:solidFill>
              <a:latin typeface="Consolas" panose="020B0609020204030204" pitchFamily="49" charset="0"/>
            </a:endParaRPr>
          </a:p>
          <a:p>
            <a:pPr marL="0" indent="0">
              <a:buNone/>
            </a:pPr>
            <a:r>
              <a:rPr lang="en-US" sz="1600" dirty="0">
                <a:solidFill>
                  <a:srgbClr val="0000FF"/>
                </a:solidFill>
                <a:latin typeface="Consolas" panose="020B0609020204030204" pitchFamily="49" charset="0"/>
              </a:rPr>
              <a:t>  &lt;</a:t>
            </a:r>
            <a:r>
              <a:rPr lang="en-US" sz="1600" dirty="0">
                <a:solidFill>
                  <a:srgbClr val="A31515"/>
                </a:solidFill>
                <a:latin typeface="Consolas" panose="020B0609020204030204" pitchFamily="49" charset="0"/>
              </a:rPr>
              <a:t>compilation</a:t>
            </a:r>
            <a:r>
              <a:rPr lang="en-US" sz="1600" dirty="0">
                <a:solidFill>
                  <a:srgbClr val="0000FF"/>
                </a:solidFill>
                <a:latin typeface="Consolas" panose="020B0609020204030204" pitchFamily="49" charset="0"/>
              </a:rPr>
              <a:t> </a:t>
            </a:r>
            <a:r>
              <a:rPr lang="en-US" sz="1600" dirty="0">
                <a:solidFill>
                  <a:srgbClr val="FF0000"/>
                </a:solidFill>
                <a:latin typeface="Consolas" panose="020B0609020204030204" pitchFamily="49" charset="0"/>
              </a:rPr>
              <a:t>debug</a:t>
            </a:r>
            <a:r>
              <a:rPr lang="en-US" sz="1600" dirty="0">
                <a:solidFill>
                  <a:srgbClr val="0000FF"/>
                </a:solidFill>
                <a:latin typeface="Consolas" panose="020B0609020204030204" pitchFamily="49" charset="0"/>
              </a:rPr>
              <a:t>=</a:t>
            </a:r>
            <a:r>
              <a:rPr lang="en-US" sz="1600" dirty="0">
                <a:solidFill>
                  <a:srgbClr val="000000"/>
                </a:solidFill>
                <a:latin typeface="Consolas" panose="020B0609020204030204" pitchFamily="49" charset="0"/>
              </a:rPr>
              <a:t>"</a:t>
            </a:r>
            <a:r>
              <a:rPr lang="en-US" sz="1600" b="1" dirty="0">
                <a:solidFill>
                  <a:srgbClr val="0000FF"/>
                </a:solidFill>
                <a:latin typeface="Consolas" panose="020B0609020204030204" pitchFamily="49" charset="0"/>
              </a:rPr>
              <a:t>false</a:t>
            </a:r>
            <a:r>
              <a:rPr lang="en-US" sz="1600" dirty="0">
                <a:solidFill>
                  <a:srgbClr val="000000"/>
                </a:solidFill>
                <a:latin typeface="Consolas" panose="020B0609020204030204" pitchFamily="49" charset="0"/>
              </a:rPr>
              <a:t>"</a:t>
            </a:r>
            <a:r>
              <a:rPr lang="en-US" sz="1600" dirty="0">
                <a:solidFill>
                  <a:srgbClr val="0000FF"/>
                </a:solidFill>
                <a:latin typeface="Consolas" panose="020B0609020204030204" pitchFamily="49" charset="0"/>
              </a:rPr>
              <a:t> </a:t>
            </a:r>
            <a:r>
              <a:rPr lang="en-US" sz="1600" dirty="0" err="1">
                <a:solidFill>
                  <a:srgbClr val="FF0000"/>
                </a:solidFill>
                <a:latin typeface="Consolas" panose="020B0609020204030204" pitchFamily="49" charset="0"/>
              </a:rPr>
              <a:t>targetFramework</a:t>
            </a:r>
            <a:r>
              <a:rPr lang="en-US" sz="1600" dirty="0">
                <a:solidFill>
                  <a:srgbClr val="0000FF"/>
                </a:solidFill>
                <a:latin typeface="Consolas" panose="020B0609020204030204" pitchFamily="49" charset="0"/>
              </a:rPr>
              <a:t>=</a:t>
            </a:r>
            <a:r>
              <a:rPr lang="en-US" sz="1600" dirty="0">
                <a:solidFill>
                  <a:srgbClr val="000000"/>
                </a:solidFill>
                <a:latin typeface="Consolas" panose="020B0609020204030204" pitchFamily="49" charset="0"/>
              </a:rPr>
              <a:t>"</a:t>
            </a:r>
            <a:r>
              <a:rPr lang="en-US" sz="1600" dirty="0">
                <a:solidFill>
                  <a:srgbClr val="0000FF"/>
                </a:solidFill>
                <a:latin typeface="Consolas" panose="020B0609020204030204" pitchFamily="49" charset="0"/>
              </a:rPr>
              <a:t>4.7.2</a:t>
            </a:r>
            <a:r>
              <a:rPr lang="en-US" sz="1600" dirty="0">
                <a:solidFill>
                  <a:srgbClr val="000000"/>
                </a:solidFill>
                <a:latin typeface="Consolas" panose="020B0609020204030204" pitchFamily="49" charset="0"/>
              </a:rPr>
              <a:t>"</a:t>
            </a:r>
            <a:r>
              <a:rPr lang="en-US" sz="1600" dirty="0">
                <a:solidFill>
                  <a:srgbClr val="0000FF"/>
                </a:solidFill>
                <a:latin typeface="Consolas" panose="020B0609020204030204" pitchFamily="49" charset="0"/>
              </a:rPr>
              <a:t>&gt;&lt;/</a:t>
            </a:r>
            <a:r>
              <a:rPr lang="en-US" sz="1600" dirty="0">
                <a:solidFill>
                  <a:srgbClr val="A31515"/>
                </a:solidFill>
                <a:latin typeface="Consolas" panose="020B0609020204030204" pitchFamily="49" charset="0"/>
              </a:rPr>
              <a:t>compilation</a:t>
            </a:r>
            <a:r>
              <a:rPr lang="en-US" sz="1600" dirty="0">
                <a:solidFill>
                  <a:srgbClr val="0000FF"/>
                </a:solidFill>
                <a:latin typeface="Consolas" panose="020B0609020204030204" pitchFamily="49" charset="0"/>
              </a:rPr>
              <a:t>&gt;</a:t>
            </a:r>
            <a:endParaRPr lang="en-US" sz="1600" dirty="0">
              <a:solidFill>
                <a:srgbClr val="000000"/>
              </a:solidFill>
              <a:latin typeface="Consolas" panose="020B0609020204030204" pitchFamily="49" charset="0"/>
            </a:endParaRPr>
          </a:p>
          <a:p>
            <a:pPr marL="0" indent="0">
              <a:buNone/>
            </a:pPr>
            <a:r>
              <a:rPr lang="en-US" sz="1600" dirty="0">
                <a:solidFill>
                  <a:srgbClr val="0000FF"/>
                </a:solidFill>
                <a:latin typeface="Consolas" panose="020B0609020204030204" pitchFamily="49" charset="0"/>
              </a:rPr>
              <a:t>  &lt;</a:t>
            </a:r>
            <a:r>
              <a:rPr lang="en-US" sz="1600" dirty="0" err="1">
                <a:solidFill>
                  <a:srgbClr val="A31515"/>
                </a:solidFill>
                <a:latin typeface="Consolas" panose="020B0609020204030204" pitchFamily="49" charset="0"/>
              </a:rPr>
              <a:t>httpRuntime</a:t>
            </a:r>
            <a:r>
              <a:rPr lang="en-US" sz="1600" dirty="0">
                <a:solidFill>
                  <a:srgbClr val="0000FF"/>
                </a:solidFill>
                <a:latin typeface="Consolas" panose="020B0609020204030204" pitchFamily="49" charset="0"/>
              </a:rPr>
              <a:t> </a:t>
            </a:r>
            <a:r>
              <a:rPr lang="en-US" sz="1600" dirty="0" err="1">
                <a:solidFill>
                  <a:srgbClr val="FF0000"/>
                </a:solidFill>
                <a:latin typeface="Consolas" panose="020B0609020204030204" pitchFamily="49" charset="0"/>
              </a:rPr>
              <a:t>targetFramework</a:t>
            </a:r>
            <a:r>
              <a:rPr lang="en-US" sz="1600" dirty="0">
                <a:solidFill>
                  <a:srgbClr val="0000FF"/>
                </a:solidFill>
                <a:latin typeface="Consolas" panose="020B0609020204030204" pitchFamily="49" charset="0"/>
              </a:rPr>
              <a:t>=</a:t>
            </a:r>
            <a:r>
              <a:rPr lang="en-US" sz="1600" dirty="0">
                <a:solidFill>
                  <a:srgbClr val="000000"/>
                </a:solidFill>
                <a:latin typeface="Consolas" panose="020B0609020204030204" pitchFamily="49" charset="0"/>
              </a:rPr>
              <a:t>"</a:t>
            </a:r>
            <a:r>
              <a:rPr lang="en-US" sz="1600" dirty="0">
                <a:solidFill>
                  <a:srgbClr val="0000FF"/>
                </a:solidFill>
                <a:latin typeface="Consolas" panose="020B0609020204030204" pitchFamily="49" charset="0"/>
              </a:rPr>
              <a:t>4.7.2</a:t>
            </a:r>
            <a:r>
              <a:rPr lang="en-US" sz="1600" dirty="0">
                <a:solidFill>
                  <a:srgbClr val="000000"/>
                </a:solidFill>
                <a:latin typeface="Consolas" panose="020B0609020204030204" pitchFamily="49" charset="0"/>
              </a:rPr>
              <a:t>"</a:t>
            </a:r>
            <a:r>
              <a:rPr lang="en-US" sz="1600" dirty="0">
                <a:solidFill>
                  <a:srgbClr val="0000FF"/>
                </a:solidFill>
                <a:latin typeface="Consolas" panose="020B0609020204030204" pitchFamily="49" charset="0"/>
              </a:rPr>
              <a:t> </a:t>
            </a:r>
            <a:r>
              <a:rPr lang="en-US" sz="1600" dirty="0" err="1">
                <a:solidFill>
                  <a:srgbClr val="FF0000"/>
                </a:solidFill>
                <a:latin typeface="Consolas" panose="020B0609020204030204" pitchFamily="49" charset="0"/>
              </a:rPr>
              <a:t>enableVersionHeader</a:t>
            </a:r>
            <a:r>
              <a:rPr lang="en-US" sz="1600" dirty="0">
                <a:solidFill>
                  <a:srgbClr val="0000FF"/>
                </a:solidFill>
                <a:latin typeface="Consolas" panose="020B0609020204030204" pitchFamily="49" charset="0"/>
              </a:rPr>
              <a:t>=</a:t>
            </a:r>
            <a:r>
              <a:rPr lang="en-US" sz="1600" dirty="0">
                <a:solidFill>
                  <a:srgbClr val="000000"/>
                </a:solidFill>
                <a:latin typeface="Consolas" panose="020B0609020204030204" pitchFamily="49" charset="0"/>
              </a:rPr>
              <a:t>"</a:t>
            </a:r>
            <a:r>
              <a:rPr lang="en-US" sz="1600" b="1" dirty="0">
                <a:solidFill>
                  <a:srgbClr val="0000FF"/>
                </a:solidFill>
                <a:latin typeface="Consolas" panose="020B0609020204030204" pitchFamily="49" charset="0"/>
              </a:rPr>
              <a:t>false</a:t>
            </a:r>
            <a:r>
              <a:rPr lang="en-US" sz="1600" dirty="0">
                <a:solidFill>
                  <a:srgbClr val="000000"/>
                </a:solidFill>
                <a:latin typeface="Consolas" panose="020B0609020204030204" pitchFamily="49" charset="0"/>
              </a:rPr>
              <a:t>"</a:t>
            </a:r>
            <a:r>
              <a:rPr lang="en-US" sz="1600" dirty="0">
                <a:solidFill>
                  <a:srgbClr val="0000FF"/>
                </a:solidFill>
                <a:latin typeface="Consolas" panose="020B0609020204030204" pitchFamily="49" charset="0"/>
              </a:rPr>
              <a:t>/&gt;</a:t>
            </a:r>
            <a:endParaRPr lang="en-US" sz="1600" dirty="0">
              <a:solidFill>
                <a:srgbClr val="000000"/>
              </a:solidFill>
              <a:latin typeface="Consolas" panose="020B0609020204030204" pitchFamily="49" charset="0"/>
            </a:endParaRPr>
          </a:p>
          <a:p>
            <a:pPr marL="0" indent="0">
              <a:buNone/>
            </a:pPr>
            <a:r>
              <a:rPr lang="en-US" sz="1600" dirty="0">
                <a:solidFill>
                  <a:srgbClr val="0000FF"/>
                </a:solidFill>
                <a:latin typeface="Consolas" panose="020B0609020204030204" pitchFamily="49" charset="0"/>
              </a:rPr>
              <a:t>  &lt;</a:t>
            </a:r>
            <a:r>
              <a:rPr lang="en-US" sz="1600" dirty="0" err="1">
                <a:solidFill>
                  <a:srgbClr val="A31515"/>
                </a:solidFill>
                <a:latin typeface="Consolas" panose="020B0609020204030204" pitchFamily="49" charset="0"/>
              </a:rPr>
              <a:t>sessionState</a:t>
            </a:r>
            <a:r>
              <a:rPr lang="en-US" sz="1600" dirty="0">
                <a:solidFill>
                  <a:srgbClr val="0000FF"/>
                </a:solidFill>
                <a:latin typeface="Consolas" panose="020B0609020204030204" pitchFamily="49" charset="0"/>
              </a:rPr>
              <a:t> </a:t>
            </a:r>
            <a:r>
              <a:rPr lang="en-US" sz="1600" dirty="0">
                <a:solidFill>
                  <a:srgbClr val="FF0000"/>
                </a:solidFill>
                <a:latin typeface="Consolas" panose="020B0609020204030204" pitchFamily="49" charset="0"/>
              </a:rPr>
              <a:t>timeout</a:t>
            </a:r>
            <a:r>
              <a:rPr lang="en-US" sz="1600" dirty="0">
                <a:solidFill>
                  <a:srgbClr val="0000FF"/>
                </a:solidFill>
                <a:latin typeface="Consolas" panose="020B0609020204030204" pitchFamily="49" charset="0"/>
              </a:rPr>
              <a:t>=</a:t>
            </a:r>
            <a:r>
              <a:rPr lang="en-US" sz="1600" dirty="0">
                <a:solidFill>
                  <a:srgbClr val="000000"/>
                </a:solidFill>
                <a:latin typeface="Consolas" panose="020B0609020204030204" pitchFamily="49" charset="0"/>
              </a:rPr>
              <a:t>"</a:t>
            </a:r>
            <a:r>
              <a:rPr lang="en-US" sz="1600" dirty="0">
                <a:solidFill>
                  <a:srgbClr val="0000FF"/>
                </a:solidFill>
                <a:latin typeface="Consolas" panose="020B0609020204030204" pitchFamily="49" charset="0"/>
              </a:rPr>
              <a:t>15</a:t>
            </a:r>
            <a:r>
              <a:rPr lang="en-US" sz="1600" dirty="0">
                <a:solidFill>
                  <a:srgbClr val="000000"/>
                </a:solidFill>
                <a:latin typeface="Consolas" panose="020B0609020204030204" pitchFamily="49" charset="0"/>
              </a:rPr>
              <a:t>"</a:t>
            </a:r>
            <a:r>
              <a:rPr lang="en-US" sz="1600" dirty="0">
                <a:solidFill>
                  <a:srgbClr val="0000FF"/>
                </a:solidFill>
                <a:latin typeface="Consolas" panose="020B0609020204030204" pitchFamily="49" charset="0"/>
              </a:rPr>
              <a:t>/&gt;</a:t>
            </a:r>
            <a:endParaRPr lang="en-US" sz="1600" dirty="0">
              <a:solidFill>
                <a:srgbClr val="000000"/>
              </a:solidFill>
              <a:latin typeface="Consolas" panose="020B0609020204030204" pitchFamily="49" charset="0"/>
            </a:endParaRPr>
          </a:p>
          <a:p>
            <a:pPr marL="0" indent="0">
              <a:buNone/>
            </a:pPr>
            <a:r>
              <a:rPr lang="en-US" sz="1600" dirty="0">
                <a:solidFill>
                  <a:srgbClr val="0000FF"/>
                </a:solidFill>
                <a:latin typeface="Consolas" panose="020B0609020204030204" pitchFamily="49" charset="0"/>
              </a:rPr>
              <a:t>  &lt;</a:t>
            </a:r>
            <a:r>
              <a:rPr lang="en-US" sz="1600" dirty="0" err="1">
                <a:solidFill>
                  <a:srgbClr val="A31515"/>
                </a:solidFill>
                <a:latin typeface="Consolas" panose="020B0609020204030204" pitchFamily="49" charset="0"/>
              </a:rPr>
              <a:t>httpCookies</a:t>
            </a:r>
            <a:r>
              <a:rPr lang="en-US" sz="1600" dirty="0">
                <a:solidFill>
                  <a:srgbClr val="0000FF"/>
                </a:solidFill>
                <a:latin typeface="Consolas" panose="020B0609020204030204" pitchFamily="49" charset="0"/>
              </a:rPr>
              <a:t> </a:t>
            </a:r>
            <a:r>
              <a:rPr lang="en-US" sz="1600" dirty="0" err="1">
                <a:solidFill>
                  <a:srgbClr val="FF0000"/>
                </a:solidFill>
                <a:latin typeface="Consolas" panose="020B0609020204030204" pitchFamily="49" charset="0"/>
              </a:rPr>
              <a:t>httpOnlyCookies</a:t>
            </a:r>
            <a:r>
              <a:rPr lang="en-US" sz="1600" dirty="0">
                <a:solidFill>
                  <a:srgbClr val="0000FF"/>
                </a:solidFill>
                <a:latin typeface="Consolas" panose="020B0609020204030204" pitchFamily="49" charset="0"/>
              </a:rPr>
              <a:t>=</a:t>
            </a:r>
            <a:r>
              <a:rPr lang="en-US" sz="1600" dirty="0">
                <a:solidFill>
                  <a:srgbClr val="000000"/>
                </a:solidFill>
                <a:latin typeface="Consolas" panose="020B0609020204030204" pitchFamily="49" charset="0"/>
              </a:rPr>
              <a:t>"</a:t>
            </a:r>
            <a:r>
              <a:rPr lang="en-US" sz="1600" b="1" dirty="0">
                <a:solidFill>
                  <a:srgbClr val="0000FF"/>
                </a:solidFill>
                <a:latin typeface="Consolas" panose="020B0609020204030204" pitchFamily="49" charset="0"/>
              </a:rPr>
              <a:t>true</a:t>
            </a:r>
            <a:r>
              <a:rPr lang="en-US" sz="1600" dirty="0">
                <a:solidFill>
                  <a:srgbClr val="000000"/>
                </a:solidFill>
                <a:latin typeface="Consolas" panose="020B0609020204030204" pitchFamily="49" charset="0"/>
              </a:rPr>
              <a:t>"</a:t>
            </a:r>
            <a:r>
              <a:rPr lang="en-US" sz="1600" dirty="0">
                <a:solidFill>
                  <a:srgbClr val="0000FF"/>
                </a:solidFill>
                <a:latin typeface="Consolas" panose="020B0609020204030204" pitchFamily="49" charset="0"/>
              </a:rPr>
              <a:t> </a:t>
            </a:r>
            <a:r>
              <a:rPr lang="en-US" sz="1600" dirty="0" err="1">
                <a:solidFill>
                  <a:srgbClr val="FF0000"/>
                </a:solidFill>
                <a:latin typeface="Consolas" panose="020B0609020204030204" pitchFamily="49" charset="0"/>
              </a:rPr>
              <a:t>requireSSL</a:t>
            </a:r>
            <a:r>
              <a:rPr lang="en-US" sz="1600" dirty="0">
                <a:solidFill>
                  <a:srgbClr val="0000FF"/>
                </a:solidFill>
                <a:latin typeface="Consolas" panose="020B0609020204030204" pitchFamily="49" charset="0"/>
              </a:rPr>
              <a:t>=</a:t>
            </a:r>
            <a:r>
              <a:rPr lang="en-US" sz="1600" dirty="0">
                <a:solidFill>
                  <a:srgbClr val="000000"/>
                </a:solidFill>
                <a:latin typeface="Consolas" panose="020B0609020204030204" pitchFamily="49" charset="0"/>
              </a:rPr>
              <a:t>"</a:t>
            </a:r>
            <a:r>
              <a:rPr lang="en-US" sz="1600" b="1" dirty="0">
                <a:solidFill>
                  <a:srgbClr val="0000FF"/>
                </a:solidFill>
                <a:latin typeface="Consolas" panose="020B0609020204030204" pitchFamily="49" charset="0"/>
              </a:rPr>
              <a:t>true</a:t>
            </a:r>
            <a:r>
              <a:rPr lang="en-US" sz="1600" dirty="0">
                <a:solidFill>
                  <a:srgbClr val="000000"/>
                </a:solidFill>
                <a:latin typeface="Consolas" panose="020B0609020204030204" pitchFamily="49" charset="0"/>
              </a:rPr>
              <a:t>"</a:t>
            </a:r>
            <a:r>
              <a:rPr lang="en-US" sz="1600" dirty="0">
                <a:solidFill>
                  <a:srgbClr val="0000FF"/>
                </a:solidFill>
                <a:latin typeface="Consolas" panose="020B0609020204030204" pitchFamily="49" charset="0"/>
              </a:rPr>
              <a:t>/&gt;</a:t>
            </a:r>
            <a:endParaRPr lang="en-US" sz="1600" dirty="0">
              <a:solidFill>
                <a:srgbClr val="000000"/>
              </a:solidFill>
              <a:latin typeface="Consolas" panose="020B0609020204030204" pitchFamily="49" charset="0"/>
            </a:endParaRPr>
          </a:p>
          <a:p>
            <a:pPr marL="0" indent="0">
              <a:buNone/>
            </a:pPr>
            <a:r>
              <a:rPr lang="en-US" sz="1600" dirty="0">
                <a:solidFill>
                  <a:srgbClr val="0000FF"/>
                </a:solidFill>
                <a:latin typeface="Consolas" panose="020B0609020204030204" pitchFamily="49" charset="0"/>
              </a:rPr>
              <a:t>&lt;/</a:t>
            </a:r>
            <a:r>
              <a:rPr lang="en-US" sz="1600" dirty="0" err="1">
                <a:solidFill>
                  <a:srgbClr val="A31515"/>
                </a:solidFill>
                <a:latin typeface="Consolas" panose="020B0609020204030204" pitchFamily="49" charset="0"/>
              </a:rPr>
              <a:t>system.web</a:t>
            </a:r>
            <a:r>
              <a:rPr lang="en-US" sz="1600" dirty="0">
                <a:solidFill>
                  <a:srgbClr val="0000FF"/>
                </a:solidFill>
                <a:latin typeface="Consolas" panose="020B0609020204030204" pitchFamily="49" charset="0"/>
              </a:rPr>
              <a:t>&gt;</a:t>
            </a:r>
            <a:endParaRPr lang="en-US" sz="3200" dirty="0"/>
          </a:p>
        </p:txBody>
      </p:sp>
      <p:sp>
        <p:nvSpPr>
          <p:cNvPr id="4" name="Footer Placeholder 3">
            <a:extLst>
              <a:ext uri="{FF2B5EF4-FFF2-40B4-BE49-F238E27FC236}">
                <a16:creationId xmlns:a16="http://schemas.microsoft.com/office/drawing/2014/main" id="{A18B0E1B-5BCB-4E49-A1BF-090180043F32}"/>
              </a:ext>
            </a:extLst>
          </p:cNvPr>
          <p:cNvSpPr>
            <a:spLocks noGrp="1"/>
          </p:cNvSpPr>
          <p:nvPr>
            <p:ph type="ftr" sz="quarter" idx="11"/>
          </p:nvPr>
        </p:nvSpPr>
        <p:spPr/>
        <p:txBody>
          <a:bodyPr/>
          <a:lstStyle/>
          <a:p>
            <a:r>
              <a:rPr lang="en-US"/>
              <a:t>Web Application Security</a:t>
            </a:r>
            <a:endParaRPr lang="en-US" dirty="0"/>
          </a:p>
        </p:txBody>
      </p:sp>
    </p:spTree>
    <p:extLst>
      <p:ext uri="{BB962C8B-B14F-4D97-AF65-F5344CB8AC3E}">
        <p14:creationId xmlns:p14="http://schemas.microsoft.com/office/powerpoint/2010/main" val="23891231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33AE1-AC1C-43A1-AD9C-A35B4109FC48}"/>
              </a:ext>
            </a:extLst>
          </p:cNvPr>
          <p:cNvSpPr>
            <a:spLocks noGrp="1"/>
          </p:cNvSpPr>
          <p:nvPr>
            <p:ph type="title"/>
          </p:nvPr>
        </p:nvSpPr>
        <p:spPr/>
        <p:txBody>
          <a:bodyPr>
            <a:normAutofit/>
          </a:bodyPr>
          <a:lstStyle/>
          <a:p>
            <a:pPr algn="ctr"/>
            <a:r>
              <a:rPr lang="en-US" dirty="0"/>
              <a:t>Custom Error Page</a:t>
            </a:r>
          </a:p>
        </p:txBody>
      </p:sp>
      <p:sp>
        <p:nvSpPr>
          <p:cNvPr id="8" name="Content Placeholder 7">
            <a:extLst>
              <a:ext uri="{FF2B5EF4-FFF2-40B4-BE49-F238E27FC236}">
                <a16:creationId xmlns:a16="http://schemas.microsoft.com/office/drawing/2014/main" id="{F5DE0120-0C46-461E-A6F3-18CF7B288B3C}"/>
              </a:ext>
            </a:extLst>
          </p:cNvPr>
          <p:cNvSpPr>
            <a:spLocks noGrp="1"/>
          </p:cNvSpPr>
          <p:nvPr>
            <p:ph idx="1"/>
          </p:nvPr>
        </p:nvSpPr>
        <p:spPr>
          <a:xfrm>
            <a:off x="628650" y="1458738"/>
            <a:ext cx="7886700" cy="1561121"/>
          </a:xfrm>
        </p:spPr>
        <p:txBody>
          <a:bodyPr>
            <a:normAutofit/>
          </a:bodyPr>
          <a:lstStyle/>
          <a:p>
            <a:pPr marL="0" indent="0">
              <a:buNone/>
            </a:pPr>
            <a:r>
              <a:rPr lang="en-US" sz="2000" dirty="0"/>
              <a:t>Hide technical details in logs</a:t>
            </a:r>
          </a:p>
          <a:p>
            <a:pPr marL="457200" lvl="1" indent="0">
              <a:buNone/>
            </a:pPr>
            <a:r>
              <a:rPr lang="en-US" sz="1600" b="0" i="0" dirty="0">
                <a:solidFill>
                  <a:srgbClr val="231F20"/>
                </a:solidFill>
                <a:effectLst/>
                <a:latin typeface="-apple-system"/>
              </a:rPr>
              <a:t>Example log entry:</a:t>
            </a:r>
            <a:br>
              <a:rPr lang="en-US" sz="1000" b="0" i="0" dirty="0">
                <a:solidFill>
                  <a:srgbClr val="231F20"/>
                </a:solidFill>
                <a:effectLst/>
                <a:latin typeface="-apple-system"/>
              </a:rPr>
            </a:br>
            <a:r>
              <a:rPr lang="en-US" sz="1200" b="0" i="0" dirty="0">
                <a:solidFill>
                  <a:srgbClr val="231F20"/>
                </a:solidFill>
                <a:effectLst/>
                <a:latin typeface="-apple-system"/>
              </a:rPr>
              <a:t>MidPoint API Error: </a:t>
            </a:r>
            <a:r>
              <a:rPr lang="en-US" sz="1200" b="0" i="0" dirty="0" err="1">
                <a:solidFill>
                  <a:srgbClr val="231F20"/>
                </a:solidFill>
                <a:effectLst/>
                <a:latin typeface="-apple-system"/>
              </a:rPr>
              <a:t>ConnectionClosed</a:t>
            </a:r>
            <a:r>
              <a:rPr lang="en-US" sz="1200" b="0" i="0" dirty="0">
                <a:solidFill>
                  <a:srgbClr val="231F20"/>
                </a:solidFill>
                <a:effectLst/>
                <a:latin typeface="-apple-system"/>
              </a:rPr>
              <a:t> The request was aborted: The connection was closed unexpectedly.</a:t>
            </a:r>
            <a:br>
              <a:rPr lang="en-US" sz="1200" b="0" i="0" dirty="0">
                <a:solidFill>
                  <a:srgbClr val="231F20"/>
                </a:solidFill>
                <a:effectLst/>
                <a:latin typeface="-apple-system"/>
              </a:rPr>
            </a:br>
            <a:r>
              <a:rPr lang="en-US" sz="1200" dirty="0">
                <a:solidFill>
                  <a:srgbClr val="231F20"/>
                </a:solidFill>
                <a:latin typeface="-apple-system"/>
              </a:rPr>
              <a:t>API Call: POST users/[…]</a:t>
            </a:r>
          </a:p>
          <a:p>
            <a:pPr marL="0" indent="0">
              <a:buNone/>
            </a:pPr>
            <a:r>
              <a:rPr lang="en-US" sz="2000" dirty="0"/>
              <a:t>Suggest user actions instead:</a:t>
            </a:r>
            <a:endParaRPr lang="en-US" sz="2000" b="0" i="0" dirty="0">
              <a:solidFill>
                <a:srgbClr val="231F20"/>
              </a:solidFill>
              <a:effectLst/>
              <a:latin typeface="-apple-system"/>
            </a:endParaRPr>
          </a:p>
        </p:txBody>
      </p:sp>
      <p:sp>
        <p:nvSpPr>
          <p:cNvPr id="4" name="Footer Placeholder 3">
            <a:extLst>
              <a:ext uri="{FF2B5EF4-FFF2-40B4-BE49-F238E27FC236}">
                <a16:creationId xmlns:a16="http://schemas.microsoft.com/office/drawing/2014/main" id="{2C59E008-430D-4499-8308-EE8739AEDB7C}"/>
              </a:ext>
            </a:extLst>
          </p:cNvPr>
          <p:cNvSpPr>
            <a:spLocks noGrp="1"/>
          </p:cNvSpPr>
          <p:nvPr>
            <p:ph type="ftr" sz="quarter" idx="11"/>
          </p:nvPr>
        </p:nvSpPr>
        <p:spPr/>
        <p:txBody>
          <a:bodyPr/>
          <a:lstStyle/>
          <a:p>
            <a:r>
              <a:rPr lang="en-US"/>
              <a:t>Web Application Security</a:t>
            </a:r>
            <a:endParaRPr lang="en-US" dirty="0"/>
          </a:p>
        </p:txBody>
      </p:sp>
      <p:pic>
        <p:nvPicPr>
          <p:cNvPr id="5" name="Picture 4">
            <a:extLst>
              <a:ext uri="{FF2B5EF4-FFF2-40B4-BE49-F238E27FC236}">
                <a16:creationId xmlns:a16="http://schemas.microsoft.com/office/drawing/2014/main" id="{6D5A9783-BE4B-4E32-82DC-8A529CB4CBF0}"/>
              </a:ext>
            </a:extLst>
          </p:cNvPr>
          <p:cNvPicPr>
            <a:picLocks noChangeAspect="1"/>
          </p:cNvPicPr>
          <p:nvPr/>
        </p:nvPicPr>
        <p:blipFill>
          <a:blip r:embed="rId2"/>
          <a:stretch>
            <a:fillRect/>
          </a:stretch>
        </p:blipFill>
        <p:spPr>
          <a:xfrm>
            <a:off x="639739" y="3019859"/>
            <a:ext cx="7864522" cy="3314987"/>
          </a:xfrm>
          <a:prstGeom prst="rect">
            <a:avLst/>
          </a:prstGeom>
          <a:ln>
            <a:solidFill>
              <a:schemeClr val="tx1"/>
            </a:solidFill>
          </a:ln>
        </p:spPr>
      </p:pic>
    </p:spTree>
    <p:extLst>
      <p:ext uri="{BB962C8B-B14F-4D97-AF65-F5344CB8AC3E}">
        <p14:creationId xmlns:p14="http://schemas.microsoft.com/office/powerpoint/2010/main" val="13165253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E0F26-FDA3-46DD-ADDC-E4AFEA4FBE8B}"/>
              </a:ext>
            </a:extLst>
          </p:cNvPr>
          <p:cNvSpPr>
            <a:spLocks noGrp="1"/>
          </p:cNvSpPr>
          <p:nvPr>
            <p:ph type="title"/>
          </p:nvPr>
        </p:nvSpPr>
        <p:spPr/>
        <p:txBody>
          <a:bodyPr>
            <a:normAutofit/>
          </a:bodyPr>
          <a:lstStyle/>
          <a:p>
            <a:pPr algn="ctr"/>
            <a:r>
              <a:rPr lang="en-US" dirty="0"/>
              <a:t>ASP.NET: </a:t>
            </a:r>
            <a:r>
              <a:rPr lang="en-US" dirty="0" err="1"/>
              <a:t>Web.config</a:t>
            </a:r>
            <a:endParaRPr lang="en-US" dirty="0"/>
          </a:p>
        </p:txBody>
      </p:sp>
      <p:sp>
        <p:nvSpPr>
          <p:cNvPr id="3" name="Content Placeholder 2">
            <a:extLst>
              <a:ext uri="{FF2B5EF4-FFF2-40B4-BE49-F238E27FC236}">
                <a16:creationId xmlns:a16="http://schemas.microsoft.com/office/drawing/2014/main" id="{DA5B12D7-4C54-40E6-85B4-65378F8E4F07}"/>
              </a:ext>
            </a:extLst>
          </p:cNvPr>
          <p:cNvSpPr>
            <a:spLocks noGrp="1"/>
          </p:cNvSpPr>
          <p:nvPr>
            <p:ph idx="1"/>
          </p:nvPr>
        </p:nvSpPr>
        <p:spPr>
          <a:xfrm>
            <a:off x="606728" y="3318417"/>
            <a:ext cx="7886700" cy="1618225"/>
          </a:xfrm>
          <a:ln>
            <a:solidFill>
              <a:schemeClr val="tx1"/>
            </a:solidFill>
          </a:ln>
        </p:spPr>
        <p:txBody>
          <a:bodyPr/>
          <a:lstStyle/>
          <a:p>
            <a:pPr marL="0" indent="0">
              <a:buNone/>
            </a:pPr>
            <a:r>
              <a:rPr lang="en-US" sz="1800" dirty="0">
                <a:solidFill>
                  <a:srgbClr val="0000FF"/>
                </a:solidFill>
                <a:latin typeface="Consolas" panose="020B0609020204030204" pitchFamily="49" charset="0"/>
              </a:rPr>
              <a:t> &lt;</a:t>
            </a:r>
            <a:r>
              <a:rPr lang="en-US" sz="1800" dirty="0" err="1">
                <a:solidFill>
                  <a:srgbClr val="A31515"/>
                </a:solidFill>
                <a:latin typeface="Consolas" panose="020B0609020204030204" pitchFamily="49" charset="0"/>
              </a:rPr>
              <a:t>appSettings</a:t>
            </a:r>
            <a:r>
              <a:rPr lang="en-US" sz="1800" dirty="0">
                <a:solidFill>
                  <a:srgbClr val="0000FF"/>
                </a:solidFill>
                <a:latin typeface="Consolas" panose="020B0609020204030204" pitchFamily="49" charset="0"/>
              </a:rPr>
              <a:t> </a:t>
            </a:r>
            <a:r>
              <a:rPr lang="en-US" sz="1800" b="1" dirty="0">
                <a:solidFill>
                  <a:srgbClr val="FF0000"/>
                </a:solidFill>
                <a:latin typeface="Consolas" panose="020B0609020204030204" pitchFamily="49" charset="0"/>
              </a:rPr>
              <a:t>file</a:t>
            </a:r>
            <a:r>
              <a:rPr lang="en-US" sz="1800" dirty="0">
                <a:solidFill>
                  <a:srgbClr val="0000FF"/>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FF"/>
                </a:solidFill>
                <a:latin typeface="Consolas" panose="020B0609020204030204" pitchFamily="49" charset="0"/>
              </a:rPr>
              <a:t>PrivateSettings.config</a:t>
            </a:r>
            <a:r>
              <a:rPr lang="en-US" sz="1800" dirty="0">
                <a:solidFill>
                  <a:srgbClr val="000000"/>
                </a:solidFill>
                <a:latin typeface="Consolas" panose="020B0609020204030204" pitchFamily="49" charset="0"/>
              </a:rPr>
              <a:t>"</a:t>
            </a:r>
            <a:r>
              <a:rPr lang="en-US" sz="1800" dirty="0">
                <a:solidFill>
                  <a:srgbClr val="0000FF"/>
                </a:solidFill>
                <a:latin typeface="Consolas" panose="020B0609020204030204" pitchFamily="49" charset="0"/>
              </a:rPr>
              <a:t>&gt;</a:t>
            </a:r>
          </a:p>
          <a:p>
            <a:pPr marL="0" indent="0">
              <a:buNone/>
            </a:pPr>
            <a:r>
              <a:rPr lang="en-US" sz="1800" dirty="0">
                <a:solidFill>
                  <a:srgbClr val="0000FF"/>
                </a:solidFill>
                <a:latin typeface="Consolas" panose="020B0609020204030204" pitchFamily="49" charset="0"/>
              </a:rPr>
              <a:t>   […]</a:t>
            </a:r>
          </a:p>
          <a:p>
            <a:pPr marL="0" indent="0">
              <a:buNone/>
            </a:pPr>
            <a:r>
              <a:rPr lang="en-US" sz="1800" dirty="0">
                <a:solidFill>
                  <a:srgbClr val="0000FF"/>
                </a:solidFill>
                <a:latin typeface="Consolas" panose="020B0609020204030204" pitchFamily="49" charset="0"/>
              </a:rPr>
              <a:t> &lt;/</a:t>
            </a:r>
            <a:r>
              <a:rPr lang="en-US" sz="1800" dirty="0" err="1">
                <a:solidFill>
                  <a:srgbClr val="0000FF"/>
                </a:solidFill>
                <a:latin typeface="Consolas" panose="020B0609020204030204" pitchFamily="49" charset="0"/>
              </a:rPr>
              <a:t>appSettings</a:t>
            </a:r>
            <a:r>
              <a:rPr lang="en-US" sz="1800" dirty="0">
                <a:solidFill>
                  <a:srgbClr val="0000FF"/>
                </a:solidFill>
                <a:latin typeface="Consolas" panose="020B0609020204030204" pitchFamily="49" charset="0"/>
              </a:rPr>
              <a:t>&gt;</a:t>
            </a:r>
          </a:p>
          <a:p>
            <a:pPr marL="0" indent="0">
              <a:buNone/>
            </a:pPr>
            <a:r>
              <a:rPr lang="en-US" sz="1800" dirty="0">
                <a:solidFill>
                  <a:srgbClr val="0000FF"/>
                </a:solidFill>
                <a:latin typeface="Consolas" panose="020B0609020204030204" pitchFamily="49" charset="0"/>
              </a:rPr>
              <a:t> &lt;</a:t>
            </a:r>
            <a:r>
              <a:rPr lang="en-US" sz="1800" dirty="0" err="1">
                <a:solidFill>
                  <a:srgbClr val="A31515"/>
                </a:solidFill>
                <a:latin typeface="Consolas" panose="020B0609020204030204" pitchFamily="49" charset="0"/>
              </a:rPr>
              <a:t>connectionStrings</a:t>
            </a:r>
            <a:r>
              <a:rPr lang="en-US" sz="1800" dirty="0">
                <a:solidFill>
                  <a:srgbClr val="0000FF"/>
                </a:solidFill>
                <a:latin typeface="Consolas" panose="020B0609020204030204" pitchFamily="49" charset="0"/>
              </a:rPr>
              <a:t> </a:t>
            </a:r>
            <a:r>
              <a:rPr lang="en-US" sz="1800" b="1" dirty="0" err="1">
                <a:solidFill>
                  <a:srgbClr val="FF0000"/>
                </a:solidFill>
                <a:latin typeface="Consolas" panose="020B0609020204030204" pitchFamily="49" charset="0"/>
              </a:rPr>
              <a:t>configSource</a:t>
            </a:r>
            <a:r>
              <a:rPr lang="en-US" sz="1800" dirty="0">
                <a:solidFill>
                  <a:srgbClr val="0000FF"/>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FF"/>
                </a:solidFill>
                <a:latin typeface="Consolas" panose="020B0609020204030204" pitchFamily="49" charset="0"/>
              </a:rPr>
              <a:t>ConnectionStrings.config</a:t>
            </a:r>
            <a:r>
              <a:rPr lang="en-US" sz="1800" dirty="0">
                <a:solidFill>
                  <a:srgbClr val="000000"/>
                </a:solidFill>
                <a:latin typeface="Consolas" panose="020B0609020204030204" pitchFamily="49" charset="0"/>
              </a:rPr>
              <a:t>"</a:t>
            </a:r>
            <a:r>
              <a:rPr lang="en-US" sz="1800" dirty="0">
                <a:solidFill>
                  <a:srgbClr val="0000FF"/>
                </a:solidFill>
                <a:latin typeface="Consolas" panose="020B0609020204030204" pitchFamily="49" charset="0"/>
              </a:rPr>
              <a:t>/&gt;</a:t>
            </a:r>
          </a:p>
          <a:p>
            <a:pPr marL="0" indent="0">
              <a:buNone/>
            </a:pPr>
            <a:endParaRPr lang="en-US" dirty="0"/>
          </a:p>
        </p:txBody>
      </p:sp>
      <p:sp>
        <p:nvSpPr>
          <p:cNvPr id="4" name="Footer Placeholder 3">
            <a:extLst>
              <a:ext uri="{FF2B5EF4-FFF2-40B4-BE49-F238E27FC236}">
                <a16:creationId xmlns:a16="http://schemas.microsoft.com/office/drawing/2014/main" id="{9C456832-8334-465A-BD0E-F4E274EF3372}"/>
              </a:ext>
            </a:extLst>
          </p:cNvPr>
          <p:cNvSpPr>
            <a:spLocks noGrp="1"/>
          </p:cNvSpPr>
          <p:nvPr>
            <p:ph type="ftr" sz="quarter" idx="11"/>
          </p:nvPr>
        </p:nvSpPr>
        <p:spPr/>
        <p:txBody>
          <a:bodyPr/>
          <a:lstStyle/>
          <a:p>
            <a:r>
              <a:rPr lang="en-US"/>
              <a:t>Web Application Security</a:t>
            </a:r>
            <a:endParaRPr lang="en-US" dirty="0"/>
          </a:p>
        </p:txBody>
      </p:sp>
      <p:sp>
        <p:nvSpPr>
          <p:cNvPr id="6" name="TextBox 5">
            <a:extLst>
              <a:ext uri="{FF2B5EF4-FFF2-40B4-BE49-F238E27FC236}">
                <a16:creationId xmlns:a16="http://schemas.microsoft.com/office/drawing/2014/main" id="{116677CB-2F30-4E28-80B1-D0F99ABC3C1B}"/>
              </a:ext>
            </a:extLst>
          </p:cNvPr>
          <p:cNvSpPr txBox="1"/>
          <p:nvPr/>
        </p:nvSpPr>
        <p:spPr>
          <a:xfrm>
            <a:off x="720246" y="1757861"/>
            <a:ext cx="7659665" cy="1200329"/>
          </a:xfrm>
          <a:prstGeom prst="rect">
            <a:avLst/>
          </a:prstGeom>
          <a:noFill/>
        </p:spPr>
        <p:txBody>
          <a:bodyPr wrap="square">
            <a:spAutoFit/>
          </a:bodyPr>
          <a:lstStyle/>
          <a:p>
            <a:pPr marL="342900" indent="-342900">
              <a:buFont typeface="Arial" panose="020B0604020202020204" pitchFamily="34" charset="0"/>
              <a:buChar char="•"/>
            </a:pPr>
            <a:r>
              <a:rPr lang="en-US" sz="2400" dirty="0"/>
              <a:t>Keep sensitive configuration data in separate files </a:t>
            </a:r>
          </a:p>
          <a:p>
            <a:pPr marL="342900" indent="-342900">
              <a:buFont typeface="Arial" panose="020B0604020202020204" pitchFamily="34" charset="0"/>
              <a:buChar char="•"/>
            </a:pPr>
            <a:r>
              <a:rPr lang="en-US" sz="2400" dirty="0"/>
              <a:t>List them in .</a:t>
            </a:r>
            <a:r>
              <a:rPr lang="en-US" sz="2400" dirty="0" err="1"/>
              <a:t>gitignore</a:t>
            </a:r>
            <a:r>
              <a:rPr lang="en-US" sz="2400" dirty="0"/>
              <a:t> so they don’t check in to GitHub</a:t>
            </a:r>
          </a:p>
          <a:p>
            <a:pPr marL="342900" indent="-342900">
              <a:buFont typeface="Arial" panose="020B0604020202020204" pitchFamily="34" charset="0"/>
              <a:buChar char="•"/>
            </a:pPr>
            <a:r>
              <a:rPr lang="en-US" sz="2400" dirty="0"/>
              <a:t>Use software repository features to hide secrets</a:t>
            </a:r>
          </a:p>
        </p:txBody>
      </p:sp>
    </p:spTree>
    <p:extLst>
      <p:ext uri="{BB962C8B-B14F-4D97-AF65-F5344CB8AC3E}">
        <p14:creationId xmlns:p14="http://schemas.microsoft.com/office/powerpoint/2010/main" val="9531232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18D81-975E-40AE-8065-5EBC15FBED21}"/>
              </a:ext>
            </a:extLst>
          </p:cNvPr>
          <p:cNvSpPr>
            <a:spLocks noGrp="1"/>
          </p:cNvSpPr>
          <p:nvPr>
            <p:ph type="title"/>
          </p:nvPr>
        </p:nvSpPr>
        <p:spPr>
          <a:xfrm>
            <a:off x="0" y="365126"/>
            <a:ext cx="9144000" cy="1325563"/>
          </a:xfrm>
        </p:spPr>
        <p:txBody>
          <a:bodyPr>
            <a:normAutofit/>
          </a:bodyPr>
          <a:lstStyle/>
          <a:p>
            <a:pPr algn="ctr"/>
            <a:r>
              <a:rPr lang="en-US" dirty="0"/>
              <a:t>ASP.NET: </a:t>
            </a:r>
            <a:r>
              <a:rPr lang="en-US" dirty="0" err="1"/>
              <a:t>Web.config</a:t>
            </a:r>
            <a:br>
              <a:rPr lang="en-US" dirty="0"/>
            </a:br>
            <a:r>
              <a:rPr lang="en-US" sz="2800" dirty="0"/>
              <a:t>test and restrict access to sensitive URLs: e.g. </a:t>
            </a:r>
            <a:r>
              <a:rPr lang="en-US" sz="2800" dirty="0" err="1"/>
              <a:t>Elmah</a:t>
            </a:r>
            <a:endParaRPr lang="en-US" sz="2800" dirty="0"/>
          </a:p>
        </p:txBody>
      </p:sp>
      <p:sp>
        <p:nvSpPr>
          <p:cNvPr id="3" name="Content Placeholder 2">
            <a:extLst>
              <a:ext uri="{FF2B5EF4-FFF2-40B4-BE49-F238E27FC236}">
                <a16:creationId xmlns:a16="http://schemas.microsoft.com/office/drawing/2014/main" id="{FA8FB898-85E6-404A-A1CB-9C1AD7A996DD}"/>
              </a:ext>
            </a:extLst>
          </p:cNvPr>
          <p:cNvSpPr>
            <a:spLocks noGrp="1"/>
          </p:cNvSpPr>
          <p:nvPr>
            <p:ph idx="1"/>
          </p:nvPr>
        </p:nvSpPr>
        <p:spPr>
          <a:xfrm>
            <a:off x="628650" y="1785870"/>
            <a:ext cx="7886700" cy="1039975"/>
          </a:xfrm>
        </p:spPr>
        <p:txBody>
          <a:bodyPr>
            <a:normAutofit fontScale="92500"/>
          </a:bodyPr>
          <a:lstStyle/>
          <a:p>
            <a:r>
              <a:rPr lang="en-US" dirty="0"/>
              <a:t>Rewriter can send HTTP error codes using URL patterns</a:t>
            </a:r>
          </a:p>
          <a:p>
            <a:r>
              <a:rPr lang="en-US" dirty="0"/>
              <a:t>But IP-based access control is weak security</a:t>
            </a:r>
          </a:p>
        </p:txBody>
      </p:sp>
      <p:sp>
        <p:nvSpPr>
          <p:cNvPr id="4" name="Footer Placeholder 3">
            <a:extLst>
              <a:ext uri="{FF2B5EF4-FFF2-40B4-BE49-F238E27FC236}">
                <a16:creationId xmlns:a16="http://schemas.microsoft.com/office/drawing/2014/main" id="{6ECF4F75-C6B1-4E63-AD2A-1C076C4124E7}"/>
              </a:ext>
            </a:extLst>
          </p:cNvPr>
          <p:cNvSpPr>
            <a:spLocks noGrp="1"/>
          </p:cNvSpPr>
          <p:nvPr>
            <p:ph type="ftr" sz="quarter" idx="11"/>
          </p:nvPr>
        </p:nvSpPr>
        <p:spPr/>
        <p:txBody>
          <a:bodyPr/>
          <a:lstStyle/>
          <a:p>
            <a:r>
              <a:rPr lang="en-US"/>
              <a:t>Web Application Security</a:t>
            </a:r>
            <a:endParaRPr lang="en-US" dirty="0"/>
          </a:p>
        </p:txBody>
      </p:sp>
      <p:sp>
        <p:nvSpPr>
          <p:cNvPr id="5" name="TextBox 4">
            <a:extLst>
              <a:ext uri="{FF2B5EF4-FFF2-40B4-BE49-F238E27FC236}">
                <a16:creationId xmlns:a16="http://schemas.microsoft.com/office/drawing/2014/main" id="{49075465-0E66-48EC-8565-C39F7FBC6DD3}"/>
              </a:ext>
            </a:extLst>
          </p:cNvPr>
          <p:cNvSpPr txBox="1"/>
          <p:nvPr/>
        </p:nvSpPr>
        <p:spPr>
          <a:xfrm>
            <a:off x="1558476" y="2699739"/>
            <a:ext cx="5756704" cy="2308324"/>
          </a:xfrm>
          <a:prstGeom prst="rect">
            <a:avLst/>
          </a:prstGeom>
          <a:noFill/>
          <a:ln>
            <a:solidFill>
              <a:schemeClr val="tx1"/>
            </a:solidFill>
          </a:ln>
        </p:spPr>
        <p:txBody>
          <a:bodyPr wrap="none" rtlCol="0">
            <a:spAutoFit/>
          </a:bodyPr>
          <a:lstStyle/>
          <a:p>
            <a:pPr marL="0" indent="0">
              <a:buNone/>
            </a:pPr>
            <a:r>
              <a:rPr lang="en-US" sz="1800" dirty="0">
                <a:solidFill>
                  <a:srgbClr val="0000FF"/>
                </a:solidFill>
                <a:latin typeface="Consolas" panose="020B0609020204030204" pitchFamily="49" charset="0"/>
              </a:rPr>
              <a:t>&lt;</a:t>
            </a:r>
            <a:r>
              <a:rPr lang="en-US" sz="1800" dirty="0">
                <a:solidFill>
                  <a:srgbClr val="A31515"/>
                </a:solidFill>
                <a:latin typeface="Consolas" panose="020B0609020204030204" pitchFamily="49" charset="0"/>
              </a:rPr>
              <a:t>rewriter</a:t>
            </a:r>
            <a:r>
              <a:rPr lang="en-US" sz="1800" dirty="0">
                <a:solidFill>
                  <a:srgbClr val="0000FF"/>
                </a:solidFill>
                <a:latin typeface="Consolas" panose="020B0609020204030204" pitchFamily="49" charset="0"/>
              </a:rPr>
              <a:t>&gt;</a:t>
            </a:r>
            <a:endParaRPr lang="en-US" sz="1800" dirty="0">
              <a:solidFill>
                <a:srgbClr val="000000"/>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&lt;!--</a:t>
            </a:r>
            <a:r>
              <a:rPr lang="en-US" sz="1800" dirty="0">
                <a:solidFill>
                  <a:srgbClr val="008000"/>
                </a:solidFill>
                <a:latin typeface="Consolas" panose="020B0609020204030204" pitchFamily="49" charset="0"/>
              </a:rPr>
              <a:t> restrict access to </a:t>
            </a:r>
            <a:r>
              <a:rPr lang="en-US" sz="1800" dirty="0" err="1">
                <a:solidFill>
                  <a:srgbClr val="008000"/>
                </a:solidFill>
                <a:latin typeface="Consolas" panose="020B0609020204030204" pitchFamily="49" charset="0"/>
              </a:rPr>
              <a:t>Elmah</a:t>
            </a:r>
            <a:r>
              <a:rPr lang="en-US" sz="1800" dirty="0">
                <a:solidFill>
                  <a:srgbClr val="008000"/>
                </a:solidFill>
                <a:latin typeface="Consolas" panose="020B0609020204030204" pitchFamily="49" charset="0"/>
              </a:rPr>
              <a:t> error logs </a:t>
            </a:r>
            <a:r>
              <a:rPr lang="en-US" sz="1800" dirty="0">
                <a:solidFill>
                  <a:srgbClr val="0000FF"/>
                </a:solidFill>
                <a:latin typeface="Consolas" panose="020B0609020204030204" pitchFamily="49" charset="0"/>
              </a:rPr>
              <a:t>--&gt;</a:t>
            </a:r>
            <a:endParaRPr lang="en-US" sz="1800" dirty="0">
              <a:solidFill>
                <a:srgbClr val="000000"/>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  &lt;</a:t>
            </a:r>
            <a:r>
              <a:rPr lang="en-US" sz="1800" dirty="0">
                <a:solidFill>
                  <a:srgbClr val="A31515"/>
                </a:solidFill>
                <a:latin typeface="Consolas" panose="020B0609020204030204" pitchFamily="49" charset="0"/>
              </a:rPr>
              <a:t>if</a:t>
            </a:r>
            <a:r>
              <a:rPr lang="en-US" sz="1800" dirty="0">
                <a:solidFill>
                  <a:srgbClr val="0000FF"/>
                </a:solidFill>
                <a:latin typeface="Consolas" panose="020B0609020204030204" pitchFamily="49" charset="0"/>
              </a:rPr>
              <a:t> </a:t>
            </a:r>
            <a:r>
              <a:rPr lang="en-US" sz="1800" dirty="0" err="1">
                <a:solidFill>
                  <a:srgbClr val="FF0000"/>
                </a:solidFill>
                <a:latin typeface="Consolas" panose="020B0609020204030204" pitchFamily="49" charset="0"/>
              </a:rPr>
              <a:t>url</a:t>
            </a:r>
            <a:r>
              <a:rPr lang="en-US" sz="1800" dirty="0">
                <a:solidFill>
                  <a:srgbClr val="0000FF"/>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a:solidFill>
                  <a:srgbClr val="0000FF"/>
                </a:solidFill>
                <a:latin typeface="Consolas" panose="020B0609020204030204" pitchFamily="49" charset="0"/>
              </a:rPr>
              <a:t>^/(.*)</a:t>
            </a:r>
            <a:r>
              <a:rPr lang="en-US" sz="1800" dirty="0" err="1">
                <a:solidFill>
                  <a:srgbClr val="0000FF"/>
                </a:solidFill>
                <a:latin typeface="Consolas" panose="020B0609020204030204" pitchFamily="49" charset="0"/>
              </a:rPr>
              <a:t>elmah.axd</a:t>
            </a:r>
            <a:r>
              <a:rPr lang="en-US" sz="1800" dirty="0">
                <a:solidFill>
                  <a:srgbClr val="0000FF"/>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a:solidFill>
                  <a:srgbClr val="0000FF"/>
                </a:solidFill>
                <a:latin typeface="Consolas" panose="020B0609020204030204" pitchFamily="49" charset="0"/>
              </a:rPr>
              <a:t>&gt;</a:t>
            </a:r>
            <a:endParaRPr lang="en-US" sz="1800" dirty="0">
              <a:solidFill>
                <a:srgbClr val="000000"/>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    &lt;</a:t>
            </a:r>
            <a:r>
              <a:rPr lang="en-US" sz="1800" dirty="0">
                <a:solidFill>
                  <a:srgbClr val="A31515"/>
                </a:solidFill>
                <a:latin typeface="Consolas" panose="020B0609020204030204" pitchFamily="49" charset="0"/>
              </a:rPr>
              <a:t>unless</a:t>
            </a:r>
            <a:r>
              <a:rPr lang="en-US" sz="1800" dirty="0">
                <a:solidFill>
                  <a:srgbClr val="0000FF"/>
                </a:solidFill>
                <a:latin typeface="Consolas" panose="020B0609020204030204" pitchFamily="49" charset="0"/>
              </a:rPr>
              <a:t> </a:t>
            </a:r>
            <a:r>
              <a:rPr lang="en-US" sz="1800" dirty="0">
                <a:solidFill>
                  <a:srgbClr val="FF0000"/>
                </a:solidFill>
                <a:latin typeface="Consolas" panose="020B0609020204030204" pitchFamily="49" charset="0"/>
              </a:rPr>
              <a:t>address</a:t>
            </a:r>
            <a:r>
              <a:rPr lang="en-US" sz="1800" dirty="0">
                <a:solidFill>
                  <a:srgbClr val="0000FF"/>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a:solidFill>
                  <a:srgbClr val="0000FF"/>
                </a:solidFill>
                <a:latin typeface="Consolas" panose="020B0609020204030204" pitchFamily="49" charset="0"/>
              </a:rPr>
              <a:t>129.82.*</a:t>
            </a:r>
            <a:r>
              <a:rPr lang="en-US" sz="1800" dirty="0">
                <a:solidFill>
                  <a:srgbClr val="000000"/>
                </a:solidFill>
                <a:latin typeface="Consolas" panose="020B0609020204030204" pitchFamily="49" charset="0"/>
              </a:rPr>
              <a:t>"</a:t>
            </a:r>
            <a:r>
              <a:rPr lang="en-US" sz="1800" dirty="0">
                <a:solidFill>
                  <a:srgbClr val="0000FF"/>
                </a:solidFill>
                <a:latin typeface="Consolas" panose="020B0609020204030204" pitchFamily="49" charset="0"/>
              </a:rPr>
              <a:t>&gt;</a:t>
            </a:r>
            <a:endParaRPr lang="en-US" sz="1800" dirty="0">
              <a:solidFill>
                <a:srgbClr val="000000"/>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      &lt;</a:t>
            </a:r>
            <a:r>
              <a:rPr lang="en-US" sz="1800" dirty="0">
                <a:solidFill>
                  <a:srgbClr val="A31515"/>
                </a:solidFill>
                <a:latin typeface="Consolas" panose="020B0609020204030204" pitchFamily="49" charset="0"/>
              </a:rPr>
              <a:t>forbidden</a:t>
            </a:r>
            <a:r>
              <a:rPr lang="en-US" sz="1800" dirty="0">
                <a:solidFill>
                  <a:srgbClr val="0000FF"/>
                </a:solidFill>
                <a:latin typeface="Consolas" panose="020B0609020204030204" pitchFamily="49" charset="0"/>
              </a:rPr>
              <a:t>/&gt;</a:t>
            </a:r>
            <a:endParaRPr lang="en-US" sz="1800" dirty="0">
              <a:solidFill>
                <a:srgbClr val="000000"/>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    &lt;/</a:t>
            </a:r>
            <a:r>
              <a:rPr lang="en-US" sz="1800" dirty="0">
                <a:solidFill>
                  <a:srgbClr val="A31515"/>
                </a:solidFill>
                <a:latin typeface="Consolas" panose="020B0609020204030204" pitchFamily="49" charset="0"/>
              </a:rPr>
              <a:t>unless</a:t>
            </a:r>
            <a:r>
              <a:rPr lang="en-US" sz="1800" dirty="0">
                <a:solidFill>
                  <a:srgbClr val="0000FF"/>
                </a:solidFill>
                <a:latin typeface="Consolas" panose="020B0609020204030204" pitchFamily="49" charset="0"/>
              </a:rPr>
              <a:t>&gt;</a:t>
            </a:r>
            <a:endParaRPr lang="en-US" sz="1800" dirty="0">
              <a:solidFill>
                <a:srgbClr val="000000"/>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  &lt;/</a:t>
            </a:r>
            <a:r>
              <a:rPr lang="en-US" sz="1800" dirty="0">
                <a:solidFill>
                  <a:srgbClr val="A31515"/>
                </a:solidFill>
                <a:latin typeface="Consolas" panose="020B0609020204030204" pitchFamily="49" charset="0"/>
              </a:rPr>
              <a:t>if</a:t>
            </a:r>
            <a:r>
              <a:rPr lang="en-US" sz="1800" dirty="0">
                <a:solidFill>
                  <a:srgbClr val="0000FF"/>
                </a:solidFill>
                <a:latin typeface="Consolas" panose="020B0609020204030204" pitchFamily="49" charset="0"/>
              </a:rPr>
              <a:t>&gt;</a:t>
            </a:r>
          </a:p>
          <a:p>
            <a:pPr marL="0" indent="0">
              <a:buNone/>
            </a:pPr>
            <a:r>
              <a:rPr lang="en-US" sz="1800" dirty="0">
                <a:solidFill>
                  <a:srgbClr val="0000FF"/>
                </a:solidFill>
                <a:latin typeface="Consolas" panose="020B0609020204030204" pitchFamily="49" charset="0"/>
              </a:rPr>
              <a:t>&lt;/</a:t>
            </a:r>
            <a:r>
              <a:rPr lang="en-US" sz="1800" dirty="0">
                <a:solidFill>
                  <a:srgbClr val="A31515"/>
                </a:solidFill>
                <a:latin typeface="Consolas" panose="020B0609020204030204" pitchFamily="49" charset="0"/>
              </a:rPr>
              <a:t>rewriter</a:t>
            </a:r>
            <a:r>
              <a:rPr lang="en-US" sz="1800" dirty="0">
                <a:solidFill>
                  <a:srgbClr val="0000FF"/>
                </a:solidFill>
                <a:latin typeface="Consolas" panose="020B0609020204030204" pitchFamily="49" charset="0"/>
              </a:rPr>
              <a:t>&gt;</a:t>
            </a:r>
            <a:endParaRPr lang="en-US" dirty="0"/>
          </a:p>
        </p:txBody>
      </p:sp>
      <p:sp>
        <p:nvSpPr>
          <p:cNvPr id="6" name="TextBox 5">
            <a:extLst>
              <a:ext uri="{FF2B5EF4-FFF2-40B4-BE49-F238E27FC236}">
                <a16:creationId xmlns:a16="http://schemas.microsoft.com/office/drawing/2014/main" id="{9BE7C656-7C84-4D5A-A8D0-FE952A5665D5}"/>
              </a:ext>
            </a:extLst>
          </p:cNvPr>
          <p:cNvSpPr txBox="1"/>
          <p:nvPr/>
        </p:nvSpPr>
        <p:spPr>
          <a:xfrm>
            <a:off x="1558476" y="5015546"/>
            <a:ext cx="5756704" cy="1477328"/>
          </a:xfrm>
          <a:prstGeom prst="rect">
            <a:avLst/>
          </a:prstGeom>
          <a:noFill/>
          <a:ln w="3175">
            <a:solidFill>
              <a:schemeClr val="tx1"/>
            </a:solidFill>
          </a:ln>
        </p:spPr>
        <p:txBody>
          <a:bodyPr wrap="square" rtlCol="0">
            <a:spAutoFit/>
          </a:bodyPr>
          <a:lstStyle/>
          <a:p>
            <a:r>
              <a:rPr lang="en-US" sz="1800" dirty="0">
                <a:solidFill>
                  <a:srgbClr val="0000FF"/>
                </a:solidFill>
                <a:latin typeface="Cascadia Mono"/>
              </a:rPr>
              <a:t> &lt;</a:t>
            </a:r>
            <a:r>
              <a:rPr lang="en-US" sz="1800" dirty="0" err="1">
                <a:solidFill>
                  <a:srgbClr val="A31515"/>
                </a:solidFill>
                <a:latin typeface="Cascadia Mono"/>
              </a:rPr>
              <a:t>elmah</a:t>
            </a:r>
            <a:r>
              <a:rPr lang="en-US" sz="1800" dirty="0">
                <a:solidFill>
                  <a:srgbClr val="0000FF"/>
                </a:solidFill>
                <a:latin typeface="Cascadia Mono"/>
              </a:rPr>
              <a:t>&gt;</a:t>
            </a:r>
            <a:endParaRPr lang="en-US" sz="1800" dirty="0">
              <a:solidFill>
                <a:srgbClr val="000000"/>
              </a:solidFill>
              <a:latin typeface="Cascadia Mono"/>
            </a:endParaRPr>
          </a:p>
          <a:p>
            <a:r>
              <a:rPr lang="en-US" sz="1800" dirty="0">
                <a:solidFill>
                  <a:srgbClr val="0000FF"/>
                </a:solidFill>
                <a:latin typeface="Cascadia Mono"/>
              </a:rPr>
              <a:t>    &lt;</a:t>
            </a:r>
            <a:r>
              <a:rPr lang="en-US" sz="1800" dirty="0" err="1">
                <a:solidFill>
                  <a:srgbClr val="A31515"/>
                </a:solidFill>
                <a:latin typeface="Cascadia Mono"/>
              </a:rPr>
              <a:t>errorLog</a:t>
            </a:r>
            <a:r>
              <a:rPr lang="en-US" sz="1800" dirty="0">
                <a:solidFill>
                  <a:srgbClr val="0000FF"/>
                </a:solidFill>
                <a:latin typeface="Cascadia Mono"/>
              </a:rPr>
              <a:t> </a:t>
            </a:r>
            <a:r>
              <a:rPr lang="en-US" sz="1800" dirty="0">
                <a:solidFill>
                  <a:srgbClr val="FF0000"/>
                </a:solidFill>
                <a:latin typeface="Cascadia Mono"/>
              </a:rPr>
              <a:t>type</a:t>
            </a:r>
            <a:r>
              <a:rPr lang="en-US" sz="1800" dirty="0">
                <a:solidFill>
                  <a:srgbClr val="0000FF"/>
                </a:solidFill>
                <a:latin typeface="Cascadia Mono"/>
              </a:rPr>
              <a:t>=</a:t>
            </a:r>
            <a:r>
              <a:rPr lang="en-US" sz="1800" dirty="0">
                <a:solidFill>
                  <a:srgbClr val="000000"/>
                </a:solidFill>
                <a:latin typeface="Cascadia Mono"/>
              </a:rPr>
              <a:t>"</a:t>
            </a:r>
            <a:r>
              <a:rPr lang="en-US" sz="1800" dirty="0" err="1">
                <a:solidFill>
                  <a:srgbClr val="0000FF"/>
                </a:solidFill>
                <a:latin typeface="Cascadia Mono"/>
              </a:rPr>
              <a:t>Elmah.SqlErrorLog</a:t>
            </a:r>
            <a:r>
              <a:rPr lang="en-US" sz="1800" dirty="0">
                <a:solidFill>
                  <a:srgbClr val="0000FF"/>
                </a:solidFill>
                <a:latin typeface="Cascadia Mono"/>
              </a:rPr>
              <a:t>, </a:t>
            </a:r>
            <a:r>
              <a:rPr lang="en-US" sz="1800" dirty="0" err="1">
                <a:solidFill>
                  <a:srgbClr val="0000FF"/>
                </a:solidFill>
                <a:latin typeface="Cascadia Mono"/>
              </a:rPr>
              <a:t>Elmah</a:t>
            </a:r>
            <a:r>
              <a:rPr lang="en-US" sz="1800" dirty="0">
                <a:solidFill>
                  <a:srgbClr val="000000"/>
                </a:solidFill>
                <a:latin typeface="Cascadia Mono"/>
              </a:rPr>
              <a:t>"</a:t>
            </a:r>
            <a:r>
              <a:rPr lang="en-US" sz="1800" dirty="0">
                <a:solidFill>
                  <a:srgbClr val="0000FF"/>
                </a:solidFill>
                <a:latin typeface="Cascadia Mono"/>
              </a:rPr>
              <a:t> </a:t>
            </a:r>
            <a:br>
              <a:rPr lang="en-US" sz="1800" dirty="0">
                <a:solidFill>
                  <a:srgbClr val="0000FF"/>
                </a:solidFill>
                <a:latin typeface="Cascadia Mono"/>
              </a:rPr>
            </a:br>
            <a:r>
              <a:rPr lang="en-US" sz="1800" dirty="0">
                <a:solidFill>
                  <a:srgbClr val="0000FF"/>
                </a:solidFill>
                <a:latin typeface="Cascadia Mono"/>
              </a:rPr>
              <a:t>          </a:t>
            </a:r>
            <a:r>
              <a:rPr lang="en-US" sz="1800" dirty="0" err="1">
                <a:solidFill>
                  <a:srgbClr val="FF0000"/>
                </a:solidFill>
                <a:latin typeface="Cascadia Mono"/>
              </a:rPr>
              <a:t>connectionStringName</a:t>
            </a:r>
            <a:r>
              <a:rPr lang="en-US" sz="1800" dirty="0">
                <a:solidFill>
                  <a:srgbClr val="0000FF"/>
                </a:solidFill>
                <a:latin typeface="Cascadia Mono"/>
              </a:rPr>
              <a:t>=</a:t>
            </a:r>
            <a:r>
              <a:rPr lang="en-US" sz="1800" dirty="0">
                <a:solidFill>
                  <a:srgbClr val="000000"/>
                </a:solidFill>
                <a:latin typeface="Cascadia Mono"/>
              </a:rPr>
              <a:t>"</a:t>
            </a:r>
            <a:r>
              <a:rPr lang="en-US" sz="1800" dirty="0">
                <a:solidFill>
                  <a:srgbClr val="0000FF"/>
                </a:solidFill>
                <a:latin typeface="Cascadia Mono"/>
              </a:rPr>
              <a:t>…</a:t>
            </a:r>
            <a:r>
              <a:rPr lang="en-US" sz="1800" dirty="0">
                <a:solidFill>
                  <a:srgbClr val="000000"/>
                </a:solidFill>
                <a:latin typeface="Cascadia Mono"/>
              </a:rPr>
              <a:t>"</a:t>
            </a:r>
            <a:r>
              <a:rPr lang="en-US" sz="1800" dirty="0">
                <a:solidFill>
                  <a:srgbClr val="0000FF"/>
                </a:solidFill>
                <a:latin typeface="Cascadia Mono"/>
              </a:rPr>
              <a:t> </a:t>
            </a:r>
            <a:r>
              <a:rPr lang="en-US" sz="1800" dirty="0" err="1">
                <a:solidFill>
                  <a:srgbClr val="FF0000"/>
                </a:solidFill>
                <a:latin typeface="Cascadia Mono"/>
              </a:rPr>
              <a:t>applicationName</a:t>
            </a:r>
            <a:r>
              <a:rPr lang="en-US" sz="1800" dirty="0">
                <a:solidFill>
                  <a:srgbClr val="0000FF"/>
                </a:solidFill>
                <a:latin typeface="Cascadia Mono"/>
              </a:rPr>
              <a:t>=</a:t>
            </a:r>
            <a:r>
              <a:rPr lang="en-US" sz="1800" dirty="0">
                <a:solidFill>
                  <a:srgbClr val="000000"/>
                </a:solidFill>
                <a:latin typeface="Cascadia Mono"/>
              </a:rPr>
              <a:t>"</a:t>
            </a:r>
            <a:r>
              <a:rPr lang="en-US" sz="1800" dirty="0">
                <a:solidFill>
                  <a:srgbClr val="0000FF"/>
                </a:solidFill>
                <a:latin typeface="Cascadia Mono"/>
              </a:rPr>
              <a:t>…</a:t>
            </a:r>
            <a:r>
              <a:rPr lang="en-US" sz="1800" dirty="0">
                <a:solidFill>
                  <a:srgbClr val="000000"/>
                </a:solidFill>
                <a:latin typeface="Cascadia Mono"/>
              </a:rPr>
              <a:t>"</a:t>
            </a:r>
            <a:r>
              <a:rPr lang="en-US" sz="1800" dirty="0">
                <a:solidFill>
                  <a:srgbClr val="0000FF"/>
                </a:solidFill>
                <a:latin typeface="Cascadia Mono"/>
              </a:rPr>
              <a:t>/&gt;</a:t>
            </a:r>
            <a:endParaRPr lang="en-US" sz="1800" dirty="0">
              <a:solidFill>
                <a:srgbClr val="000000"/>
              </a:solidFill>
              <a:latin typeface="Cascadia Mono"/>
            </a:endParaRPr>
          </a:p>
          <a:p>
            <a:r>
              <a:rPr lang="en-US" sz="1800" dirty="0">
                <a:solidFill>
                  <a:srgbClr val="0000FF"/>
                </a:solidFill>
                <a:latin typeface="Cascadia Mono"/>
              </a:rPr>
              <a:t>    &lt;</a:t>
            </a:r>
            <a:r>
              <a:rPr lang="en-US" sz="1800" dirty="0">
                <a:solidFill>
                  <a:srgbClr val="A31515"/>
                </a:solidFill>
                <a:latin typeface="Cascadia Mono"/>
              </a:rPr>
              <a:t>security</a:t>
            </a:r>
            <a:r>
              <a:rPr lang="en-US" sz="1800" dirty="0">
                <a:solidFill>
                  <a:srgbClr val="0000FF"/>
                </a:solidFill>
                <a:latin typeface="Cascadia Mono"/>
              </a:rPr>
              <a:t> </a:t>
            </a:r>
            <a:r>
              <a:rPr lang="en-US" sz="1800" dirty="0" err="1">
                <a:solidFill>
                  <a:srgbClr val="FF0000"/>
                </a:solidFill>
                <a:latin typeface="Cascadia Mono"/>
              </a:rPr>
              <a:t>allowRemoteAccess</a:t>
            </a:r>
            <a:r>
              <a:rPr lang="en-US" sz="1800" dirty="0">
                <a:solidFill>
                  <a:srgbClr val="0000FF"/>
                </a:solidFill>
                <a:latin typeface="Cascadia Mono"/>
              </a:rPr>
              <a:t>=</a:t>
            </a:r>
            <a:r>
              <a:rPr lang="en-US" dirty="0">
                <a:solidFill>
                  <a:srgbClr val="000000"/>
                </a:solidFill>
                <a:latin typeface="Cascadia Mono"/>
              </a:rPr>
              <a:t>"</a:t>
            </a:r>
            <a:r>
              <a:rPr lang="en-US" sz="1800" b="1" dirty="0">
                <a:solidFill>
                  <a:srgbClr val="0000FF"/>
                </a:solidFill>
                <a:latin typeface="Cascadia Mono"/>
              </a:rPr>
              <a:t>false</a:t>
            </a:r>
            <a:r>
              <a:rPr lang="en-US" sz="1800" dirty="0">
                <a:solidFill>
                  <a:srgbClr val="000000"/>
                </a:solidFill>
                <a:latin typeface="Cascadia Mono"/>
              </a:rPr>
              <a:t>"</a:t>
            </a:r>
            <a:r>
              <a:rPr lang="en-US" sz="1800" dirty="0">
                <a:solidFill>
                  <a:srgbClr val="0000FF"/>
                </a:solidFill>
                <a:latin typeface="Cascadia Mono"/>
              </a:rPr>
              <a:t>/&gt;</a:t>
            </a:r>
            <a:endParaRPr lang="en-US" sz="1800" dirty="0">
              <a:solidFill>
                <a:srgbClr val="000000"/>
              </a:solidFill>
              <a:latin typeface="Cascadia Mono"/>
            </a:endParaRPr>
          </a:p>
          <a:p>
            <a:r>
              <a:rPr lang="en-US" sz="1800" dirty="0">
                <a:solidFill>
                  <a:srgbClr val="0000FF"/>
                </a:solidFill>
                <a:latin typeface="Cascadia Mono"/>
              </a:rPr>
              <a:t>  &lt;/</a:t>
            </a:r>
            <a:r>
              <a:rPr lang="en-US" sz="1800" dirty="0" err="1">
                <a:solidFill>
                  <a:srgbClr val="A31515"/>
                </a:solidFill>
                <a:latin typeface="Cascadia Mono"/>
              </a:rPr>
              <a:t>elmah</a:t>
            </a:r>
            <a:r>
              <a:rPr lang="en-US" sz="1800" dirty="0">
                <a:solidFill>
                  <a:srgbClr val="0000FF"/>
                </a:solidFill>
                <a:latin typeface="Cascadia Mono"/>
              </a:rPr>
              <a:t>&gt;</a:t>
            </a:r>
            <a:endParaRPr lang="en-US" dirty="0"/>
          </a:p>
        </p:txBody>
      </p:sp>
    </p:spTree>
    <p:extLst>
      <p:ext uri="{BB962C8B-B14F-4D97-AF65-F5344CB8AC3E}">
        <p14:creationId xmlns:p14="http://schemas.microsoft.com/office/powerpoint/2010/main" val="3687303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Application Ecosystem</a:t>
            </a:r>
          </a:p>
        </p:txBody>
      </p:sp>
      <p:sp>
        <p:nvSpPr>
          <p:cNvPr id="3" name="Content Placeholder 2"/>
          <p:cNvSpPr>
            <a:spLocks noGrp="1"/>
          </p:cNvSpPr>
          <p:nvPr>
            <p:ph idx="1"/>
          </p:nvPr>
        </p:nvSpPr>
        <p:spPr/>
        <p:txBody>
          <a:bodyPr>
            <a:normAutofit lnSpcReduction="10000"/>
          </a:bodyPr>
          <a:lstStyle/>
          <a:p>
            <a:r>
              <a:rPr lang="en-US" dirty="0"/>
              <a:t>Websites</a:t>
            </a:r>
          </a:p>
          <a:p>
            <a:r>
              <a:rPr lang="en-US" dirty="0"/>
              <a:t>Applications </a:t>
            </a:r>
          </a:p>
          <a:p>
            <a:pPr lvl="1"/>
            <a:r>
              <a:rPr lang="en-US" dirty="0"/>
              <a:t>in-house/vendor/open source</a:t>
            </a:r>
          </a:p>
          <a:p>
            <a:pPr lvl="1"/>
            <a:r>
              <a:rPr lang="en-US" dirty="0"/>
              <a:t>client/server/cloud</a:t>
            </a:r>
          </a:p>
          <a:p>
            <a:pPr lvl="1"/>
            <a:r>
              <a:rPr lang="en-US" dirty="0"/>
              <a:t>sites/apps/browser plugins</a:t>
            </a:r>
          </a:p>
          <a:p>
            <a:r>
              <a:rPr lang="en-US" dirty="0"/>
              <a:t>Application components, libraries, frameworks </a:t>
            </a:r>
          </a:p>
          <a:p>
            <a:r>
              <a:rPr lang="en-US" dirty="0"/>
              <a:t>Servers: application, database, file</a:t>
            </a:r>
          </a:p>
          <a:p>
            <a:r>
              <a:rPr lang="en-US" dirty="0"/>
              <a:t>Networks</a:t>
            </a:r>
          </a:p>
          <a:p>
            <a:r>
              <a:rPr lang="en-US" dirty="0"/>
              <a:t>People</a:t>
            </a:r>
          </a:p>
          <a:p>
            <a:r>
              <a:rPr lang="en-US" dirty="0"/>
              <a:t>Organizations</a:t>
            </a:r>
          </a:p>
        </p:txBody>
      </p:sp>
      <p:sp>
        <p:nvSpPr>
          <p:cNvPr id="6" name="Footer Placeholder 5"/>
          <p:cNvSpPr>
            <a:spLocks noGrp="1"/>
          </p:cNvSpPr>
          <p:nvPr>
            <p:ph type="ftr" sz="quarter" idx="11"/>
          </p:nvPr>
        </p:nvSpPr>
        <p:spPr/>
        <p:txBody>
          <a:bodyPr/>
          <a:lstStyle/>
          <a:p>
            <a:r>
              <a:rPr lang="en-US"/>
              <a:t>Web Application Security</a:t>
            </a:r>
            <a:endParaRPr lang="en-US" dirty="0"/>
          </a:p>
        </p:txBody>
      </p:sp>
    </p:spTree>
    <p:extLst>
      <p:ext uri="{BB962C8B-B14F-4D97-AF65-F5344CB8AC3E}">
        <p14:creationId xmlns:p14="http://schemas.microsoft.com/office/powerpoint/2010/main" val="27686519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4C66F-A241-4C7E-87A0-05117EAA8F60}"/>
              </a:ext>
            </a:extLst>
          </p:cNvPr>
          <p:cNvSpPr>
            <a:spLocks noGrp="1"/>
          </p:cNvSpPr>
          <p:nvPr>
            <p:ph type="title"/>
          </p:nvPr>
        </p:nvSpPr>
        <p:spPr/>
        <p:txBody>
          <a:bodyPr/>
          <a:lstStyle/>
          <a:p>
            <a:r>
              <a:rPr lang="en-US" dirty="0"/>
              <a:t>Input Validation</a:t>
            </a:r>
          </a:p>
        </p:txBody>
      </p:sp>
      <p:sp>
        <p:nvSpPr>
          <p:cNvPr id="11" name="Content Placeholder 10">
            <a:extLst>
              <a:ext uri="{FF2B5EF4-FFF2-40B4-BE49-F238E27FC236}">
                <a16:creationId xmlns:a16="http://schemas.microsoft.com/office/drawing/2014/main" id="{03A22910-7B7C-4A4D-A17E-F96769B637DF}"/>
              </a:ext>
            </a:extLst>
          </p:cNvPr>
          <p:cNvSpPr>
            <a:spLocks noGrp="1"/>
          </p:cNvSpPr>
          <p:nvPr>
            <p:ph idx="1"/>
          </p:nvPr>
        </p:nvSpPr>
        <p:spPr>
          <a:xfrm>
            <a:off x="628650" y="1545407"/>
            <a:ext cx="8184844" cy="1953161"/>
          </a:xfrm>
        </p:spPr>
        <p:txBody>
          <a:bodyPr>
            <a:normAutofit fontScale="70000" lnSpcReduction="20000"/>
          </a:bodyPr>
          <a:lstStyle/>
          <a:p>
            <a:r>
              <a:rPr lang="en-US" dirty="0"/>
              <a:t>Use client side (JavaScript, HTML5) and server side validation</a:t>
            </a:r>
          </a:p>
          <a:p>
            <a:r>
              <a:rPr lang="en-US" dirty="0"/>
              <a:t>Validators: </a:t>
            </a:r>
            <a:r>
              <a:rPr lang="en-US" dirty="0" err="1"/>
              <a:t>RequiredField</a:t>
            </a:r>
            <a:r>
              <a:rPr lang="en-US" dirty="0"/>
              <a:t>, Range, </a:t>
            </a:r>
            <a:r>
              <a:rPr lang="en-US" dirty="0" err="1"/>
              <a:t>RegularExpression</a:t>
            </a:r>
            <a:r>
              <a:rPr lang="en-US" dirty="0"/>
              <a:t>, Custom</a:t>
            </a:r>
          </a:p>
          <a:p>
            <a:pPr lvl="1"/>
            <a:r>
              <a:rPr lang="en-US" dirty="0"/>
              <a:t>Required fields, length, range, format, type</a:t>
            </a:r>
          </a:p>
          <a:p>
            <a:pPr lvl="1"/>
            <a:r>
              <a:rPr lang="en-US" dirty="0"/>
              <a:t>Only allow characters in a specific list when possible</a:t>
            </a:r>
          </a:p>
          <a:p>
            <a:r>
              <a:rPr lang="en-US" dirty="0"/>
              <a:t>ReCAPTCHA to prevent automated entries</a:t>
            </a:r>
          </a:p>
          <a:p>
            <a:r>
              <a:rPr lang="en-US" dirty="0"/>
              <a:t>User-friendly labels, error messages, recovery help</a:t>
            </a:r>
          </a:p>
        </p:txBody>
      </p:sp>
      <p:sp>
        <p:nvSpPr>
          <p:cNvPr id="4" name="Footer Placeholder 3">
            <a:extLst>
              <a:ext uri="{FF2B5EF4-FFF2-40B4-BE49-F238E27FC236}">
                <a16:creationId xmlns:a16="http://schemas.microsoft.com/office/drawing/2014/main" id="{15CF4C61-AEB5-4C46-A3FD-59663CD896C0}"/>
              </a:ext>
            </a:extLst>
          </p:cNvPr>
          <p:cNvSpPr>
            <a:spLocks noGrp="1"/>
          </p:cNvSpPr>
          <p:nvPr>
            <p:ph type="ftr" sz="quarter" idx="11"/>
          </p:nvPr>
        </p:nvSpPr>
        <p:spPr/>
        <p:txBody>
          <a:bodyPr/>
          <a:lstStyle/>
          <a:p>
            <a:r>
              <a:rPr lang="en-US"/>
              <a:t>Web Application Security</a:t>
            </a:r>
            <a:endParaRPr lang="en-US" dirty="0"/>
          </a:p>
        </p:txBody>
      </p:sp>
      <p:pic>
        <p:nvPicPr>
          <p:cNvPr id="8" name="Picture 7">
            <a:extLst>
              <a:ext uri="{FF2B5EF4-FFF2-40B4-BE49-F238E27FC236}">
                <a16:creationId xmlns:a16="http://schemas.microsoft.com/office/drawing/2014/main" id="{F0E1AEA1-10F4-48E1-A4F5-9C8BC88A6ABA}"/>
              </a:ext>
            </a:extLst>
          </p:cNvPr>
          <p:cNvPicPr>
            <a:picLocks noChangeAspect="1"/>
          </p:cNvPicPr>
          <p:nvPr/>
        </p:nvPicPr>
        <p:blipFill>
          <a:blip r:embed="rId2"/>
          <a:stretch>
            <a:fillRect/>
          </a:stretch>
        </p:blipFill>
        <p:spPr>
          <a:xfrm>
            <a:off x="1618994" y="3626140"/>
            <a:ext cx="5906012" cy="2865368"/>
          </a:xfrm>
          <a:prstGeom prst="rect">
            <a:avLst/>
          </a:prstGeom>
          <a:ln>
            <a:solidFill>
              <a:schemeClr val="tx1"/>
            </a:solidFill>
          </a:ln>
        </p:spPr>
      </p:pic>
    </p:spTree>
    <p:extLst>
      <p:ext uri="{BB962C8B-B14F-4D97-AF65-F5344CB8AC3E}">
        <p14:creationId xmlns:p14="http://schemas.microsoft.com/office/powerpoint/2010/main" val="12443450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AB69A-8B18-4A59-8DD0-ECEFCD501EFF}"/>
              </a:ext>
            </a:extLst>
          </p:cNvPr>
          <p:cNvSpPr>
            <a:spLocks noGrp="1"/>
          </p:cNvSpPr>
          <p:nvPr>
            <p:ph type="title"/>
          </p:nvPr>
        </p:nvSpPr>
        <p:spPr>
          <a:xfrm>
            <a:off x="0" y="365126"/>
            <a:ext cx="9144000" cy="1325563"/>
          </a:xfrm>
        </p:spPr>
        <p:txBody>
          <a:bodyPr/>
          <a:lstStyle/>
          <a:p>
            <a:pPr algn="ctr"/>
            <a:r>
              <a:rPr lang="en-US" dirty="0"/>
              <a:t>ASP.NET Input Validation Code</a:t>
            </a:r>
          </a:p>
        </p:txBody>
      </p:sp>
      <p:sp>
        <p:nvSpPr>
          <p:cNvPr id="3" name="Content Placeholder 2">
            <a:extLst>
              <a:ext uri="{FF2B5EF4-FFF2-40B4-BE49-F238E27FC236}">
                <a16:creationId xmlns:a16="http://schemas.microsoft.com/office/drawing/2014/main" id="{581E874E-49D6-4E1B-A9A4-DE3B2D02768B}"/>
              </a:ext>
            </a:extLst>
          </p:cNvPr>
          <p:cNvSpPr>
            <a:spLocks noGrp="1"/>
          </p:cNvSpPr>
          <p:nvPr>
            <p:ph idx="1"/>
          </p:nvPr>
        </p:nvSpPr>
        <p:spPr>
          <a:xfrm>
            <a:off x="628650" y="1443519"/>
            <a:ext cx="7886700" cy="5032375"/>
          </a:xfrm>
          <a:ln>
            <a:solidFill>
              <a:schemeClr val="tx1"/>
            </a:solidFill>
          </a:ln>
        </p:spPr>
        <p:txBody>
          <a:bodyPr>
            <a:normAutofit/>
          </a:bodyPr>
          <a:lstStyle/>
          <a:p>
            <a:pPr marL="0" indent="0">
              <a:lnSpc>
                <a:spcPct val="120000"/>
              </a:lnSpc>
              <a:spcBef>
                <a:spcPts val="0"/>
              </a:spcBef>
              <a:buNone/>
            </a:pPr>
            <a:r>
              <a:rPr lang="en-US" sz="1800" dirty="0">
                <a:solidFill>
                  <a:srgbClr val="0000FF"/>
                </a:solidFill>
                <a:latin typeface="Consolas" panose="020B0609020204030204" pitchFamily="49" charset="0"/>
              </a:rPr>
              <a:t>&lt;</a:t>
            </a:r>
            <a:r>
              <a:rPr lang="en-US" sz="1800" dirty="0">
                <a:solidFill>
                  <a:srgbClr val="800000"/>
                </a:solidFill>
                <a:latin typeface="Consolas" panose="020B0609020204030204" pitchFamily="49" charset="0"/>
              </a:rPr>
              <a:t>div</a:t>
            </a:r>
            <a:r>
              <a:rPr lang="en-US" sz="1800" dirty="0">
                <a:solidFill>
                  <a:srgbClr val="0000FF"/>
                </a:solidFill>
                <a:latin typeface="Consolas" panose="020B0609020204030204" pitchFamily="49" charset="0"/>
              </a:rPr>
              <a:t>&gt; &lt;!-- CSU ID --&gt;</a:t>
            </a:r>
            <a:endParaRPr lang="en-US" sz="1800" dirty="0">
              <a:solidFill>
                <a:srgbClr val="000000"/>
              </a:solidFill>
              <a:latin typeface="Consolas" panose="020B0609020204030204" pitchFamily="49" charset="0"/>
            </a:endParaRPr>
          </a:p>
          <a:p>
            <a:pPr marL="0" indent="0">
              <a:lnSpc>
                <a:spcPct val="120000"/>
              </a:lnSpc>
              <a:spcBef>
                <a:spcPts val="0"/>
              </a:spcBef>
              <a:buNone/>
            </a:pP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&lt;</a:t>
            </a:r>
            <a:r>
              <a:rPr lang="en-US" sz="1800" dirty="0" err="1">
                <a:solidFill>
                  <a:srgbClr val="800000"/>
                </a:solidFill>
                <a:latin typeface="Consolas" panose="020B0609020204030204" pitchFamily="49" charset="0"/>
              </a:rPr>
              <a:t>asp</a:t>
            </a:r>
            <a:r>
              <a:rPr lang="en-US" sz="1800" dirty="0" err="1">
                <a:solidFill>
                  <a:srgbClr val="0000FF"/>
                </a:solidFill>
                <a:latin typeface="Consolas" panose="020B0609020204030204" pitchFamily="49" charset="0"/>
              </a:rPr>
              <a:t>:</a:t>
            </a:r>
            <a:r>
              <a:rPr lang="en-US" sz="1800" dirty="0" err="1">
                <a:solidFill>
                  <a:srgbClr val="800000"/>
                </a:solidFill>
                <a:latin typeface="Consolas" panose="020B0609020204030204" pitchFamily="49" charset="0"/>
              </a:rPr>
              <a:t>Label</a:t>
            </a:r>
            <a:r>
              <a:rPr lang="en-US" sz="1800" dirty="0">
                <a:solidFill>
                  <a:srgbClr val="000000"/>
                </a:solidFill>
                <a:latin typeface="Consolas" panose="020B0609020204030204" pitchFamily="49" charset="0"/>
              </a:rPr>
              <a:t> </a:t>
            </a:r>
            <a:r>
              <a:rPr lang="en-US" sz="1800" dirty="0" err="1">
                <a:solidFill>
                  <a:srgbClr val="A52A2A"/>
                </a:solidFill>
                <a:latin typeface="Consolas" panose="020B0609020204030204" pitchFamily="49" charset="0"/>
              </a:rPr>
              <a:t>runat</a:t>
            </a:r>
            <a:r>
              <a:rPr lang="en-US" sz="1800" dirty="0">
                <a:solidFill>
                  <a:srgbClr val="A52A2A"/>
                </a:solidFill>
                <a:latin typeface="Consolas" panose="020B0609020204030204" pitchFamily="49" charset="0"/>
              </a:rPr>
              <a:t>="server"</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Text</a:t>
            </a:r>
            <a:r>
              <a:rPr lang="en-US" sz="1800" dirty="0">
                <a:solidFill>
                  <a:srgbClr val="0000FF"/>
                </a:solidFill>
                <a:latin typeface="Consolas" panose="020B0609020204030204" pitchFamily="49" charset="0"/>
              </a:rPr>
              <a:t>="CSU ID"</a:t>
            </a:r>
            <a:r>
              <a:rPr lang="en-US" sz="1800" dirty="0">
                <a:solidFill>
                  <a:srgbClr val="000000"/>
                </a:solidFill>
                <a:latin typeface="Consolas" panose="020B0609020204030204" pitchFamily="49" charset="0"/>
              </a:rPr>
              <a:t> </a:t>
            </a:r>
            <a:r>
              <a:rPr lang="en-US" sz="1800" dirty="0" err="1">
                <a:solidFill>
                  <a:srgbClr val="FF0000"/>
                </a:solidFill>
                <a:latin typeface="Consolas" panose="020B0609020204030204" pitchFamily="49" charset="0"/>
              </a:rPr>
              <a:t>AssociatedControlID</a:t>
            </a:r>
            <a:r>
              <a:rPr lang="en-US" sz="1800" dirty="0">
                <a:solidFill>
                  <a:srgbClr val="0000FF"/>
                </a:solidFill>
                <a:latin typeface="Consolas" panose="020B0609020204030204" pitchFamily="49" charset="0"/>
              </a:rPr>
              <a:t>="</a:t>
            </a:r>
            <a:r>
              <a:rPr lang="en-US" sz="1800" dirty="0" err="1">
                <a:solidFill>
                  <a:srgbClr val="0000FF"/>
                </a:solidFill>
                <a:latin typeface="Consolas" panose="020B0609020204030204" pitchFamily="49" charset="0"/>
              </a:rPr>
              <a:t>txtCSUID</a:t>
            </a:r>
            <a:r>
              <a:rPr lang="en-US" sz="1800" dirty="0">
                <a:solidFill>
                  <a:srgbClr val="0000FF"/>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/&gt;</a:t>
            </a:r>
            <a:endParaRPr lang="en-US" sz="1800" dirty="0">
              <a:solidFill>
                <a:srgbClr val="000000"/>
              </a:solidFill>
              <a:latin typeface="Consolas" panose="020B0609020204030204" pitchFamily="49" charset="0"/>
            </a:endParaRPr>
          </a:p>
          <a:p>
            <a:pPr marL="0" indent="0">
              <a:lnSpc>
                <a:spcPct val="120000"/>
              </a:lnSpc>
              <a:spcBef>
                <a:spcPts val="0"/>
              </a:spcBef>
              <a:buNone/>
            </a:pP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&lt;</a:t>
            </a:r>
            <a:r>
              <a:rPr lang="en-US" sz="1800" dirty="0" err="1">
                <a:solidFill>
                  <a:srgbClr val="800000"/>
                </a:solidFill>
                <a:latin typeface="Consolas" panose="020B0609020204030204" pitchFamily="49" charset="0"/>
              </a:rPr>
              <a:t>asp</a:t>
            </a:r>
            <a:r>
              <a:rPr lang="en-US" sz="1800" dirty="0" err="1">
                <a:solidFill>
                  <a:srgbClr val="0000FF"/>
                </a:solidFill>
                <a:latin typeface="Consolas" panose="020B0609020204030204" pitchFamily="49" charset="0"/>
              </a:rPr>
              <a:t>:</a:t>
            </a:r>
            <a:r>
              <a:rPr lang="en-US" sz="1800" dirty="0" err="1">
                <a:solidFill>
                  <a:srgbClr val="800000"/>
                </a:solidFill>
                <a:latin typeface="Consolas" panose="020B0609020204030204" pitchFamily="49" charset="0"/>
              </a:rPr>
              <a:t>TextBox</a:t>
            </a:r>
            <a:r>
              <a:rPr lang="en-US" sz="1800" dirty="0">
                <a:solidFill>
                  <a:srgbClr val="000000"/>
                </a:solidFill>
                <a:latin typeface="Consolas" panose="020B0609020204030204" pitchFamily="49" charset="0"/>
              </a:rPr>
              <a:t> </a:t>
            </a:r>
            <a:r>
              <a:rPr lang="en-US" sz="1800" dirty="0" err="1">
                <a:solidFill>
                  <a:srgbClr val="A52A2A"/>
                </a:solidFill>
                <a:latin typeface="Consolas" panose="020B0609020204030204" pitchFamily="49" charset="0"/>
              </a:rPr>
              <a:t>runat</a:t>
            </a:r>
            <a:r>
              <a:rPr lang="en-US" sz="1800" dirty="0">
                <a:solidFill>
                  <a:srgbClr val="A52A2A"/>
                </a:solidFill>
                <a:latin typeface="Consolas" panose="020B0609020204030204" pitchFamily="49" charset="0"/>
              </a:rPr>
              <a:t>="server"</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ID</a:t>
            </a:r>
            <a:r>
              <a:rPr lang="en-US" sz="1800" dirty="0">
                <a:solidFill>
                  <a:srgbClr val="0000FF"/>
                </a:solidFill>
                <a:latin typeface="Consolas" panose="020B0609020204030204" pitchFamily="49" charset="0"/>
              </a:rPr>
              <a:t>="</a:t>
            </a:r>
            <a:r>
              <a:rPr lang="en-US" sz="1800" dirty="0" err="1">
                <a:solidFill>
                  <a:srgbClr val="0000FF"/>
                </a:solidFill>
                <a:latin typeface="Consolas" panose="020B0609020204030204" pitchFamily="49" charset="0"/>
              </a:rPr>
              <a:t>txtCSUID</a:t>
            </a:r>
            <a:r>
              <a:rPr lang="en-US" sz="1800" dirty="0">
                <a:solidFill>
                  <a:srgbClr val="0000FF"/>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Columns</a:t>
            </a:r>
            <a:r>
              <a:rPr lang="en-US" sz="1800" dirty="0">
                <a:solidFill>
                  <a:srgbClr val="0000FF"/>
                </a:solidFill>
                <a:latin typeface="Consolas" panose="020B0609020204030204" pitchFamily="49" charset="0"/>
              </a:rPr>
              <a:t>="12"</a:t>
            </a:r>
            <a:r>
              <a:rPr lang="en-US" sz="1800" dirty="0">
                <a:solidFill>
                  <a:srgbClr val="000000"/>
                </a:solidFill>
                <a:latin typeface="Consolas" panose="020B0609020204030204" pitchFamily="49" charset="0"/>
              </a:rPr>
              <a:t> </a:t>
            </a:r>
            <a:r>
              <a:rPr lang="en-US" sz="1800" b="1" dirty="0" err="1">
                <a:solidFill>
                  <a:srgbClr val="FF0000"/>
                </a:solidFill>
                <a:latin typeface="Consolas" panose="020B0609020204030204" pitchFamily="49" charset="0"/>
              </a:rPr>
              <a:t>MaxLength</a:t>
            </a:r>
            <a:r>
              <a:rPr lang="en-US" sz="1800" b="1" dirty="0">
                <a:solidFill>
                  <a:srgbClr val="0000FF"/>
                </a:solidFill>
                <a:latin typeface="Consolas" panose="020B0609020204030204" pitchFamily="49" charset="0"/>
              </a:rPr>
              <a:t>="10"</a:t>
            </a:r>
            <a:r>
              <a:rPr lang="en-US" sz="1800" dirty="0">
                <a:solidFill>
                  <a:srgbClr val="000000"/>
                </a:solidFill>
                <a:latin typeface="Consolas" panose="020B0609020204030204" pitchFamily="49" charset="0"/>
              </a:rPr>
              <a:t> </a:t>
            </a:r>
            <a:r>
              <a:rPr lang="en-US" sz="1800" dirty="0" err="1">
                <a:solidFill>
                  <a:srgbClr val="FF0000"/>
                </a:solidFill>
                <a:latin typeface="Consolas" panose="020B0609020204030204" pitchFamily="49" charset="0"/>
              </a:rPr>
              <a:t>ClientIDMode</a:t>
            </a:r>
            <a:r>
              <a:rPr lang="en-US" sz="1800" dirty="0">
                <a:solidFill>
                  <a:srgbClr val="0000FF"/>
                </a:solidFill>
                <a:latin typeface="Consolas" panose="020B0609020204030204" pitchFamily="49" charset="0"/>
              </a:rPr>
              <a:t>="Static" </a:t>
            </a:r>
            <a:r>
              <a:rPr lang="en-US" sz="1800" b="1" dirty="0">
                <a:solidFill>
                  <a:srgbClr val="0000FF"/>
                </a:solidFill>
                <a:latin typeface="Consolas" panose="020B0609020204030204" pitchFamily="49" charset="0"/>
              </a:rPr>
              <a:t>required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/&gt;</a:t>
            </a:r>
            <a:endParaRPr lang="en-US" sz="1800" dirty="0">
              <a:solidFill>
                <a:srgbClr val="000000"/>
              </a:solidFill>
              <a:latin typeface="Consolas" panose="020B0609020204030204" pitchFamily="49" charset="0"/>
            </a:endParaRPr>
          </a:p>
          <a:p>
            <a:pPr marL="0" indent="0">
              <a:lnSpc>
                <a:spcPct val="120000"/>
              </a:lnSpc>
              <a:spcBef>
                <a:spcPts val="0"/>
              </a:spcBef>
              <a:buNone/>
            </a:pP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&lt;</a:t>
            </a:r>
            <a:r>
              <a:rPr lang="en-US" sz="1800" dirty="0" err="1">
                <a:solidFill>
                  <a:srgbClr val="800000"/>
                </a:solidFill>
                <a:latin typeface="Consolas" panose="020B0609020204030204" pitchFamily="49" charset="0"/>
              </a:rPr>
              <a:t>asp</a:t>
            </a:r>
            <a:r>
              <a:rPr lang="en-US" sz="1800" dirty="0" err="1">
                <a:solidFill>
                  <a:srgbClr val="0000FF"/>
                </a:solidFill>
                <a:latin typeface="Consolas" panose="020B0609020204030204" pitchFamily="49" charset="0"/>
              </a:rPr>
              <a:t>:</a:t>
            </a:r>
            <a:r>
              <a:rPr lang="en-US" sz="1800" b="1" dirty="0" err="1">
                <a:solidFill>
                  <a:srgbClr val="800000"/>
                </a:solidFill>
                <a:latin typeface="Consolas" panose="020B0609020204030204" pitchFamily="49" charset="0"/>
              </a:rPr>
              <a:t>RequiredFieldValidator</a:t>
            </a:r>
            <a:r>
              <a:rPr lang="en-US" sz="1800" dirty="0">
                <a:solidFill>
                  <a:srgbClr val="000000"/>
                </a:solidFill>
                <a:latin typeface="Consolas" panose="020B0609020204030204" pitchFamily="49" charset="0"/>
              </a:rPr>
              <a:t> </a:t>
            </a:r>
            <a:r>
              <a:rPr lang="en-US" sz="1800" dirty="0" err="1">
                <a:solidFill>
                  <a:srgbClr val="A52A2A"/>
                </a:solidFill>
                <a:latin typeface="Consolas" panose="020B0609020204030204" pitchFamily="49" charset="0"/>
              </a:rPr>
              <a:t>runat</a:t>
            </a:r>
            <a:r>
              <a:rPr lang="en-US" sz="1800" dirty="0">
                <a:solidFill>
                  <a:srgbClr val="A52A2A"/>
                </a:solidFill>
                <a:latin typeface="Consolas" panose="020B0609020204030204" pitchFamily="49" charset="0"/>
              </a:rPr>
              <a:t>="server"</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ID</a:t>
            </a:r>
            <a:r>
              <a:rPr lang="en-US" sz="1800" dirty="0">
                <a:solidFill>
                  <a:srgbClr val="0000FF"/>
                </a:solidFill>
                <a:latin typeface="Consolas" panose="020B0609020204030204" pitchFamily="49" charset="0"/>
              </a:rPr>
              <a:t>="</a:t>
            </a:r>
            <a:r>
              <a:rPr lang="en-US" sz="1800" dirty="0" err="1">
                <a:solidFill>
                  <a:srgbClr val="0000FF"/>
                </a:solidFill>
                <a:latin typeface="Consolas" panose="020B0609020204030204" pitchFamily="49" charset="0"/>
              </a:rPr>
              <a:t>rfvCSUID</a:t>
            </a:r>
            <a:r>
              <a:rPr lang="en-US" sz="1800" dirty="0">
                <a:solidFill>
                  <a:srgbClr val="0000FF"/>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Display</a:t>
            </a:r>
            <a:r>
              <a:rPr lang="en-US" sz="1800" dirty="0">
                <a:solidFill>
                  <a:srgbClr val="0000FF"/>
                </a:solidFill>
                <a:latin typeface="Consolas" panose="020B0609020204030204" pitchFamily="49" charset="0"/>
              </a:rPr>
              <a:t>="Dynamic"</a:t>
            </a:r>
            <a:r>
              <a:rPr lang="en-US" sz="1800" dirty="0">
                <a:solidFill>
                  <a:srgbClr val="000000"/>
                </a:solidFill>
                <a:latin typeface="Consolas" panose="020B0609020204030204" pitchFamily="49" charset="0"/>
              </a:rPr>
              <a:t> </a:t>
            </a:r>
            <a:r>
              <a:rPr lang="en-US" sz="1800" dirty="0" err="1">
                <a:solidFill>
                  <a:srgbClr val="FF0000"/>
                </a:solidFill>
                <a:latin typeface="Consolas" panose="020B0609020204030204" pitchFamily="49" charset="0"/>
              </a:rPr>
              <a:t>ControlToValidate</a:t>
            </a:r>
            <a:r>
              <a:rPr lang="en-US" sz="1800" dirty="0">
                <a:solidFill>
                  <a:srgbClr val="0000FF"/>
                </a:solidFill>
                <a:latin typeface="Consolas" panose="020B0609020204030204" pitchFamily="49" charset="0"/>
              </a:rPr>
              <a:t>="</a:t>
            </a:r>
            <a:r>
              <a:rPr lang="en-US" sz="1800" dirty="0" err="1">
                <a:solidFill>
                  <a:srgbClr val="0000FF"/>
                </a:solidFill>
                <a:latin typeface="Consolas" panose="020B0609020204030204" pitchFamily="49" charset="0"/>
              </a:rPr>
              <a:t>txtCSUID</a:t>
            </a:r>
            <a:r>
              <a:rPr lang="en-US" sz="1800" dirty="0">
                <a:solidFill>
                  <a:srgbClr val="0000FF"/>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FF0000"/>
                </a:solidFill>
                <a:latin typeface="Consolas" panose="020B0609020204030204" pitchFamily="49" charset="0"/>
              </a:rPr>
              <a:t>ErrorMessage</a:t>
            </a:r>
            <a:r>
              <a:rPr lang="en-US" sz="1800" dirty="0">
                <a:solidFill>
                  <a:srgbClr val="0000FF"/>
                </a:solidFill>
                <a:latin typeface="Consolas" panose="020B0609020204030204" pitchFamily="49" charset="0"/>
              </a:rPr>
              <a:t>="CSU ID is required."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/&gt;</a:t>
            </a:r>
            <a:endParaRPr lang="en-US" sz="1800" dirty="0">
              <a:solidFill>
                <a:srgbClr val="000000"/>
              </a:solidFill>
              <a:latin typeface="Consolas" panose="020B0609020204030204" pitchFamily="49" charset="0"/>
            </a:endParaRPr>
          </a:p>
          <a:p>
            <a:pPr marL="0" indent="0">
              <a:lnSpc>
                <a:spcPct val="120000"/>
              </a:lnSpc>
              <a:spcBef>
                <a:spcPts val="0"/>
              </a:spcBef>
              <a:buNone/>
            </a:pP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&lt;</a:t>
            </a:r>
            <a:r>
              <a:rPr lang="en-US" sz="1800" dirty="0" err="1">
                <a:solidFill>
                  <a:srgbClr val="800000"/>
                </a:solidFill>
                <a:latin typeface="Consolas" panose="020B0609020204030204" pitchFamily="49" charset="0"/>
              </a:rPr>
              <a:t>asp</a:t>
            </a:r>
            <a:r>
              <a:rPr lang="en-US" sz="1800" dirty="0" err="1">
                <a:solidFill>
                  <a:srgbClr val="0000FF"/>
                </a:solidFill>
                <a:latin typeface="Consolas" panose="020B0609020204030204" pitchFamily="49" charset="0"/>
              </a:rPr>
              <a:t>:</a:t>
            </a:r>
            <a:r>
              <a:rPr lang="en-US" sz="1800" b="1" dirty="0" err="1">
                <a:solidFill>
                  <a:srgbClr val="800000"/>
                </a:solidFill>
                <a:latin typeface="Consolas" panose="020B0609020204030204" pitchFamily="49" charset="0"/>
              </a:rPr>
              <a:t>RegularExpressionValidator</a:t>
            </a:r>
            <a:r>
              <a:rPr lang="en-US" sz="1800" dirty="0">
                <a:solidFill>
                  <a:srgbClr val="000000"/>
                </a:solidFill>
                <a:latin typeface="Consolas" panose="020B0609020204030204" pitchFamily="49" charset="0"/>
              </a:rPr>
              <a:t> </a:t>
            </a:r>
            <a:r>
              <a:rPr lang="en-US" sz="1800" dirty="0" err="1">
                <a:solidFill>
                  <a:srgbClr val="A52A2A"/>
                </a:solidFill>
                <a:latin typeface="Consolas" panose="020B0609020204030204" pitchFamily="49" charset="0"/>
              </a:rPr>
              <a:t>runat</a:t>
            </a:r>
            <a:r>
              <a:rPr lang="en-US" sz="1800" dirty="0">
                <a:solidFill>
                  <a:srgbClr val="A52A2A"/>
                </a:solidFill>
                <a:latin typeface="Consolas" panose="020B0609020204030204" pitchFamily="49" charset="0"/>
              </a:rPr>
              <a:t>="server"</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ID</a:t>
            </a:r>
            <a:r>
              <a:rPr lang="en-US" sz="1800" dirty="0">
                <a:solidFill>
                  <a:srgbClr val="0000FF"/>
                </a:solidFill>
                <a:latin typeface="Consolas" panose="020B0609020204030204" pitchFamily="49" charset="0"/>
              </a:rPr>
              <a:t>="</a:t>
            </a:r>
            <a:r>
              <a:rPr lang="en-US" sz="1800" dirty="0" err="1">
                <a:solidFill>
                  <a:srgbClr val="0000FF"/>
                </a:solidFill>
                <a:latin typeface="Consolas" panose="020B0609020204030204" pitchFamily="49" charset="0"/>
              </a:rPr>
              <a:t>revCSUID</a:t>
            </a:r>
            <a:r>
              <a:rPr lang="en-US" sz="1800" dirty="0">
                <a:solidFill>
                  <a:srgbClr val="0000FF"/>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Display</a:t>
            </a:r>
            <a:r>
              <a:rPr lang="en-US" sz="1800" dirty="0">
                <a:solidFill>
                  <a:srgbClr val="0000FF"/>
                </a:solidFill>
                <a:latin typeface="Consolas" panose="020B0609020204030204" pitchFamily="49" charset="0"/>
              </a:rPr>
              <a:t>="Dynamic"</a:t>
            </a:r>
            <a:r>
              <a:rPr lang="en-US" sz="1800" dirty="0">
                <a:solidFill>
                  <a:srgbClr val="000000"/>
                </a:solidFill>
                <a:latin typeface="Consolas" panose="020B0609020204030204" pitchFamily="49" charset="0"/>
              </a:rPr>
              <a:t> </a:t>
            </a:r>
            <a:r>
              <a:rPr lang="en-US" sz="1800" dirty="0" err="1">
                <a:solidFill>
                  <a:srgbClr val="FF0000"/>
                </a:solidFill>
                <a:latin typeface="Consolas" panose="020B0609020204030204" pitchFamily="49" charset="0"/>
              </a:rPr>
              <a:t>ControlToValidate</a:t>
            </a:r>
            <a:r>
              <a:rPr lang="en-US" sz="1800" dirty="0">
                <a:solidFill>
                  <a:srgbClr val="0000FF"/>
                </a:solidFill>
                <a:latin typeface="Consolas" panose="020B0609020204030204" pitchFamily="49" charset="0"/>
              </a:rPr>
              <a:t>="</a:t>
            </a:r>
            <a:r>
              <a:rPr lang="en-US" sz="1800" dirty="0" err="1">
                <a:solidFill>
                  <a:srgbClr val="0000FF"/>
                </a:solidFill>
                <a:latin typeface="Consolas" panose="020B0609020204030204" pitchFamily="49" charset="0"/>
              </a:rPr>
              <a:t>txtCSUID</a:t>
            </a:r>
            <a:r>
              <a:rPr lang="en-US" sz="1800" dirty="0">
                <a:solidFill>
                  <a:srgbClr val="0000FF"/>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FF0000"/>
                </a:solidFill>
                <a:latin typeface="Consolas" panose="020B0609020204030204" pitchFamily="49" charset="0"/>
              </a:rPr>
              <a:t>EnableClientScript</a:t>
            </a:r>
            <a:r>
              <a:rPr lang="en-US" sz="1800" dirty="0">
                <a:solidFill>
                  <a:srgbClr val="0000FF"/>
                </a:solidFill>
                <a:latin typeface="Consolas" panose="020B0609020204030204" pitchFamily="49" charset="0"/>
              </a:rPr>
              <a:t>="True"</a:t>
            </a:r>
            <a:r>
              <a:rPr lang="en-US" sz="1800" dirty="0">
                <a:solidFill>
                  <a:srgbClr val="000000"/>
                </a:solidFill>
                <a:latin typeface="Consolas" panose="020B0609020204030204" pitchFamily="49" charset="0"/>
              </a:rPr>
              <a:t> </a:t>
            </a:r>
            <a:r>
              <a:rPr lang="en-US" sz="1800" b="1" dirty="0" err="1">
                <a:solidFill>
                  <a:srgbClr val="FF0000"/>
                </a:solidFill>
                <a:latin typeface="Consolas" panose="020B0609020204030204" pitchFamily="49" charset="0"/>
              </a:rPr>
              <a:t>ValidationExpression</a:t>
            </a:r>
            <a:r>
              <a:rPr lang="en-US" sz="1800" dirty="0">
                <a:solidFill>
                  <a:srgbClr val="0000FF"/>
                </a:solidFill>
                <a:latin typeface="Consolas" panose="020B0609020204030204" pitchFamily="49" charset="0"/>
              </a:rPr>
              <a:t>="^C?\d{9}$"</a:t>
            </a:r>
            <a:r>
              <a:rPr lang="en-US" sz="1800" dirty="0">
                <a:solidFill>
                  <a:srgbClr val="000000"/>
                </a:solidFill>
                <a:latin typeface="Consolas" panose="020B0609020204030204" pitchFamily="49" charset="0"/>
              </a:rPr>
              <a:t> </a:t>
            </a:r>
            <a:r>
              <a:rPr lang="en-US" sz="1800" b="1" dirty="0" err="1">
                <a:solidFill>
                  <a:srgbClr val="FF0000"/>
                </a:solidFill>
                <a:latin typeface="Consolas" panose="020B0609020204030204" pitchFamily="49" charset="0"/>
              </a:rPr>
              <a:t>ErrorMessage</a:t>
            </a:r>
            <a:r>
              <a:rPr lang="en-US" sz="1800" dirty="0">
                <a:solidFill>
                  <a:srgbClr val="0000FF"/>
                </a:solidFill>
                <a:latin typeface="Consolas" panose="020B0609020204030204" pitchFamily="49" charset="0"/>
              </a:rPr>
              <a:t>="CSU ID must be 9 digits, usually starting with 8 or 9. (Your NetID is an uppercase C followed by your CSU ID, for example: C899456789.)"</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/&gt;</a:t>
            </a:r>
            <a:endParaRPr lang="en-US" sz="1800" dirty="0">
              <a:solidFill>
                <a:srgbClr val="000000"/>
              </a:solidFill>
              <a:latin typeface="Consolas" panose="020B0609020204030204" pitchFamily="49" charset="0"/>
            </a:endParaRPr>
          </a:p>
          <a:p>
            <a:pPr marL="0" indent="0">
              <a:lnSpc>
                <a:spcPct val="120000"/>
              </a:lnSpc>
              <a:spcBef>
                <a:spcPts val="0"/>
              </a:spcBef>
              <a:buNone/>
            </a:pPr>
            <a:r>
              <a:rPr lang="en-US" sz="1800" dirty="0">
                <a:solidFill>
                  <a:srgbClr val="0000FF"/>
                </a:solidFill>
                <a:latin typeface="Consolas" panose="020B0609020204030204" pitchFamily="49" charset="0"/>
              </a:rPr>
              <a:t>&lt;/</a:t>
            </a:r>
            <a:r>
              <a:rPr lang="en-US" sz="1800" dirty="0">
                <a:solidFill>
                  <a:srgbClr val="800000"/>
                </a:solidFill>
                <a:latin typeface="Consolas" panose="020B0609020204030204" pitchFamily="49" charset="0"/>
              </a:rPr>
              <a:t>div</a:t>
            </a:r>
            <a:r>
              <a:rPr lang="en-US" sz="1800" dirty="0">
                <a:solidFill>
                  <a:srgbClr val="0000FF"/>
                </a:solidFill>
                <a:latin typeface="Consolas" panose="020B0609020204030204" pitchFamily="49" charset="0"/>
              </a:rPr>
              <a:t>&gt;</a:t>
            </a:r>
            <a:endParaRPr lang="en-US" sz="1800" dirty="0">
              <a:solidFill>
                <a:srgbClr val="000000"/>
              </a:solidFill>
              <a:latin typeface="Consolas" panose="020B0609020204030204" pitchFamily="49" charset="0"/>
            </a:endParaRPr>
          </a:p>
        </p:txBody>
      </p:sp>
      <p:sp>
        <p:nvSpPr>
          <p:cNvPr id="4" name="Footer Placeholder 3">
            <a:extLst>
              <a:ext uri="{FF2B5EF4-FFF2-40B4-BE49-F238E27FC236}">
                <a16:creationId xmlns:a16="http://schemas.microsoft.com/office/drawing/2014/main" id="{490D3E8A-CD48-472B-9155-18482F5BD14F}"/>
              </a:ext>
            </a:extLst>
          </p:cNvPr>
          <p:cNvSpPr>
            <a:spLocks noGrp="1"/>
          </p:cNvSpPr>
          <p:nvPr>
            <p:ph type="ftr" sz="quarter" idx="11"/>
          </p:nvPr>
        </p:nvSpPr>
        <p:spPr/>
        <p:txBody>
          <a:bodyPr/>
          <a:lstStyle/>
          <a:p>
            <a:r>
              <a:rPr lang="en-US"/>
              <a:t>Web Application Security</a:t>
            </a:r>
            <a:endParaRPr lang="en-US" dirty="0"/>
          </a:p>
        </p:txBody>
      </p:sp>
    </p:spTree>
    <p:extLst>
      <p:ext uri="{BB962C8B-B14F-4D97-AF65-F5344CB8AC3E}">
        <p14:creationId xmlns:p14="http://schemas.microsoft.com/office/powerpoint/2010/main" val="37435125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F531D-4C68-42B0-89D8-D4B3EA1B20DC}"/>
              </a:ext>
            </a:extLst>
          </p:cNvPr>
          <p:cNvSpPr>
            <a:spLocks noGrp="1"/>
          </p:cNvSpPr>
          <p:nvPr>
            <p:ph type="title"/>
          </p:nvPr>
        </p:nvSpPr>
        <p:spPr/>
        <p:txBody>
          <a:bodyPr/>
          <a:lstStyle/>
          <a:p>
            <a:r>
              <a:rPr lang="en-US" dirty="0"/>
              <a:t>Prevent Injection</a:t>
            </a:r>
          </a:p>
        </p:txBody>
      </p:sp>
      <p:sp>
        <p:nvSpPr>
          <p:cNvPr id="3" name="Content Placeholder 2">
            <a:extLst>
              <a:ext uri="{FF2B5EF4-FFF2-40B4-BE49-F238E27FC236}">
                <a16:creationId xmlns:a16="http://schemas.microsoft.com/office/drawing/2014/main" id="{C0BDAE9E-EA2B-46A0-9E57-948CDB0DE194}"/>
              </a:ext>
            </a:extLst>
          </p:cNvPr>
          <p:cNvSpPr>
            <a:spLocks noGrp="1"/>
          </p:cNvSpPr>
          <p:nvPr>
            <p:ph idx="1"/>
          </p:nvPr>
        </p:nvSpPr>
        <p:spPr>
          <a:xfrm>
            <a:off x="628650" y="1825625"/>
            <a:ext cx="7886700" cy="3660775"/>
          </a:xfrm>
        </p:spPr>
        <p:txBody>
          <a:bodyPr>
            <a:normAutofit lnSpcReduction="10000"/>
          </a:bodyPr>
          <a:lstStyle/>
          <a:p>
            <a:r>
              <a:rPr lang="en-US" sz="2000" dirty="0"/>
              <a:t>Use positive server-side input validation</a:t>
            </a:r>
          </a:p>
          <a:p>
            <a:pPr lvl="1"/>
            <a:r>
              <a:rPr lang="en-US" sz="1800" dirty="0"/>
              <a:t>reject or sanitize bad input, e.g. </a:t>
            </a:r>
            <a:r>
              <a:rPr lang="en-US" sz="1400" b="0" i="0" dirty="0">
                <a:solidFill>
                  <a:srgbClr val="000000"/>
                </a:solidFill>
                <a:effectLst/>
                <a:latin typeface="Verdana" panose="020B0604030504040204" pitchFamily="34" charset="0"/>
              </a:rPr>
              <a:t>&lt;script&gt;alert('test')&lt;/script&gt;</a:t>
            </a:r>
            <a:endParaRPr lang="en-US" sz="1800" dirty="0"/>
          </a:p>
          <a:p>
            <a:r>
              <a:rPr lang="en-US" sz="2000" dirty="0"/>
              <a:t>Use ASP.NET request validation (enabled by default)</a:t>
            </a:r>
          </a:p>
          <a:p>
            <a:pPr lvl="1"/>
            <a:r>
              <a:rPr lang="en-US" sz="1800" dirty="0"/>
              <a:t>Prevents adding scripts to form inputs or URLs</a:t>
            </a:r>
          </a:p>
          <a:p>
            <a:r>
              <a:rPr lang="en-US" sz="2000" dirty="0"/>
              <a:t>Don’t concatenate strings to execute against database</a:t>
            </a:r>
          </a:p>
          <a:p>
            <a:pPr lvl="1"/>
            <a:r>
              <a:rPr lang="en-US" sz="1800" dirty="0"/>
              <a:t>Use an object relational mapper (ORM)</a:t>
            </a:r>
          </a:p>
          <a:p>
            <a:pPr lvl="1"/>
            <a:r>
              <a:rPr lang="en-US" sz="1800" dirty="0"/>
              <a:t>Build SQL statements with parameterized queries</a:t>
            </a:r>
          </a:p>
          <a:p>
            <a:pPr lvl="1"/>
            <a:r>
              <a:rPr lang="en-US" sz="1800" dirty="0"/>
              <a:t>Use stored procedures</a:t>
            </a:r>
          </a:p>
          <a:p>
            <a:r>
              <a:rPr lang="en-US" sz="2000" dirty="0"/>
              <a:t>Don’t display error output to the user</a:t>
            </a:r>
          </a:p>
          <a:p>
            <a:pPr lvl="1"/>
            <a:r>
              <a:rPr lang="en-US" sz="1800" dirty="0"/>
              <a:t>Use </a:t>
            </a:r>
            <a:r>
              <a:rPr lang="en-US" sz="1800" dirty="0" err="1"/>
              <a:t>customErrors</a:t>
            </a:r>
            <a:r>
              <a:rPr lang="en-US" sz="1800" dirty="0"/>
              <a:t> mode="on" or "</a:t>
            </a:r>
            <a:r>
              <a:rPr lang="en-US" sz="1800" dirty="0" err="1"/>
              <a:t>remoteOnly</a:t>
            </a:r>
            <a:r>
              <a:rPr lang="en-US" sz="1800" dirty="0"/>
              <a:t>"</a:t>
            </a:r>
          </a:p>
          <a:p>
            <a:r>
              <a:rPr lang="en-US" sz="2000" dirty="0"/>
              <a:t>Avoid unauthorized file access, e.g. ../../</a:t>
            </a:r>
            <a:r>
              <a:rPr lang="en-US" sz="2000" dirty="0" err="1"/>
              <a:t>etc</a:t>
            </a:r>
            <a:r>
              <a:rPr lang="en-US" sz="2000" dirty="0"/>
              <a:t>/passwd</a:t>
            </a:r>
          </a:p>
        </p:txBody>
      </p:sp>
      <p:sp>
        <p:nvSpPr>
          <p:cNvPr id="4" name="Footer Placeholder 3">
            <a:extLst>
              <a:ext uri="{FF2B5EF4-FFF2-40B4-BE49-F238E27FC236}">
                <a16:creationId xmlns:a16="http://schemas.microsoft.com/office/drawing/2014/main" id="{888A289D-27E2-403A-A803-C5B28A2E0ED0}"/>
              </a:ext>
            </a:extLst>
          </p:cNvPr>
          <p:cNvSpPr>
            <a:spLocks noGrp="1"/>
          </p:cNvSpPr>
          <p:nvPr>
            <p:ph type="ftr" sz="quarter" idx="11"/>
          </p:nvPr>
        </p:nvSpPr>
        <p:spPr/>
        <p:txBody>
          <a:bodyPr/>
          <a:lstStyle/>
          <a:p>
            <a:r>
              <a:rPr lang="en-US"/>
              <a:t>Web Application Security</a:t>
            </a:r>
            <a:endParaRPr lang="en-US" dirty="0"/>
          </a:p>
        </p:txBody>
      </p:sp>
      <p:sp>
        <p:nvSpPr>
          <p:cNvPr id="5" name="TextBox 4">
            <a:extLst>
              <a:ext uri="{FF2B5EF4-FFF2-40B4-BE49-F238E27FC236}">
                <a16:creationId xmlns:a16="http://schemas.microsoft.com/office/drawing/2014/main" id="{9DE8F3B0-D3DB-445C-9E28-5EB1689CAF03}"/>
              </a:ext>
            </a:extLst>
          </p:cNvPr>
          <p:cNvSpPr txBox="1"/>
          <p:nvPr/>
        </p:nvSpPr>
        <p:spPr>
          <a:xfrm>
            <a:off x="606043" y="5401464"/>
            <a:ext cx="7931915" cy="1077218"/>
          </a:xfrm>
          <a:prstGeom prst="rect">
            <a:avLst/>
          </a:prstGeom>
          <a:noFill/>
        </p:spPr>
        <p:txBody>
          <a:bodyPr wrap="none" rtlCol="0">
            <a:spAutoFit/>
          </a:bodyPr>
          <a:lstStyle/>
          <a:p>
            <a:r>
              <a:rPr lang="en-US" sz="1600" dirty="0"/>
              <a:t>Resources: </a:t>
            </a:r>
          </a:p>
          <a:p>
            <a:pPr marL="285750" indent="-285750">
              <a:buFont typeface="Arial" panose="020B0604020202020204" pitchFamily="34" charset="0"/>
              <a:buChar char="•"/>
            </a:pPr>
            <a:r>
              <a:rPr lang="en-US" sz="1600" dirty="0">
                <a:hlinkClick r:id="rId3"/>
              </a:rPr>
              <a:t>https://owasp.org/Top10/A03_2021-Injection/</a:t>
            </a:r>
          </a:p>
          <a:p>
            <a:pPr marL="285750" indent="-285750">
              <a:buFont typeface="Arial" panose="020B0604020202020204" pitchFamily="34" charset="0"/>
              <a:buChar char="•"/>
            </a:pPr>
            <a:r>
              <a:rPr lang="en-US" sz="1600" dirty="0">
                <a:hlinkClick r:id="rId3"/>
              </a:rPr>
              <a:t>https://cheatsheetseries.owasp.org/cheatsheets/Injection_Prevention_Cheat_Sheet.html</a:t>
            </a:r>
          </a:p>
          <a:p>
            <a:pPr marL="285750" indent="-285750">
              <a:buFont typeface="Arial" panose="020B0604020202020204" pitchFamily="34" charset="0"/>
              <a:buChar char="•"/>
            </a:pPr>
            <a:r>
              <a:rPr lang="en-US" sz="1600" dirty="0">
                <a:hlinkClick r:id="rId3"/>
              </a:rPr>
              <a:t>https://docs.microsoft.com/en-us/previous-versions/msp-n-p/ff647397(v=pandp.10)</a:t>
            </a:r>
            <a:r>
              <a:rPr lang="en-US" sz="1600" dirty="0"/>
              <a:t> </a:t>
            </a:r>
          </a:p>
        </p:txBody>
      </p:sp>
    </p:spTree>
    <p:extLst>
      <p:ext uri="{BB962C8B-B14F-4D97-AF65-F5344CB8AC3E}">
        <p14:creationId xmlns:p14="http://schemas.microsoft.com/office/powerpoint/2010/main" val="25003108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79965-A959-4034-8FAB-DBA10FFE6A7B}"/>
              </a:ext>
            </a:extLst>
          </p:cNvPr>
          <p:cNvSpPr>
            <a:spLocks noGrp="1"/>
          </p:cNvSpPr>
          <p:nvPr>
            <p:ph type="title"/>
          </p:nvPr>
        </p:nvSpPr>
        <p:spPr>
          <a:xfrm>
            <a:off x="0" y="365126"/>
            <a:ext cx="9124814" cy="1325563"/>
          </a:xfrm>
        </p:spPr>
        <p:txBody>
          <a:bodyPr/>
          <a:lstStyle/>
          <a:p>
            <a:r>
              <a:rPr lang="en-US" dirty="0"/>
              <a:t>Prevent Cross-Site Scripting (XSS)</a:t>
            </a:r>
          </a:p>
        </p:txBody>
      </p:sp>
      <p:sp>
        <p:nvSpPr>
          <p:cNvPr id="3" name="Content Placeholder 2">
            <a:extLst>
              <a:ext uri="{FF2B5EF4-FFF2-40B4-BE49-F238E27FC236}">
                <a16:creationId xmlns:a16="http://schemas.microsoft.com/office/drawing/2014/main" id="{01A66A2A-4795-48DA-8B0D-BD06300A9DE8}"/>
              </a:ext>
            </a:extLst>
          </p:cNvPr>
          <p:cNvSpPr>
            <a:spLocks noGrp="1"/>
          </p:cNvSpPr>
          <p:nvPr>
            <p:ph idx="1"/>
          </p:nvPr>
        </p:nvSpPr>
        <p:spPr>
          <a:xfrm>
            <a:off x="628650" y="1579135"/>
            <a:ext cx="7886700" cy="3703975"/>
          </a:xfrm>
        </p:spPr>
        <p:txBody>
          <a:bodyPr>
            <a:normAutofit fontScale="92500"/>
          </a:bodyPr>
          <a:lstStyle/>
          <a:p>
            <a:r>
              <a:rPr lang="en-US" sz="2400" dirty="0"/>
              <a:t>Validate input and encode output of unsafe (user-entered) data</a:t>
            </a:r>
          </a:p>
          <a:p>
            <a:pPr lvl="1"/>
            <a:r>
              <a:rPr lang="en-US" sz="1800" dirty="0"/>
              <a:t>HTML-encode </a:t>
            </a:r>
          </a:p>
          <a:p>
            <a:pPr lvl="2"/>
            <a:r>
              <a:rPr lang="en-US" sz="1400" dirty="0"/>
              <a:t>element characters &lt; &gt; become &amp;</a:t>
            </a:r>
            <a:r>
              <a:rPr lang="en-US" sz="1400" dirty="0" err="1"/>
              <a:t>lt</a:t>
            </a:r>
            <a:r>
              <a:rPr lang="en-US" sz="1400" dirty="0"/>
              <a:t>; &amp;</a:t>
            </a:r>
            <a:r>
              <a:rPr lang="en-US" sz="1400" dirty="0" err="1"/>
              <a:t>gt</a:t>
            </a:r>
            <a:r>
              <a:rPr lang="en-US" sz="1400" dirty="0"/>
              <a:t>; and attribute characters " ‘ become &amp;</a:t>
            </a:r>
            <a:r>
              <a:rPr lang="en-US" sz="1400" dirty="0" err="1"/>
              <a:t>quot</a:t>
            </a:r>
            <a:r>
              <a:rPr lang="en-US" sz="1400" dirty="0"/>
              <a:t>; &amp;apos;</a:t>
            </a:r>
          </a:p>
          <a:p>
            <a:pPr lvl="2"/>
            <a:r>
              <a:rPr lang="en-US" sz="1400" dirty="0"/>
              <a:t>user form input: </a:t>
            </a:r>
            <a:r>
              <a:rPr lang="en-US" sz="1500" b="0" i="0" dirty="0" err="1">
                <a:solidFill>
                  <a:srgbClr val="171717"/>
                </a:solidFill>
                <a:effectLst/>
                <a:latin typeface="SFMono-Regular"/>
              </a:rPr>
              <a:t>Response.Write</a:t>
            </a:r>
            <a:r>
              <a:rPr lang="en-US" sz="1500" b="0" i="0" dirty="0">
                <a:solidFill>
                  <a:srgbClr val="171717"/>
                </a:solidFill>
                <a:effectLst/>
                <a:latin typeface="SFMono-Regular"/>
              </a:rPr>
              <a:t>(</a:t>
            </a:r>
            <a:r>
              <a:rPr lang="en-US" sz="1500" b="0" i="0" dirty="0" err="1">
                <a:solidFill>
                  <a:srgbClr val="171717"/>
                </a:solidFill>
                <a:effectLst/>
                <a:latin typeface="SFMono-Regular"/>
              </a:rPr>
              <a:t>HttpUtility.HtmlEncode</a:t>
            </a:r>
            <a:r>
              <a:rPr lang="en-US" sz="1500" b="0" i="0" dirty="0">
                <a:solidFill>
                  <a:srgbClr val="171717"/>
                </a:solidFill>
                <a:effectLst/>
                <a:latin typeface="SFMono-Regular"/>
              </a:rPr>
              <a:t>(</a:t>
            </a:r>
            <a:r>
              <a:rPr lang="en-US" sz="1500" b="0" i="0" dirty="0" err="1">
                <a:solidFill>
                  <a:srgbClr val="171717"/>
                </a:solidFill>
                <a:effectLst/>
                <a:latin typeface="SFMono-Regular"/>
              </a:rPr>
              <a:t>Request.Form</a:t>
            </a:r>
            <a:r>
              <a:rPr lang="en-US" sz="1500" b="0" i="0" dirty="0">
                <a:solidFill>
                  <a:srgbClr val="171717"/>
                </a:solidFill>
                <a:effectLst/>
                <a:latin typeface="SFMono-Regular"/>
              </a:rPr>
              <a:t>["name"]));</a:t>
            </a:r>
            <a:endParaRPr lang="en-US" sz="1100" dirty="0"/>
          </a:p>
          <a:p>
            <a:pPr lvl="1"/>
            <a:r>
              <a:rPr lang="en-US" sz="1800" dirty="0" err="1"/>
              <a:t>Javascript</a:t>
            </a:r>
            <a:r>
              <a:rPr lang="en-US" sz="1800" dirty="0"/>
              <a:t>-encode data in JavaScript</a:t>
            </a:r>
          </a:p>
          <a:p>
            <a:pPr lvl="1"/>
            <a:r>
              <a:rPr lang="en-US" sz="1800" dirty="0"/>
              <a:t>URL-encode characters in URL query strings</a:t>
            </a:r>
          </a:p>
          <a:p>
            <a:pPr lvl="2"/>
            <a:r>
              <a:rPr lang="en-US" sz="1600" b="0" i="0" dirty="0" err="1">
                <a:solidFill>
                  <a:srgbClr val="171717"/>
                </a:solidFill>
                <a:effectLst/>
                <a:latin typeface="SFMono-Regular"/>
              </a:rPr>
              <a:t>Response.Write</a:t>
            </a:r>
            <a:r>
              <a:rPr lang="en-US" sz="1600" b="0" i="0" dirty="0">
                <a:solidFill>
                  <a:srgbClr val="171717"/>
                </a:solidFill>
                <a:effectLst/>
                <a:latin typeface="SFMono-Regular"/>
              </a:rPr>
              <a:t>(</a:t>
            </a:r>
            <a:r>
              <a:rPr lang="en-US" sz="1600" b="0" i="0" dirty="0" err="1">
                <a:solidFill>
                  <a:srgbClr val="171717"/>
                </a:solidFill>
                <a:effectLst/>
                <a:latin typeface="SFMono-Regular"/>
              </a:rPr>
              <a:t>HttpUtility.UrlEncode</a:t>
            </a:r>
            <a:r>
              <a:rPr lang="en-US" sz="1600" b="0" i="0" dirty="0">
                <a:solidFill>
                  <a:srgbClr val="171717"/>
                </a:solidFill>
                <a:effectLst/>
                <a:latin typeface="SFMono-Regular"/>
              </a:rPr>
              <a:t>(</a:t>
            </a:r>
            <a:r>
              <a:rPr lang="en-US" sz="1600" b="0" i="0" dirty="0" err="1">
                <a:solidFill>
                  <a:srgbClr val="171717"/>
                </a:solidFill>
                <a:effectLst/>
                <a:latin typeface="SFMono-Regular"/>
              </a:rPr>
              <a:t>urlString</a:t>
            </a:r>
            <a:r>
              <a:rPr lang="en-US" sz="1600" b="0" i="0" dirty="0">
                <a:solidFill>
                  <a:srgbClr val="171717"/>
                </a:solidFill>
                <a:effectLst/>
                <a:latin typeface="SFMono-Regular"/>
              </a:rPr>
              <a:t>)); </a:t>
            </a:r>
          </a:p>
          <a:p>
            <a:pPr lvl="1"/>
            <a:r>
              <a:rPr lang="en-US" sz="1800" dirty="0"/>
              <a:t>Use </a:t>
            </a:r>
            <a:r>
              <a:rPr lang="en-US" sz="1800" dirty="0" err="1"/>
              <a:t>AntiXssEncoder</a:t>
            </a:r>
            <a:r>
              <a:rPr lang="en-US" sz="1800" dirty="0"/>
              <a:t> library in .NET 4.5+</a:t>
            </a:r>
          </a:p>
          <a:p>
            <a:r>
              <a:rPr lang="en-US" sz="2400" dirty="0"/>
              <a:t>Content Security Policy</a:t>
            </a:r>
          </a:p>
          <a:p>
            <a:pPr lvl="1"/>
            <a:r>
              <a:rPr lang="en-US" sz="2000" dirty="0"/>
              <a:t>Add third-party scripts to script-</a:t>
            </a:r>
            <a:r>
              <a:rPr lang="en-US" sz="2000" dirty="0" err="1"/>
              <a:t>src</a:t>
            </a:r>
            <a:r>
              <a:rPr lang="en-US" sz="2000" dirty="0"/>
              <a:t> and use nonce in script tag and CSP</a:t>
            </a:r>
          </a:p>
          <a:p>
            <a:pPr lvl="1"/>
            <a:r>
              <a:rPr lang="en-US" sz="2000" dirty="0"/>
              <a:t>Replace script-</a:t>
            </a:r>
            <a:r>
              <a:rPr lang="en-US" sz="2000" dirty="0" err="1"/>
              <a:t>src</a:t>
            </a:r>
            <a:r>
              <a:rPr lang="en-US" sz="2000" dirty="0"/>
              <a:t> ‘unsafe-inline’ and ‘unsafe-eval’ with ‘strict-dynamic’</a:t>
            </a:r>
          </a:p>
          <a:p>
            <a:pPr lvl="2"/>
            <a:r>
              <a:rPr lang="en-US" sz="1600" dirty="0"/>
              <a:t>Move all inline/in-page scripts to .</a:t>
            </a:r>
            <a:r>
              <a:rPr lang="en-US" sz="1600" dirty="0" err="1"/>
              <a:t>js</a:t>
            </a:r>
            <a:r>
              <a:rPr lang="en-US" sz="1600" dirty="0"/>
              <a:t> files or use hash in script tag and CSP</a:t>
            </a:r>
            <a:endParaRPr lang="en-US" sz="1800" dirty="0"/>
          </a:p>
        </p:txBody>
      </p:sp>
      <p:sp>
        <p:nvSpPr>
          <p:cNvPr id="4" name="Footer Placeholder 3">
            <a:extLst>
              <a:ext uri="{FF2B5EF4-FFF2-40B4-BE49-F238E27FC236}">
                <a16:creationId xmlns:a16="http://schemas.microsoft.com/office/drawing/2014/main" id="{D0F5F4FB-EB4C-4320-A4F9-BD832CD0AD1A}"/>
              </a:ext>
            </a:extLst>
          </p:cNvPr>
          <p:cNvSpPr>
            <a:spLocks noGrp="1"/>
          </p:cNvSpPr>
          <p:nvPr>
            <p:ph type="ftr" sz="quarter" idx="11"/>
          </p:nvPr>
        </p:nvSpPr>
        <p:spPr/>
        <p:txBody>
          <a:bodyPr/>
          <a:lstStyle/>
          <a:p>
            <a:r>
              <a:rPr lang="en-US"/>
              <a:t>Web Application Security</a:t>
            </a:r>
            <a:endParaRPr lang="en-US" dirty="0"/>
          </a:p>
        </p:txBody>
      </p:sp>
      <p:sp>
        <p:nvSpPr>
          <p:cNvPr id="5" name="TextBox 4">
            <a:extLst>
              <a:ext uri="{FF2B5EF4-FFF2-40B4-BE49-F238E27FC236}">
                <a16:creationId xmlns:a16="http://schemas.microsoft.com/office/drawing/2014/main" id="{F395723C-F53C-4F32-B9DC-E05C177B5027}"/>
              </a:ext>
            </a:extLst>
          </p:cNvPr>
          <p:cNvSpPr txBox="1"/>
          <p:nvPr/>
        </p:nvSpPr>
        <p:spPr>
          <a:xfrm>
            <a:off x="166554" y="5246111"/>
            <a:ext cx="8890511" cy="1354217"/>
          </a:xfrm>
          <a:prstGeom prst="rect">
            <a:avLst/>
          </a:prstGeom>
          <a:noFill/>
        </p:spPr>
        <p:txBody>
          <a:bodyPr wrap="none" rtlCol="0">
            <a:spAutoFit/>
          </a:bodyPr>
          <a:lstStyle/>
          <a:p>
            <a:r>
              <a:rPr lang="en-US" dirty="0"/>
              <a:t>Resources: </a:t>
            </a:r>
          </a:p>
          <a:p>
            <a:pPr marL="285750" indent="-285750">
              <a:buFont typeface="Arial" panose="020B0604020202020204" pitchFamily="34" charset="0"/>
              <a:buChar char="•"/>
            </a:pPr>
            <a:r>
              <a:rPr lang="en-US" sz="1600" dirty="0">
                <a:hlinkClick r:id="rId3"/>
              </a:rPr>
              <a:t>https://owasp.org/www-community/attacks/xss/</a:t>
            </a:r>
          </a:p>
          <a:p>
            <a:pPr marL="285750" indent="-285750">
              <a:buFont typeface="Arial" panose="020B0604020202020204" pitchFamily="34" charset="0"/>
              <a:buChar char="•"/>
            </a:pPr>
            <a:r>
              <a:rPr lang="en-US" sz="1600" dirty="0">
                <a:hlinkClick r:id="rId3"/>
              </a:rPr>
              <a:t>https://cheatsheetseries.owasp.org/cheatsheets/Cross_Site_Scripting_Prevention_Cheat_Sheet.html</a:t>
            </a:r>
            <a:endParaRPr lang="en-US" sz="1600" dirty="0">
              <a:hlinkClick r:id="rId4"/>
            </a:endParaRPr>
          </a:p>
          <a:p>
            <a:pPr marL="285750" indent="-285750">
              <a:buFont typeface="Arial" panose="020B0604020202020204" pitchFamily="34" charset="0"/>
              <a:buChar char="•"/>
            </a:pPr>
            <a:r>
              <a:rPr lang="en-US" sz="1600" dirty="0">
                <a:hlinkClick r:id="rId4"/>
              </a:rPr>
              <a:t>https://docs.microsoft.com/en-us/previous-versions/msp-n-p/ff649310(v=pandp.10)</a:t>
            </a:r>
            <a:endParaRPr lang="en-US" sz="1600" dirty="0"/>
          </a:p>
          <a:p>
            <a:pPr marL="285750" indent="-285750">
              <a:buFont typeface="Arial" panose="020B0604020202020204" pitchFamily="34" charset="0"/>
              <a:buChar char="•"/>
            </a:pPr>
            <a:r>
              <a:rPr lang="en-US" sz="1600" dirty="0">
                <a:hlinkClick r:id="rId5"/>
              </a:rPr>
              <a:t>https://docs.microsoft.com/en-us/dotnet/api/system.web.security.antixss.antixssencoder</a:t>
            </a:r>
            <a:r>
              <a:rPr lang="en-US" sz="1600" dirty="0"/>
              <a:t>  </a:t>
            </a:r>
          </a:p>
        </p:txBody>
      </p:sp>
    </p:spTree>
    <p:extLst>
      <p:ext uri="{BB962C8B-B14F-4D97-AF65-F5344CB8AC3E}">
        <p14:creationId xmlns:p14="http://schemas.microsoft.com/office/powerpoint/2010/main" val="24320929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3598B-3A1C-40D2-88D3-C41BB664A5B5}"/>
              </a:ext>
            </a:extLst>
          </p:cNvPr>
          <p:cNvSpPr>
            <a:spLocks noGrp="1"/>
          </p:cNvSpPr>
          <p:nvPr>
            <p:ph type="title"/>
          </p:nvPr>
        </p:nvSpPr>
        <p:spPr>
          <a:xfrm>
            <a:off x="0" y="365126"/>
            <a:ext cx="9144000" cy="1325563"/>
          </a:xfrm>
        </p:spPr>
        <p:txBody>
          <a:bodyPr/>
          <a:lstStyle/>
          <a:p>
            <a:r>
              <a:rPr lang="en-US" dirty="0"/>
              <a:t>Prevent </a:t>
            </a:r>
            <a:r>
              <a:rPr lang="en-US" sz="4000" dirty="0"/>
              <a:t>Cross-Site</a:t>
            </a:r>
            <a:r>
              <a:rPr lang="en-US" dirty="0"/>
              <a:t> Request Forgery</a:t>
            </a:r>
          </a:p>
        </p:txBody>
      </p:sp>
      <p:sp>
        <p:nvSpPr>
          <p:cNvPr id="3" name="Content Placeholder 2">
            <a:extLst>
              <a:ext uri="{FF2B5EF4-FFF2-40B4-BE49-F238E27FC236}">
                <a16:creationId xmlns:a16="http://schemas.microsoft.com/office/drawing/2014/main" id="{355ECC8E-CA00-423E-9DCA-02DD1365A48B}"/>
              </a:ext>
            </a:extLst>
          </p:cNvPr>
          <p:cNvSpPr>
            <a:spLocks noGrp="1"/>
          </p:cNvSpPr>
          <p:nvPr>
            <p:ph idx="1"/>
          </p:nvPr>
        </p:nvSpPr>
        <p:spPr>
          <a:xfrm>
            <a:off x="779850" y="1625825"/>
            <a:ext cx="7886700" cy="2737375"/>
          </a:xfrm>
          <a:ln>
            <a:solidFill>
              <a:schemeClr val="bg1"/>
            </a:solidFill>
          </a:ln>
        </p:spPr>
        <p:txBody>
          <a:bodyPr>
            <a:normAutofit fontScale="92500" lnSpcReduction="20000"/>
          </a:bodyPr>
          <a:lstStyle/>
          <a:p>
            <a:r>
              <a:rPr lang="en-US" dirty="0"/>
              <a:t>User is authenticated into an application</a:t>
            </a:r>
          </a:p>
          <a:p>
            <a:r>
              <a:rPr lang="en-US" dirty="0"/>
              <a:t>User clicks a malicious link in an email or website</a:t>
            </a:r>
          </a:p>
          <a:p>
            <a:pPr lvl="1"/>
            <a:r>
              <a:rPr lang="en-US" dirty="0"/>
              <a:t>Link executes unwanted actions with their privileges </a:t>
            </a:r>
          </a:p>
          <a:p>
            <a:pPr lvl="1"/>
            <a:r>
              <a:rPr lang="en-US" dirty="0"/>
              <a:t>Changes state (transfer funds, change email/password)</a:t>
            </a:r>
          </a:p>
          <a:p>
            <a:r>
              <a:rPr lang="en-US" dirty="0"/>
              <a:t>Protections </a:t>
            </a:r>
          </a:p>
          <a:p>
            <a:pPr lvl="1"/>
            <a:r>
              <a:rPr lang="en-US" dirty="0"/>
              <a:t>CSP, custom headers</a:t>
            </a:r>
          </a:p>
          <a:p>
            <a:pPr lvl="2"/>
            <a:r>
              <a:rPr lang="en-US" dirty="0"/>
              <a:t>cookie attribute </a:t>
            </a:r>
            <a:r>
              <a:rPr lang="en-US" dirty="0" err="1"/>
              <a:t>SameSite</a:t>
            </a:r>
            <a:r>
              <a:rPr lang="en-US" dirty="0"/>
              <a:t>=strict/lax, source origin/referrer</a:t>
            </a:r>
          </a:p>
          <a:p>
            <a:pPr lvl="1"/>
            <a:r>
              <a:rPr lang="en-US" dirty="0"/>
              <a:t>reauthentication, one-time-token, invisible CAPTCHA</a:t>
            </a:r>
          </a:p>
        </p:txBody>
      </p:sp>
      <p:sp>
        <p:nvSpPr>
          <p:cNvPr id="4" name="Footer Placeholder 3">
            <a:extLst>
              <a:ext uri="{FF2B5EF4-FFF2-40B4-BE49-F238E27FC236}">
                <a16:creationId xmlns:a16="http://schemas.microsoft.com/office/drawing/2014/main" id="{3C3B1642-598F-4465-BD56-1359D8ADCB85}"/>
              </a:ext>
            </a:extLst>
          </p:cNvPr>
          <p:cNvSpPr>
            <a:spLocks noGrp="1"/>
          </p:cNvSpPr>
          <p:nvPr>
            <p:ph type="ftr" sz="quarter" idx="11"/>
          </p:nvPr>
        </p:nvSpPr>
        <p:spPr/>
        <p:txBody>
          <a:bodyPr/>
          <a:lstStyle/>
          <a:p>
            <a:r>
              <a:rPr lang="en-US"/>
              <a:t>Web Application Security</a:t>
            </a:r>
            <a:endParaRPr lang="en-US" dirty="0"/>
          </a:p>
        </p:txBody>
      </p:sp>
      <p:sp>
        <p:nvSpPr>
          <p:cNvPr id="6" name="TextBox 5">
            <a:extLst>
              <a:ext uri="{FF2B5EF4-FFF2-40B4-BE49-F238E27FC236}">
                <a16:creationId xmlns:a16="http://schemas.microsoft.com/office/drawing/2014/main" id="{8DC7E010-F156-4DDC-B379-6F0335B256A4}"/>
              </a:ext>
            </a:extLst>
          </p:cNvPr>
          <p:cNvSpPr txBox="1"/>
          <p:nvPr/>
        </p:nvSpPr>
        <p:spPr>
          <a:xfrm>
            <a:off x="1426724" y="4254076"/>
            <a:ext cx="7097073" cy="1384995"/>
          </a:xfrm>
          <a:prstGeom prst="rect">
            <a:avLst/>
          </a:prstGeom>
          <a:noFill/>
          <a:ln>
            <a:solidFill>
              <a:schemeClr val="tx1"/>
            </a:solidFill>
          </a:ln>
        </p:spPr>
        <p:txBody>
          <a:bodyPr wrap="square" rtlCol="0">
            <a:spAutoFit/>
          </a:bodyPr>
          <a:lstStyle/>
          <a:p>
            <a:pPr marL="0" indent="0">
              <a:buNone/>
            </a:pPr>
            <a:r>
              <a:rPr lang="en-US" sz="1400" dirty="0">
                <a:solidFill>
                  <a:srgbClr val="0000FF"/>
                </a:solidFill>
                <a:latin typeface="Consolas" panose="020B0609020204030204" pitchFamily="49" charset="0"/>
              </a:rPr>
              <a:t>// Prevent CSRF (add to a base page that other pages inherit)</a:t>
            </a:r>
          </a:p>
          <a:p>
            <a:pPr marL="0" indent="0">
              <a:buNone/>
            </a:pPr>
            <a:r>
              <a:rPr lang="en-US" sz="1400" dirty="0">
                <a:solidFill>
                  <a:srgbClr val="0000FF"/>
                </a:solidFill>
                <a:latin typeface="Consolas" panose="020B0609020204030204" pitchFamily="49" charset="0"/>
              </a:rPr>
              <a:t>protected</a:t>
            </a:r>
            <a:r>
              <a:rPr lang="en-US" sz="1400" dirty="0">
                <a:solidFill>
                  <a:srgbClr val="000000"/>
                </a:solidFill>
                <a:latin typeface="Consolas" panose="020B0609020204030204" pitchFamily="49" charset="0"/>
              </a:rPr>
              <a:t> </a:t>
            </a:r>
            <a:r>
              <a:rPr lang="en-US" sz="1400" dirty="0">
                <a:solidFill>
                  <a:srgbClr val="0000FF"/>
                </a:solidFill>
                <a:latin typeface="Consolas" panose="020B0609020204030204" pitchFamily="49" charset="0"/>
              </a:rPr>
              <a:t>override</a:t>
            </a:r>
            <a:r>
              <a:rPr lang="en-US" sz="1400" dirty="0">
                <a:solidFill>
                  <a:srgbClr val="000000"/>
                </a:solidFill>
                <a:latin typeface="Consolas" panose="020B0609020204030204" pitchFamily="49" charset="0"/>
              </a:rPr>
              <a:t> </a:t>
            </a:r>
            <a:r>
              <a:rPr lang="en-US" sz="1400" dirty="0">
                <a:solidFill>
                  <a:srgbClr val="0000FF"/>
                </a:solidFill>
                <a:latin typeface="Consolas" panose="020B0609020204030204" pitchFamily="49" charset="0"/>
              </a:rPr>
              <a:t>void</a:t>
            </a:r>
            <a:r>
              <a:rPr lang="en-US" sz="1400" dirty="0">
                <a:solidFill>
                  <a:srgbClr val="000000"/>
                </a:solidFill>
                <a:latin typeface="Consolas" panose="020B0609020204030204" pitchFamily="49" charset="0"/>
              </a:rPr>
              <a:t> </a:t>
            </a:r>
            <a:r>
              <a:rPr lang="en-US" sz="1400" dirty="0" err="1">
                <a:solidFill>
                  <a:srgbClr val="000000"/>
                </a:solidFill>
                <a:latin typeface="Consolas" panose="020B0609020204030204" pitchFamily="49" charset="0"/>
              </a:rPr>
              <a:t>OnInit</a:t>
            </a:r>
            <a:r>
              <a:rPr lang="en-US" sz="1400" dirty="0">
                <a:solidFill>
                  <a:srgbClr val="000000"/>
                </a:solidFill>
                <a:latin typeface="Consolas" panose="020B0609020204030204" pitchFamily="49" charset="0"/>
              </a:rPr>
              <a:t>(</a:t>
            </a:r>
            <a:r>
              <a:rPr lang="en-US" sz="1400" dirty="0" err="1">
                <a:solidFill>
                  <a:srgbClr val="000000"/>
                </a:solidFill>
                <a:latin typeface="Consolas" panose="020B0609020204030204" pitchFamily="49" charset="0"/>
              </a:rPr>
              <a:t>EventArgs</a:t>
            </a:r>
            <a:r>
              <a:rPr lang="en-US" sz="1400" dirty="0">
                <a:solidFill>
                  <a:srgbClr val="000000"/>
                </a:solidFill>
                <a:latin typeface="Consolas" panose="020B0609020204030204" pitchFamily="49" charset="0"/>
              </a:rPr>
              <a:t> e) </a:t>
            </a:r>
          </a:p>
          <a:p>
            <a:pPr marL="0" indent="0">
              <a:buNone/>
            </a:pPr>
            <a:r>
              <a:rPr lang="en-US" sz="1400" dirty="0">
                <a:solidFill>
                  <a:srgbClr val="000000"/>
                </a:solidFill>
                <a:latin typeface="Consolas" panose="020B0609020204030204" pitchFamily="49" charset="0"/>
              </a:rPr>
              <a:t>{</a:t>
            </a:r>
          </a:p>
          <a:p>
            <a:pPr marL="0" indent="0">
              <a:buNone/>
            </a:pPr>
            <a:r>
              <a:rPr lang="en-US" sz="1400" dirty="0">
                <a:solidFill>
                  <a:srgbClr val="000000"/>
                </a:solidFill>
                <a:latin typeface="Consolas" panose="020B0609020204030204" pitchFamily="49" charset="0"/>
              </a:rPr>
              <a:t>  </a:t>
            </a:r>
            <a:r>
              <a:rPr lang="en-US" sz="1400" dirty="0" err="1">
                <a:solidFill>
                  <a:srgbClr val="0000FF"/>
                </a:solidFill>
                <a:latin typeface="Consolas" panose="020B0609020204030204" pitchFamily="49" charset="0"/>
              </a:rPr>
              <a:t>base</a:t>
            </a:r>
            <a:r>
              <a:rPr lang="en-US" sz="1400" dirty="0" err="1">
                <a:solidFill>
                  <a:srgbClr val="000000"/>
                </a:solidFill>
                <a:latin typeface="Consolas" panose="020B0609020204030204" pitchFamily="49" charset="0"/>
              </a:rPr>
              <a:t>.OnInit</a:t>
            </a:r>
            <a:r>
              <a:rPr lang="en-US" sz="1400" dirty="0">
                <a:solidFill>
                  <a:srgbClr val="000000"/>
                </a:solidFill>
                <a:latin typeface="Consolas" panose="020B0609020204030204" pitchFamily="49" charset="0"/>
              </a:rPr>
              <a:t>(e); </a:t>
            </a:r>
          </a:p>
          <a:p>
            <a:pPr marL="0" indent="0">
              <a:buNone/>
            </a:pPr>
            <a:r>
              <a:rPr lang="en-US" sz="1400" dirty="0">
                <a:solidFill>
                  <a:srgbClr val="000000"/>
                </a:solidFill>
                <a:latin typeface="Consolas" panose="020B0609020204030204" pitchFamily="49" charset="0"/>
              </a:rPr>
              <a:t>  </a:t>
            </a:r>
            <a:r>
              <a:rPr lang="en-US" sz="1400" dirty="0" err="1">
                <a:solidFill>
                  <a:srgbClr val="000000"/>
                </a:solidFill>
                <a:latin typeface="Consolas" panose="020B0609020204030204" pitchFamily="49" charset="0"/>
              </a:rPr>
              <a:t>ViewStateUserKey</a:t>
            </a:r>
            <a:r>
              <a:rPr lang="en-US" sz="1400" dirty="0">
                <a:solidFill>
                  <a:srgbClr val="000000"/>
                </a:solidFill>
                <a:latin typeface="Consolas" panose="020B0609020204030204" pitchFamily="49" charset="0"/>
              </a:rPr>
              <a:t> =(string)(Session["</a:t>
            </a:r>
            <a:r>
              <a:rPr lang="en-US" sz="1400" dirty="0" err="1">
                <a:solidFill>
                  <a:srgbClr val="000000"/>
                </a:solidFill>
                <a:latin typeface="Consolas" panose="020B0609020204030204" pitchFamily="49" charset="0"/>
              </a:rPr>
              <a:t>SessionID</a:t>
            </a:r>
            <a:r>
              <a:rPr lang="en-US" sz="1400" dirty="0">
                <a:solidFill>
                  <a:srgbClr val="000000"/>
                </a:solidFill>
                <a:latin typeface="Consolas" panose="020B0609020204030204" pitchFamily="49" charset="0"/>
              </a:rPr>
              <a:t>"] = </a:t>
            </a:r>
            <a:r>
              <a:rPr lang="en-US" sz="1400" dirty="0" err="1">
                <a:solidFill>
                  <a:srgbClr val="000000"/>
                </a:solidFill>
                <a:latin typeface="Consolas" panose="020B0609020204030204" pitchFamily="49" charset="0"/>
              </a:rPr>
              <a:t>Session.SessionID</a:t>
            </a:r>
            <a:r>
              <a:rPr lang="en-US" sz="1400" dirty="0">
                <a:solidFill>
                  <a:srgbClr val="000000"/>
                </a:solidFill>
                <a:latin typeface="Consolas" panose="020B0609020204030204" pitchFamily="49" charset="0"/>
              </a:rPr>
              <a:t>)</a:t>
            </a:r>
          </a:p>
          <a:p>
            <a:pPr marL="0" indent="0">
              <a:buNone/>
            </a:pPr>
            <a:r>
              <a:rPr lang="en-US" sz="1400" dirty="0">
                <a:solidFill>
                  <a:srgbClr val="000000"/>
                </a:solidFill>
                <a:latin typeface="Consolas" panose="020B0609020204030204" pitchFamily="49" charset="0"/>
              </a:rPr>
              <a:t>}</a:t>
            </a:r>
            <a:endParaRPr lang="en-US" dirty="0"/>
          </a:p>
        </p:txBody>
      </p:sp>
      <p:sp>
        <p:nvSpPr>
          <p:cNvPr id="5" name="TextBox 4">
            <a:extLst>
              <a:ext uri="{FF2B5EF4-FFF2-40B4-BE49-F238E27FC236}">
                <a16:creationId xmlns:a16="http://schemas.microsoft.com/office/drawing/2014/main" id="{38971FD6-F1BA-4E1D-B965-BE7F61281D2B}"/>
              </a:ext>
            </a:extLst>
          </p:cNvPr>
          <p:cNvSpPr txBox="1"/>
          <p:nvPr/>
        </p:nvSpPr>
        <p:spPr>
          <a:xfrm>
            <a:off x="779850" y="5533423"/>
            <a:ext cx="7420621" cy="1046440"/>
          </a:xfrm>
          <a:prstGeom prst="rect">
            <a:avLst/>
          </a:prstGeom>
          <a:noFill/>
        </p:spPr>
        <p:txBody>
          <a:bodyPr wrap="none" rtlCol="0">
            <a:spAutoFit/>
          </a:bodyPr>
          <a:lstStyle/>
          <a:p>
            <a:r>
              <a:rPr lang="en-US" dirty="0"/>
              <a:t>Resources</a:t>
            </a:r>
          </a:p>
          <a:p>
            <a:pPr marL="285750" indent="-285750">
              <a:buFont typeface="Arial" panose="020B0604020202020204" pitchFamily="34" charset="0"/>
              <a:buChar char="•"/>
            </a:pPr>
            <a:r>
              <a:rPr lang="en-US" sz="1100" dirty="0">
                <a:hlinkClick r:id="rId3"/>
              </a:rPr>
              <a:t>https://cheatsheetseries.owasp.org/cheatsheets/Server_Side_Request_Forgery_Prevention_Cheat_Sheet.html</a:t>
            </a:r>
          </a:p>
          <a:p>
            <a:pPr marL="285750" indent="-285750">
              <a:buFont typeface="Arial" panose="020B0604020202020204" pitchFamily="34" charset="0"/>
              <a:buChar char="•"/>
            </a:pPr>
            <a:r>
              <a:rPr lang="en-US" sz="1100" dirty="0">
                <a:hlinkClick r:id="rId3"/>
              </a:rPr>
              <a:t>https://docs.microsoft.com/en-us/previous-versions/dotnet/articles/ms972969(v=msdn.10)</a:t>
            </a:r>
            <a:r>
              <a:rPr lang="en-US" sz="1100" dirty="0"/>
              <a:t> </a:t>
            </a:r>
          </a:p>
          <a:p>
            <a:pPr marL="285750" indent="-285750">
              <a:buFont typeface="Arial" panose="020B0604020202020204" pitchFamily="34" charset="0"/>
              <a:buChar char="•"/>
            </a:pPr>
            <a:r>
              <a:rPr lang="en-US" sz="1100" dirty="0">
                <a:hlinkClick r:id="rId4"/>
              </a:rPr>
              <a:t>https://www.troyhunt.com/owasp-top-10-for-net-developers-part-5/</a:t>
            </a:r>
            <a:r>
              <a:rPr lang="en-US" sz="1100" dirty="0"/>
              <a:t>  </a:t>
            </a:r>
          </a:p>
          <a:p>
            <a:pPr marL="285750" indent="-285750">
              <a:buFont typeface="Arial" panose="020B0604020202020204" pitchFamily="34" charset="0"/>
              <a:buChar char="•"/>
            </a:pPr>
            <a:r>
              <a:rPr lang="en-US" sz="1100" dirty="0">
                <a:hlinkClick r:id="rId5"/>
              </a:rPr>
              <a:t>https://stackoverflow.com/questions/29939566/preventing-cross-site-request-forgery-csrf-attacks-in-asp-net-web-forms</a:t>
            </a:r>
            <a:r>
              <a:rPr lang="en-US" sz="1100" dirty="0"/>
              <a:t> </a:t>
            </a:r>
          </a:p>
        </p:txBody>
      </p:sp>
    </p:spTree>
    <p:extLst>
      <p:ext uri="{BB962C8B-B14F-4D97-AF65-F5344CB8AC3E}">
        <p14:creationId xmlns:p14="http://schemas.microsoft.com/office/powerpoint/2010/main" val="18616337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15B1B-4E14-4FC2-9093-90BE40EDD04B}"/>
              </a:ext>
            </a:extLst>
          </p:cNvPr>
          <p:cNvSpPr>
            <a:spLocks noGrp="1"/>
          </p:cNvSpPr>
          <p:nvPr>
            <p:ph type="title"/>
          </p:nvPr>
        </p:nvSpPr>
        <p:spPr>
          <a:xfrm>
            <a:off x="0" y="365126"/>
            <a:ext cx="9144000" cy="1325563"/>
          </a:xfrm>
        </p:spPr>
        <p:txBody>
          <a:bodyPr>
            <a:normAutofit/>
          </a:bodyPr>
          <a:lstStyle/>
          <a:p>
            <a:pPr algn="ctr"/>
            <a:r>
              <a:rPr lang="en-US" sz="3600" dirty="0"/>
              <a:t>Prevent Cross-Site Request Forgery</a:t>
            </a:r>
            <a:br>
              <a:rPr lang="en-US" sz="3600" dirty="0"/>
            </a:br>
            <a:r>
              <a:rPr lang="en-US" sz="2800" dirty="0"/>
              <a:t>Using </a:t>
            </a:r>
            <a:r>
              <a:rPr lang="en-US" sz="2800" dirty="0" err="1"/>
              <a:t>System.Web.Helpers.AntiForgery</a:t>
            </a:r>
            <a:endParaRPr lang="en-US" sz="3600" dirty="0"/>
          </a:p>
        </p:txBody>
      </p:sp>
      <p:sp>
        <p:nvSpPr>
          <p:cNvPr id="5" name="Text Placeholder 4">
            <a:extLst>
              <a:ext uri="{FF2B5EF4-FFF2-40B4-BE49-F238E27FC236}">
                <a16:creationId xmlns:a16="http://schemas.microsoft.com/office/drawing/2014/main" id="{A27EA6F4-8EF8-4E98-9722-A8DFB76BBDC8}"/>
              </a:ext>
            </a:extLst>
          </p:cNvPr>
          <p:cNvSpPr>
            <a:spLocks noGrp="1"/>
          </p:cNvSpPr>
          <p:nvPr>
            <p:ph type="body" idx="1"/>
          </p:nvPr>
        </p:nvSpPr>
        <p:spPr/>
        <p:txBody>
          <a:bodyPr>
            <a:normAutofit lnSpcReduction="10000"/>
          </a:bodyPr>
          <a:lstStyle/>
          <a:p>
            <a:r>
              <a:rPr lang="en-US" dirty="0"/>
              <a:t>NuGet: install-package </a:t>
            </a:r>
            <a:r>
              <a:rPr lang="en-US" dirty="0" err="1"/>
              <a:t>Microsoft.AspNet.WebPages</a:t>
            </a:r>
            <a:endParaRPr lang="en-US" dirty="0"/>
          </a:p>
          <a:p>
            <a:pPr lvl="1"/>
            <a:r>
              <a:rPr lang="en-US" dirty="0"/>
              <a:t>Also requires Razor</a:t>
            </a:r>
          </a:p>
          <a:p>
            <a:r>
              <a:rPr lang="en-US" dirty="0"/>
              <a:t>Add this to each .</a:t>
            </a:r>
            <a:r>
              <a:rPr lang="en-US" dirty="0" err="1"/>
              <a:t>aspx</a:t>
            </a:r>
            <a:r>
              <a:rPr lang="en-US" dirty="0"/>
              <a:t> form that can be submitted:</a:t>
            </a:r>
          </a:p>
          <a:p>
            <a:pPr lvl="1"/>
            <a:r>
              <a:rPr lang="en-US" dirty="0"/>
              <a:t>&lt;%= </a:t>
            </a:r>
            <a:r>
              <a:rPr lang="en-US" dirty="0" err="1"/>
              <a:t>System.Web.Helpers.AntiForgery.GetHtml</a:t>
            </a:r>
            <a:r>
              <a:rPr lang="en-US" dirty="0"/>
              <a:t>() %&gt;</a:t>
            </a:r>
          </a:p>
          <a:p>
            <a:r>
              <a:rPr lang="en-US" dirty="0"/>
              <a:t>Add this to </a:t>
            </a:r>
            <a:r>
              <a:rPr lang="en-US" dirty="0" err="1"/>
              <a:t>OnLoad</a:t>
            </a:r>
            <a:r>
              <a:rPr lang="en-US" dirty="0"/>
              <a:t>() method in Base Page:</a:t>
            </a:r>
          </a:p>
          <a:p>
            <a:pPr lvl="1"/>
            <a:r>
              <a:rPr lang="en-US" dirty="0"/>
              <a:t>if (</a:t>
            </a:r>
            <a:r>
              <a:rPr lang="en-US" dirty="0" err="1"/>
              <a:t>IsPostBack</a:t>
            </a:r>
            <a:r>
              <a:rPr lang="en-US" dirty="0"/>
              <a:t>)</a:t>
            </a:r>
          </a:p>
          <a:p>
            <a:pPr lvl="1"/>
            <a:r>
              <a:rPr lang="en-US" dirty="0"/>
              <a:t>            </a:t>
            </a:r>
            <a:r>
              <a:rPr lang="en-US" dirty="0" err="1"/>
              <a:t>System.Web.Helpers.AntiForgery.Validate</a:t>
            </a:r>
            <a:r>
              <a:rPr lang="en-US" dirty="0"/>
              <a:t>();</a:t>
            </a:r>
          </a:p>
          <a:p>
            <a:r>
              <a:rPr lang="en-US" dirty="0"/>
              <a:t>Resources:</a:t>
            </a:r>
          </a:p>
          <a:p>
            <a:pPr lvl="1"/>
            <a:r>
              <a:rPr lang="en-US" sz="1800" dirty="0">
                <a:solidFill>
                  <a:srgbClr val="008000"/>
                </a:solidFill>
                <a:latin typeface="Consolas" panose="020B0609020204030204" pitchFamily="49" charset="0"/>
                <a:hlinkClick r:id="rId3"/>
              </a:rPr>
              <a:t>https://stackoverflow.com/questions/29939566/preventing-cross-site-request-forgery-csrf-attacks-in-asp-net-web-forms</a:t>
            </a:r>
            <a:endParaRPr lang="en-US" dirty="0"/>
          </a:p>
        </p:txBody>
      </p:sp>
      <p:sp>
        <p:nvSpPr>
          <p:cNvPr id="4" name="Footer Placeholder 3">
            <a:extLst>
              <a:ext uri="{FF2B5EF4-FFF2-40B4-BE49-F238E27FC236}">
                <a16:creationId xmlns:a16="http://schemas.microsoft.com/office/drawing/2014/main" id="{3B7FEC41-FB1B-4366-9372-0D1BBBBD1085}"/>
              </a:ext>
            </a:extLst>
          </p:cNvPr>
          <p:cNvSpPr>
            <a:spLocks noGrp="1"/>
          </p:cNvSpPr>
          <p:nvPr>
            <p:ph type="ftr" sz="quarter" idx="4294967295"/>
          </p:nvPr>
        </p:nvSpPr>
        <p:spPr>
          <a:xfrm>
            <a:off x="0" y="0"/>
            <a:ext cx="3086100" cy="365125"/>
          </a:xfrm>
        </p:spPr>
        <p:txBody>
          <a:bodyPr/>
          <a:lstStyle/>
          <a:p>
            <a:r>
              <a:rPr lang="en-US"/>
              <a:t>Web Application Security</a:t>
            </a:r>
            <a:endParaRPr lang="en-US" dirty="0"/>
          </a:p>
        </p:txBody>
      </p:sp>
    </p:spTree>
    <p:extLst>
      <p:ext uri="{BB962C8B-B14F-4D97-AF65-F5344CB8AC3E}">
        <p14:creationId xmlns:p14="http://schemas.microsoft.com/office/powerpoint/2010/main" val="22262099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17F9B-1260-47E3-B329-BFF2D01B2260}"/>
              </a:ext>
            </a:extLst>
          </p:cNvPr>
          <p:cNvSpPr>
            <a:spLocks noGrp="1"/>
          </p:cNvSpPr>
          <p:nvPr>
            <p:ph type="title"/>
          </p:nvPr>
        </p:nvSpPr>
        <p:spPr>
          <a:xfrm>
            <a:off x="0" y="365126"/>
            <a:ext cx="9144000" cy="1325563"/>
          </a:xfrm>
        </p:spPr>
        <p:txBody>
          <a:bodyPr>
            <a:normAutofit/>
          </a:bodyPr>
          <a:lstStyle/>
          <a:p>
            <a:r>
              <a:rPr lang="en-US" sz="4000" dirty="0"/>
              <a:t>Prevent Server-Side Request Forgery</a:t>
            </a:r>
          </a:p>
        </p:txBody>
      </p:sp>
      <p:sp>
        <p:nvSpPr>
          <p:cNvPr id="3" name="Content Placeholder 2">
            <a:extLst>
              <a:ext uri="{FF2B5EF4-FFF2-40B4-BE49-F238E27FC236}">
                <a16:creationId xmlns:a16="http://schemas.microsoft.com/office/drawing/2014/main" id="{4E64A474-F57D-41F1-9AA0-6966347F8675}"/>
              </a:ext>
            </a:extLst>
          </p:cNvPr>
          <p:cNvSpPr>
            <a:spLocks noGrp="1"/>
          </p:cNvSpPr>
          <p:nvPr>
            <p:ph idx="1"/>
          </p:nvPr>
        </p:nvSpPr>
        <p:spPr/>
        <p:txBody>
          <a:bodyPr>
            <a:normAutofit/>
          </a:bodyPr>
          <a:lstStyle/>
          <a:p>
            <a:r>
              <a:rPr lang="en-US" dirty="0"/>
              <a:t>Web application fetches remote resource from URL </a:t>
            </a:r>
          </a:p>
          <a:p>
            <a:pPr lvl="1"/>
            <a:r>
              <a:rPr lang="en-US" dirty="0"/>
              <a:t>Attacker can supply malicious URL</a:t>
            </a:r>
          </a:p>
          <a:p>
            <a:r>
              <a:rPr lang="en-US" dirty="0"/>
              <a:t>Protections</a:t>
            </a:r>
          </a:p>
          <a:p>
            <a:pPr lvl="1"/>
            <a:r>
              <a:rPr lang="en-US" dirty="0"/>
              <a:t>Sanitize and validate all client-supplied input data</a:t>
            </a:r>
          </a:p>
          <a:p>
            <a:pPr lvl="1"/>
            <a:r>
              <a:rPr lang="en-US" dirty="0"/>
              <a:t>Enforce the URL schema, port, and destination </a:t>
            </a:r>
          </a:p>
          <a:p>
            <a:pPr lvl="2"/>
            <a:r>
              <a:rPr lang="en-US" dirty="0"/>
              <a:t>Use a positive allow list, not a deny list</a:t>
            </a:r>
          </a:p>
          <a:p>
            <a:pPr lvl="1"/>
            <a:r>
              <a:rPr lang="en-US" dirty="0"/>
              <a:t>Do not send raw responses to clients</a:t>
            </a:r>
          </a:p>
          <a:p>
            <a:pPr lvl="1"/>
            <a:r>
              <a:rPr lang="en-US" dirty="0"/>
              <a:t>Disable HTTP redirections</a:t>
            </a:r>
          </a:p>
          <a:p>
            <a:pPr lvl="1"/>
            <a:r>
              <a:rPr lang="en-US" dirty="0"/>
              <a:t>Be aware of the URL consistency</a:t>
            </a:r>
          </a:p>
        </p:txBody>
      </p:sp>
      <p:sp>
        <p:nvSpPr>
          <p:cNvPr id="4" name="Footer Placeholder 3">
            <a:extLst>
              <a:ext uri="{FF2B5EF4-FFF2-40B4-BE49-F238E27FC236}">
                <a16:creationId xmlns:a16="http://schemas.microsoft.com/office/drawing/2014/main" id="{575FABF4-BF73-452C-B733-7C80BD017FEB}"/>
              </a:ext>
            </a:extLst>
          </p:cNvPr>
          <p:cNvSpPr>
            <a:spLocks noGrp="1"/>
          </p:cNvSpPr>
          <p:nvPr>
            <p:ph type="ftr" sz="quarter" idx="11"/>
          </p:nvPr>
        </p:nvSpPr>
        <p:spPr/>
        <p:txBody>
          <a:bodyPr/>
          <a:lstStyle/>
          <a:p>
            <a:r>
              <a:rPr lang="en-US"/>
              <a:t>Web Application Security</a:t>
            </a:r>
            <a:endParaRPr lang="en-US" dirty="0"/>
          </a:p>
        </p:txBody>
      </p:sp>
      <p:sp>
        <p:nvSpPr>
          <p:cNvPr id="5" name="TextBox 4">
            <a:extLst>
              <a:ext uri="{FF2B5EF4-FFF2-40B4-BE49-F238E27FC236}">
                <a16:creationId xmlns:a16="http://schemas.microsoft.com/office/drawing/2014/main" id="{BF4C2C6E-277C-46D7-A62F-36BCE6265530}"/>
              </a:ext>
            </a:extLst>
          </p:cNvPr>
          <p:cNvSpPr txBox="1"/>
          <p:nvPr/>
        </p:nvSpPr>
        <p:spPr>
          <a:xfrm>
            <a:off x="324000" y="5569544"/>
            <a:ext cx="8611268" cy="800219"/>
          </a:xfrm>
          <a:prstGeom prst="rect">
            <a:avLst/>
          </a:prstGeom>
          <a:noFill/>
        </p:spPr>
        <p:txBody>
          <a:bodyPr wrap="none" rtlCol="0">
            <a:spAutoFit/>
          </a:bodyPr>
          <a:lstStyle/>
          <a:p>
            <a:r>
              <a:rPr lang="en-US" dirty="0"/>
              <a:t>Resources:</a:t>
            </a:r>
          </a:p>
          <a:p>
            <a:pPr marL="285750" indent="-285750">
              <a:buFont typeface="Arial" panose="020B0604020202020204" pitchFamily="34" charset="0"/>
              <a:buChar char="•"/>
            </a:pPr>
            <a:r>
              <a:rPr lang="en-US" sz="1400" dirty="0">
                <a:hlinkClick r:id="rId2"/>
              </a:rPr>
              <a:t>https://owasp.org/Top10/A10_2021-Server-Side_Request_Forgery_%28SSRF%29/</a:t>
            </a:r>
            <a:endParaRPr lang="en-US" sz="1400" dirty="0"/>
          </a:p>
          <a:p>
            <a:pPr marL="285750" indent="-285750">
              <a:buFont typeface="Arial" panose="020B0604020202020204" pitchFamily="34" charset="0"/>
              <a:buChar char="•"/>
            </a:pPr>
            <a:r>
              <a:rPr lang="en-US" sz="1400" dirty="0">
                <a:hlinkClick r:id="rId3"/>
              </a:rPr>
              <a:t>https://cheatsheetseries.owasp.org/cheatsheets/Server_Side_Request_Forgery_Prevention_Cheat_Sheet.html</a:t>
            </a:r>
            <a:r>
              <a:rPr lang="en-US" sz="1400" dirty="0"/>
              <a:t> </a:t>
            </a:r>
          </a:p>
        </p:txBody>
      </p:sp>
    </p:spTree>
    <p:extLst>
      <p:ext uri="{BB962C8B-B14F-4D97-AF65-F5344CB8AC3E}">
        <p14:creationId xmlns:p14="http://schemas.microsoft.com/office/powerpoint/2010/main" val="41749197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C9272-97A7-4340-8A99-2E9327EE5A59}"/>
              </a:ext>
            </a:extLst>
          </p:cNvPr>
          <p:cNvSpPr>
            <a:spLocks noGrp="1"/>
          </p:cNvSpPr>
          <p:nvPr>
            <p:ph type="title"/>
          </p:nvPr>
        </p:nvSpPr>
        <p:spPr/>
        <p:txBody>
          <a:bodyPr/>
          <a:lstStyle/>
          <a:p>
            <a:r>
              <a:rPr lang="en-US" dirty="0"/>
              <a:t>Prevent Click-Jacking</a:t>
            </a:r>
          </a:p>
        </p:txBody>
      </p:sp>
      <p:sp>
        <p:nvSpPr>
          <p:cNvPr id="3" name="Content Placeholder 2">
            <a:extLst>
              <a:ext uri="{FF2B5EF4-FFF2-40B4-BE49-F238E27FC236}">
                <a16:creationId xmlns:a16="http://schemas.microsoft.com/office/drawing/2014/main" id="{48D14629-32BC-4966-AE6A-E71E61F39541}"/>
              </a:ext>
            </a:extLst>
          </p:cNvPr>
          <p:cNvSpPr>
            <a:spLocks noGrp="1"/>
          </p:cNvSpPr>
          <p:nvPr>
            <p:ph idx="1"/>
          </p:nvPr>
        </p:nvSpPr>
        <p:spPr/>
        <p:txBody>
          <a:bodyPr>
            <a:normAutofit lnSpcReduction="10000"/>
          </a:bodyPr>
          <a:lstStyle/>
          <a:p>
            <a:r>
              <a:rPr lang="en-US" dirty="0"/>
              <a:t>Frame makes user click on different target site</a:t>
            </a:r>
          </a:p>
          <a:p>
            <a:pPr lvl="1"/>
            <a:r>
              <a:rPr lang="en-US" dirty="0"/>
              <a:t>Overlay frame is transparent (CSS opacity: 0)</a:t>
            </a:r>
          </a:p>
          <a:p>
            <a:r>
              <a:rPr lang="en-US" dirty="0"/>
              <a:t>Protections: </a:t>
            </a:r>
          </a:p>
          <a:p>
            <a:pPr lvl="1"/>
            <a:r>
              <a:rPr lang="en-US" dirty="0"/>
              <a:t>old browsers: X-Frame-Options DENY or SAMEORIGIN</a:t>
            </a:r>
          </a:p>
          <a:p>
            <a:pPr lvl="1"/>
            <a:r>
              <a:rPr lang="en-US" dirty="0"/>
              <a:t>new browsers: CSP frame-ancestors ‘none’, ‘self’ or URLs</a:t>
            </a:r>
          </a:p>
          <a:p>
            <a:r>
              <a:rPr lang="en-US" dirty="0"/>
              <a:t>Resources:</a:t>
            </a:r>
          </a:p>
          <a:p>
            <a:pPr lvl="1"/>
            <a:r>
              <a:rPr lang="en-US" dirty="0">
                <a:hlinkClick r:id="rId2"/>
              </a:rPr>
              <a:t>https://cheatsheetseries.owasp.org/cheatsheets/Clickjacking_Defense_Cheat_Sheet.html</a:t>
            </a:r>
            <a:endParaRPr lang="en-US" dirty="0"/>
          </a:p>
          <a:p>
            <a:pPr lvl="1"/>
            <a:r>
              <a:rPr lang="en-US" dirty="0">
                <a:hlinkClick r:id="rId3"/>
              </a:rPr>
              <a:t>https://owasp.org/www-project-web-security-testing-guide/v41/4-Web_Application_Security_Testing/11-Client_Side_Testing/09-Testing_for_Clickjacking</a:t>
            </a:r>
            <a:r>
              <a:rPr lang="en-US" dirty="0"/>
              <a:t> </a:t>
            </a:r>
          </a:p>
        </p:txBody>
      </p:sp>
      <p:sp>
        <p:nvSpPr>
          <p:cNvPr id="4" name="Footer Placeholder 3">
            <a:extLst>
              <a:ext uri="{FF2B5EF4-FFF2-40B4-BE49-F238E27FC236}">
                <a16:creationId xmlns:a16="http://schemas.microsoft.com/office/drawing/2014/main" id="{9B70FEC5-D841-4B1D-B629-26D96DA55810}"/>
              </a:ext>
            </a:extLst>
          </p:cNvPr>
          <p:cNvSpPr>
            <a:spLocks noGrp="1"/>
          </p:cNvSpPr>
          <p:nvPr>
            <p:ph type="ftr" sz="quarter" idx="11"/>
          </p:nvPr>
        </p:nvSpPr>
        <p:spPr/>
        <p:txBody>
          <a:bodyPr/>
          <a:lstStyle/>
          <a:p>
            <a:r>
              <a:rPr lang="en-US"/>
              <a:t>Web Application Security</a:t>
            </a:r>
            <a:endParaRPr lang="en-US" dirty="0"/>
          </a:p>
        </p:txBody>
      </p:sp>
    </p:spTree>
    <p:extLst>
      <p:ext uri="{BB962C8B-B14F-4D97-AF65-F5344CB8AC3E}">
        <p14:creationId xmlns:p14="http://schemas.microsoft.com/office/powerpoint/2010/main" val="29243895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18CD0-11E8-4144-8EA4-D0E5EE75F2C1}"/>
              </a:ext>
            </a:extLst>
          </p:cNvPr>
          <p:cNvSpPr>
            <a:spLocks noGrp="1"/>
          </p:cNvSpPr>
          <p:nvPr>
            <p:ph type="title"/>
          </p:nvPr>
        </p:nvSpPr>
        <p:spPr>
          <a:xfrm>
            <a:off x="0" y="365126"/>
            <a:ext cx="9144000" cy="1325563"/>
          </a:xfrm>
        </p:spPr>
        <p:txBody>
          <a:bodyPr/>
          <a:lstStyle/>
          <a:p>
            <a:r>
              <a:rPr lang="en-US" dirty="0"/>
              <a:t>Protect Data in Transit with TLS 1.2</a:t>
            </a:r>
          </a:p>
        </p:txBody>
      </p:sp>
      <p:sp>
        <p:nvSpPr>
          <p:cNvPr id="3" name="Content Placeholder 2">
            <a:extLst>
              <a:ext uri="{FF2B5EF4-FFF2-40B4-BE49-F238E27FC236}">
                <a16:creationId xmlns:a16="http://schemas.microsoft.com/office/drawing/2014/main" id="{754A95A8-268D-4642-B0E1-78491A445313}"/>
              </a:ext>
            </a:extLst>
          </p:cNvPr>
          <p:cNvSpPr>
            <a:spLocks noGrp="1"/>
          </p:cNvSpPr>
          <p:nvPr>
            <p:ph idx="1"/>
          </p:nvPr>
        </p:nvSpPr>
        <p:spPr>
          <a:ln>
            <a:solidFill>
              <a:schemeClr val="bg1"/>
            </a:solidFill>
          </a:ln>
        </p:spPr>
        <p:txBody>
          <a:bodyPr>
            <a:normAutofit/>
          </a:bodyPr>
          <a:lstStyle/>
          <a:p>
            <a:r>
              <a:rPr lang="en-US" sz="2400" dirty="0">
                <a:solidFill>
                  <a:srgbClr val="000000"/>
                </a:solidFill>
              </a:rPr>
              <a:t>Use TLS 1.2 for entire site and test</a:t>
            </a:r>
          </a:p>
          <a:p>
            <a:r>
              <a:rPr lang="en-US" sz="2400" dirty="0">
                <a:solidFill>
                  <a:srgbClr val="000000"/>
                </a:solidFill>
              </a:rPr>
              <a:t>Can hard-code ASP.NET to use TLS 1.2 (e.g. in page load)</a:t>
            </a:r>
          </a:p>
          <a:p>
            <a:pPr lvl="1"/>
            <a:r>
              <a:rPr lang="en-US" sz="1800" dirty="0" err="1">
                <a:solidFill>
                  <a:srgbClr val="000000"/>
                </a:solidFill>
              </a:rPr>
              <a:t>ServicePointManager.SecurityProtocol</a:t>
            </a:r>
            <a:r>
              <a:rPr lang="en-US" sz="1800" dirty="0">
                <a:solidFill>
                  <a:srgbClr val="000000"/>
                </a:solidFill>
              </a:rPr>
              <a:t> = SecurityProtocolType.Tls12;</a:t>
            </a:r>
          </a:p>
          <a:p>
            <a:r>
              <a:rPr lang="en-US" sz="2400" dirty="0">
                <a:solidFill>
                  <a:srgbClr val="000000"/>
                </a:solidFill>
              </a:rPr>
              <a:t>But best to let the OS decide</a:t>
            </a:r>
          </a:p>
          <a:p>
            <a:pPr lvl="1"/>
            <a:r>
              <a:rPr lang="en-US" sz="2000" dirty="0">
                <a:solidFill>
                  <a:srgbClr val="000000"/>
                </a:solidFill>
              </a:rPr>
              <a:t>Latest version is TLS 1.3 – faster, improved security</a:t>
            </a:r>
          </a:p>
          <a:p>
            <a:pPr lvl="1"/>
            <a:r>
              <a:rPr lang="en-US" sz="2000" dirty="0">
                <a:solidFill>
                  <a:srgbClr val="000000"/>
                </a:solidFill>
              </a:rPr>
              <a:t>.NET Framework 4.7+ uses default security protocol in the OS</a:t>
            </a:r>
          </a:p>
          <a:p>
            <a:pPr marL="0" indent="0">
              <a:buNone/>
            </a:pPr>
            <a:r>
              <a:rPr lang="en-US" sz="2400" dirty="0">
                <a:solidFill>
                  <a:srgbClr val="000000"/>
                </a:solidFill>
              </a:rPr>
              <a:t>Resources:</a:t>
            </a:r>
          </a:p>
          <a:p>
            <a:r>
              <a:rPr lang="en-US" sz="1400" dirty="0">
                <a:hlinkClick r:id="rId2"/>
              </a:rPr>
              <a:t>https://cheatsheetseries.owasp.org/cheatsheets/Transport_Layer_Protection_Cheat_Sheet.html</a:t>
            </a:r>
          </a:p>
          <a:p>
            <a:r>
              <a:rPr lang="en-US" sz="1400" dirty="0">
                <a:hlinkClick r:id="rId2"/>
              </a:rPr>
              <a:t>https://docs.microsoft.com/en-us/dotnet/framework/network-programming/tls</a:t>
            </a:r>
            <a:r>
              <a:rPr lang="en-US" sz="1400" dirty="0">
                <a:solidFill>
                  <a:srgbClr val="000000"/>
                </a:solidFill>
              </a:rPr>
              <a:t> </a:t>
            </a:r>
          </a:p>
          <a:p>
            <a:r>
              <a:rPr lang="en-US" sz="1400" dirty="0">
                <a:hlinkClick r:id="rId3"/>
              </a:rPr>
              <a:t>https://www.ssllabs.com/ssltest/</a:t>
            </a:r>
            <a:r>
              <a:rPr lang="en-US" sz="1400" dirty="0">
                <a:solidFill>
                  <a:srgbClr val="000000"/>
                </a:solidFill>
              </a:rPr>
              <a:t> </a:t>
            </a:r>
            <a:endParaRPr lang="en-US" sz="1400" dirty="0"/>
          </a:p>
        </p:txBody>
      </p:sp>
      <p:sp>
        <p:nvSpPr>
          <p:cNvPr id="4" name="Footer Placeholder 3">
            <a:extLst>
              <a:ext uri="{FF2B5EF4-FFF2-40B4-BE49-F238E27FC236}">
                <a16:creationId xmlns:a16="http://schemas.microsoft.com/office/drawing/2014/main" id="{816713CB-B85D-4511-B542-66927F039B1F}"/>
              </a:ext>
            </a:extLst>
          </p:cNvPr>
          <p:cNvSpPr>
            <a:spLocks noGrp="1"/>
          </p:cNvSpPr>
          <p:nvPr>
            <p:ph type="ftr" sz="quarter" idx="11"/>
          </p:nvPr>
        </p:nvSpPr>
        <p:spPr/>
        <p:txBody>
          <a:bodyPr/>
          <a:lstStyle/>
          <a:p>
            <a:r>
              <a:rPr lang="en-US"/>
              <a:t>Web Application Security</a:t>
            </a:r>
            <a:endParaRPr lang="en-US" dirty="0"/>
          </a:p>
        </p:txBody>
      </p:sp>
    </p:spTree>
    <p:extLst>
      <p:ext uri="{BB962C8B-B14F-4D97-AF65-F5344CB8AC3E}">
        <p14:creationId xmlns:p14="http://schemas.microsoft.com/office/powerpoint/2010/main" val="9818760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EDC92-6AAF-44F4-8C98-BD11E1B703D3}"/>
              </a:ext>
            </a:extLst>
          </p:cNvPr>
          <p:cNvSpPr>
            <a:spLocks noGrp="1"/>
          </p:cNvSpPr>
          <p:nvPr>
            <p:ph type="title"/>
          </p:nvPr>
        </p:nvSpPr>
        <p:spPr/>
        <p:txBody>
          <a:bodyPr/>
          <a:lstStyle/>
          <a:p>
            <a:r>
              <a:rPr lang="en-US" dirty="0"/>
              <a:t>Logging, Monitoring, Alerting</a:t>
            </a:r>
          </a:p>
        </p:txBody>
      </p:sp>
      <p:sp>
        <p:nvSpPr>
          <p:cNvPr id="3" name="Content Placeholder 2">
            <a:extLst>
              <a:ext uri="{FF2B5EF4-FFF2-40B4-BE49-F238E27FC236}">
                <a16:creationId xmlns:a16="http://schemas.microsoft.com/office/drawing/2014/main" id="{45402792-37A5-46CA-A081-9EC857B2F6DF}"/>
              </a:ext>
            </a:extLst>
          </p:cNvPr>
          <p:cNvSpPr>
            <a:spLocks noGrp="1"/>
          </p:cNvSpPr>
          <p:nvPr>
            <p:ph idx="1"/>
          </p:nvPr>
        </p:nvSpPr>
        <p:spPr/>
        <p:txBody>
          <a:bodyPr/>
          <a:lstStyle/>
          <a:p>
            <a:r>
              <a:rPr lang="en-US" dirty="0"/>
              <a:t>Log logins, login failures, high-value transactions</a:t>
            </a:r>
          </a:p>
          <a:p>
            <a:r>
              <a:rPr lang="en-US" dirty="0"/>
              <a:t>Log important warnings and errors with clear and sufficiently detailed messages</a:t>
            </a:r>
          </a:p>
          <a:p>
            <a:r>
              <a:rPr lang="en-US" dirty="0"/>
              <a:t>Store logs long enough to allow analysis</a:t>
            </a:r>
          </a:p>
          <a:p>
            <a:r>
              <a:rPr lang="en-US" dirty="0"/>
              <a:t>Monitoring and alerting to allow quick response</a:t>
            </a:r>
          </a:p>
          <a:p>
            <a:r>
              <a:rPr lang="en-US" dirty="0"/>
              <a:t>Store logs securely in multiple places</a:t>
            </a:r>
          </a:p>
          <a:p>
            <a:r>
              <a:rPr lang="en-US" dirty="0"/>
              <a:t>Use logging frameworks with custom dashboards and alerting</a:t>
            </a:r>
          </a:p>
        </p:txBody>
      </p:sp>
      <p:sp>
        <p:nvSpPr>
          <p:cNvPr id="4" name="Footer Placeholder 3">
            <a:extLst>
              <a:ext uri="{FF2B5EF4-FFF2-40B4-BE49-F238E27FC236}">
                <a16:creationId xmlns:a16="http://schemas.microsoft.com/office/drawing/2014/main" id="{FFFB8CD7-06A3-49FF-B70A-EDDAD8A883FF}"/>
              </a:ext>
            </a:extLst>
          </p:cNvPr>
          <p:cNvSpPr>
            <a:spLocks noGrp="1"/>
          </p:cNvSpPr>
          <p:nvPr>
            <p:ph type="ftr" sz="quarter" idx="11"/>
          </p:nvPr>
        </p:nvSpPr>
        <p:spPr/>
        <p:txBody>
          <a:bodyPr/>
          <a:lstStyle/>
          <a:p>
            <a:r>
              <a:rPr lang="en-US"/>
              <a:t>Web Application Security</a:t>
            </a:r>
            <a:endParaRPr lang="en-US" dirty="0"/>
          </a:p>
        </p:txBody>
      </p:sp>
      <p:sp>
        <p:nvSpPr>
          <p:cNvPr id="5" name="TextBox 4">
            <a:extLst>
              <a:ext uri="{FF2B5EF4-FFF2-40B4-BE49-F238E27FC236}">
                <a16:creationId xmlns:a16="http://schemas.microsoft.com/office/drawing/2014/main" id="{86FA5721-01DA-40B0-A1D5-2F51A62A59E0}"/>
              </a:ext>
            </a:extLst>
          </p:cNvPr>
          <p:cNvSpPr txBox="1"/>
          <p:nvPr/>
        </p:nvSpPr>
        <p:spPr>
          <a:xfrm>
            <a:off x="313369" y="5569544"/>
            <a:ext cx="8091959" cy="923330"/>
          </a:xfrm>
          <a:prstGeom prst="rect">
            <a:avLst/>
          </a:prstGeom>
          <a:noFill/>
        </p:spPr>
        <p:txBody>
          <a:bodyPr wrap="none" rtlCol="0">
            <a:spAutoFit/>
          </a:bodyPr>
          <a:lstStyle/>
          <a:p>
            <a:r>
              <a:rPr lang="en-US" dirty="0"/>
              <a:t>Resources:</a:t>
            </a:r>
          </a:p>
          <a:p>
            <a:pPr marL="285750" indent="-285750">
              <a:buFont typeface="Arial" panose="020B0604020202020204" pitchFamily="34" charset="0"/>
              <a:buChar char="•"/>
            </a:pPr>
            <a:r>
              <a:rPr lang="en-US" dirty="0">
                <a:hlinkClick r:id="rId2"/>
              </a:rPr>
              <a:t>https://owasp.org/Top10/A09_2021-Security_Logging_and_Monitoring_Failures/</a:t>
            </a:r>
            <a:r>
              <a:rPr lang="en-US" dirty="0"/>
              <a:t> </a:t>
            </a:r>
          </a:p>
          <a:p>
            <a:pPr marL="285750" indent="-285750">
              <a:buFont typeface="Arial" panose="020B0604020202020204" pitchFamily="34" charset="0"/>
              <a:buChar char="•"/>
            </a:pPr>
            <a:r>
              <a:rPr lang="en-US" dirty="0">
                <a:hlinkClick r:id="rId3"/>
              </a:rPr>
              <a:t>https://cheatsheetseries.owasp.org/cheatsheets/Logging_Cheat_Sheet.html</a:t>
            </a:r>
            <a:r>
              <a:rPr lang="en-US" dirty="0"/>
              <a:t> </a:t>
            </a:r>
          </a:p>
        </p:txBody>
      </p:sp>
    </p:spTree>
    <p:extLst>
      <p:ext uri="{BB962C8B-B14F-4D97-AF65-F5344CB8AC3E}">
        <p14:creationId xmlns:p14="http://schemas.microsoft.com/office/powerpoint/2010/main" val="1480808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Securing the Components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27553" y="1303200"/>
            <a:ext cx="5852644" cy="4913873"/>
          </a:xfrm>
        </p:spPr>
      </p:pic>
      <p:sp>
        <p:nvSpPr>
          <p:cNvPr id="6" name="TextBox 5"/>
          <p:cNvSpPr txBox="1"/>
          <p:nvPr/>
        </p:nvSpPr>
        <p:spPr>
          <a:xfrm>
            <a:off x="125270" y="6219607"/>
            <a:ext cx="8893460" cy="369332"/>
          </a:xfrm>
          <a:prstGeom prst="rect">
            <a:avLst/>
          </a:prstGeom>
          <a:noFill/>
        </p:spPr>
        <p:txBody>
          <a:bodyPr wrap="none" rtlCol="0">
            <a:spAutoFit/>
          </a:bodyPr>
          <a:lstStyle/>
          <a:p>
            <a:r>
              <a:rPr lang="en-US" dirty="0"/>
              <a:t>Source: </a:t>
            </a:r>
            <a:r>
              <a:rPr lang="en-US" dirty="0">
                <a:hlinkClick r:id="rId4"/>
              </a:rPr>
              <a:t>https://docs.microsoft.com/en-us/previous-versions/msp-n-p/ff649874(v=pandp.10)</a:t>
            </a:r>
            <a:r>
              <a:rPr lang="en-US" dirty="0"/>
              <a:t> </a:t>
            </a:r>
          </a:p>
        </p:txBody>
      </p:sp>
      <p:sp>
        <p:nvSpPr>
          <p:cNvPr id="7" name="Rectangle 6"/>
          <p:cNvSpPr/>
          <p:nvPr/>
        </p:nvSpPr>
        <p:spPr>
          <a:xfrm>
            <a:off x="3107520" y="1445423"/>
            <a:ext cx="3358080" cy="11177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p:cNvSpPr>
            <a:spLocks noGrp="1"/>
          </p:cNvSpPr>
          <p:nvPr>
            <p:ph type="ftr" sz="quarter" idx="11"/>
          </p:nvPr>
        </p:nvSpPr>
        <p:spPr/>
        <p:txBody>
          <a:bodyPr/>
          <a:lstStyle/>
          <a:p>
            <a:r>
              <a:rPr lang="en-US"/>
              <a:t>Web Application Security</a:t>
            </a:r>
            <a:endParaRPr lang="en-US" dirty="0"/>
          </a:p>
        </p:txBody>
      </p:sp>
      <p:grpSp>
        <p:nvGrpSpPr>
          <p:cNvPr id="3" name="Group 2">
            <a:extLst>
              <a:ext uri="{FF2B5EF4-FFF2-40B4-BE49-F238E27FC236}">
                <a16:creationId xmlns:a16="http://schemas.microsoft.com/office/drawing/2014/main" id="{CEEE6F61-39F5-4241-8E2B-03FA4CBE0D7F}"/>
              </a:ext>
            </a:extLst>
          </p:cNvPr>
          <p:cNvGrpSpPr/>
          <p:nvPr/>
        </p:nvGrpSpPr>
        <p:grpSpPr>
          <a:xfrm>
            <a:off x="630526" y="2819485"/>
            <a:ext cx="1497027" cy="1769715"/>
            <a:chOff x="18526" y="3100285"/>
            <a:chExt cx="1497027" cy="1769715"/>
          </a:xfrm>
        </p:grpSpPr>
        <p:pic>
          <p:nvPicPr>
            <p:cNvPr id="4" name="Graphic 3" descr="Users with solid fill">
              <a:extLst>
                <a:ext uri="{FF2B5EF4-FFF2-40B4-BE49-F238E27FC236}">
                  <a16:creationId xmlns:a16="http://schemas.microsoft.com/office/drawing/2014/main" id="{D405429B-8D59-42F8-83A1-E5EDAE3542F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6679" y="3100285"/>
              <a:ext cx="1308874" cy="1308874"/>
            </a:xfrm>
            <a:prstGeom prst="rect">
              <a:avLst/>
            </a:prstGeom>
          </p:spPr>
        </p:pic>
        <p:sp>
          <p:nvSpPr>
            <p:cNvPr id="9" name="TextBox 8">
              <a:extLst>
                <a:ext uri="{FF2B5EF4-FFF2-40B4-BE49-F238E27FC236}">
                  <a16:creationId xmlns:a16="http://schemas.microsoft.com/office/drawing/2014/main" id="{74B2C96A-A5B6-437A-A52E-143C1DC39A6D}"/>
                </a:ext>
              </a:extLst>
            </p:cNvPr>
            <p:cNvSpPr txBox="1"/>
            <p:nvPr/>
          </p:nvSpPr>
          <p:spPr>
            <a:xfrm>
              <a:off x="18526" y="3100285"/>
              <a:ext cx="1497027" cy="1769715"/>
            </a:xfrm>
            <a:prstGeom prst="rect">
              <a:avLst/>
            </a:prstGeom>
            <a:noFill/>
            <a:ln w="12700">
              <a:solidFill>
                <a:schemeClr val="tx1"/>
              </a:solidFill>
            </a:ln>
          </p:spPr>
          <p:txBody>
            <a:bodyPr wrap="square" rtlCol="0">
              <a:spAutoFit/>
            </a:bodyPr>
            <a:lstStyle/>
            <a:p>
              <a:r>
                <a:rPr lang="en-US" sz="1300" b="1" dirty="0"/>
                <a:t>Securing the Users</a:t>
              </a:r>
            </a:p>
            <a:p>
              <a:endParaRPr lang="en-US" sz="1200" b="1" dirty="0"/>
            </a:p>
            <a:p>
              <a:endParaRPr lang="en-US" sz="1200" b="1" dirty="0"/>
            </a:p>
            <a:p>
              <a:endParaRPr lang="en-US" sz="1200" b="1" dirty="0"/>
            </a:p>
            <a:p>
              <a:endParaRPr lang="en-US" sz="1200" b="1" dirty="0"/>
            </a:p>
            <a:p>
              <a:endParaRPr lang="en-US" sz="1200" b="1" dirty="0"/>
            </a:p>
            <a:p>
              <a:pPr algn="ctr"/>
              <a:r>
                <a:rPr lang="en-US" sz="1200" dirty="0"/>
                <a:t>Devices</a:t>
              </a:r>
            </a:p>
            <a:p>
              <a:pPr algn="ctr"/>
              <a:r>
                <a:rPr lang="en-US" sz="1200" dirty="0"/>
                <a:t>Awareness</a:t>
              </a:r>
            </a:p>
            <a:p>
              <a:pPr algn="ctr"/>
              <a:r>
                <a:rPr lang="en-US" sz="1200" dirty="0"/>
                <a:t>Training </a:t>
              </a:r>
            </a:p>
          </p:txBody>
        </p:sp>
      </p:grpSp>
    </p:spTree>
    <p:extLst>
      <p:ext uri="{BB962C8B-B14F-4D97-AF65-F5344CB8AC3E}">
        <p14:creationId xmlns:p14="http://schemas.microsoft.com/office/powerpoint/2010/main" val="4192929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06EAC-4E0A-43DF-B0DB-8319DFBC3AAC}"/>
              </a:ext>
            </a:extLst>
          </p:cNvPr>
          <p:cNvSpPr>
            <a:spLocks noGrp="1"/>
          </p:cNvSpPr>
          <p:nvPr>
            <p:ph type="title"/>
          </p:nvPr>
        </p:nvSpPr>
        <p:spPr/>
        <p:txBody>
          <a:bodyPr/>
          <a:lstStyle/>
          <a:p>
            <a:r>
              <a:rPr lang="en-US" dirty="0"/>
              <a:t>Third-Party Code</a:t>
            </a:r>
          </a:p>
        </p:txBody>
      </p:sp>
      <p:sp>
        <p:nvSpPr>
          <p:cNvPr id="3" name="Content Placeholder 2">
            <a:extLst>
              <a:ext uri="{FF2B5EF4-FFF2-40B4-BE49-F238E27FC236}">
                <a16:creationId xmlns:a16="http://schemas.microsoft.com/office/drawing/2014/main" id="{3E233A39-60A4-49C1-B0DA-373473F3FC6D}"/>
              </a:ext>
            </a:extLst>
          </p:cNvPr>
          <p:cNvSpPr>
            <a:spLocks noGrp="1"/>
          </p:cNvSpPr>
          <p:nvPr>
            <p:ph idx="1"/>
          </p:nvPr>
        </p:nvSpPr>
        <p:spPr>
          <a:xfrm>
            <a:off x="628650" y="1825625"/>
            <a:ext cx="7886700" cy="3883412"/>
          </a:xfrm>
        </p:spPr>
        <p:txBody>
          <a:bodyPr>
            <a:normAutofit/>
          </a:bodyPr>
          <a:lstStyle/>
          <a:p>
            <a:r>
              <a:rPr lang="en-US" dirty="0"/>
              <a:t>Software, Frameworks, Plugins, Libraries</a:t>
            </a:r>
          </a:p>
          <a:p>
            <a:pPr lvl="1"/>
            <a:r>
              <a:rPr lang="en-US" dirty="0"/>
              <a:t>DLLs, JavaScript, latest .NET version supported by server</a:t>
            </a:r>
          </a:p>
          <a:p>
            <a:r>
              <a:rPr lang="en-US" dirty="0"/>
              <a:t>Use most recent versions </a:t>
            </a:r>
          </a:p>
          <a:p>
            <a:r>
              <a:rPr lang="en-US" dirty="0"/>
              <a:t>Keep inventory</a:t>
            </a:r>
          </a:p>
          <a:p>
            <a:r>
              <a:rPr lang="en-US" dirty="0"/>
              <a:t>Apply patches/updates ASAP</a:t>
            </a:r>
          </a:p>
          <a:p>
            <a:pPr lvl="1"/>
            <a:r>
              <a:rPr lang="en-US" dirty="0"/>
              <a:t>Use NuGet Package Manager in Visual Studio</a:t>
            </a:r>
          </a:p>
          <a:p>
            <a:r>
              <a:rPr lang="en-US" dirty="0"/>
              <a:t>Monitor reported vulnerabilities</a:t>
            </a:r>
          </a:p>
          <a:p>
            <a:r>
              <a:rPr lang="en-US" dirty="0"/>
              <a:t>Remove unused components, features, files</a:t>
            </a:r>
          </a:p>
        </p:txBody>
      </p:sp>
      <p:sp>
        <p:nvSpPr>
          <p:cNvPr id="4" name="Footer Placeholder 3">
            <a:extLst>
              <a:ext uri="{FF2B5EF4-FFF2-40B4-BE49-F238E27FC236}">
                <a16:creationId xmlns:a16="http://schemas.microsoft.com/office/drawing/2014/main" id="{542BB038-7ED0-463C-AC1E-8CE37F471865}"/>
              </a:ext>
            </a:extLst>
          </p:cNvPr>
          <p:cNvSpPr>
            <a:spLocks noGrp="1"/>
          </p:cNvSpPr>
          <p:nvPr>
            <p:ph type="ftr" sz="quarter" idx="11"/>
          </p:nvPr>
        </p:nvSpPr>
        <p:spPr/>
        <p:txBody>
          <a:bodyPr/>
          <a:lstStyle/>
          <a:p>
            <a:r>
              <a:rPr lang="en-US"/>
              <a:t>Web Application Security</a:t>
            </a:r>
            <a:endParaRPr lang="en-US" dirty="0"/>
          </a:p>
        </p:txBody>
      </p:sp>
      <p:sp>
        <p:nvSpPr>
          <p:cNvPr id="5" name="TextBox 4">
            <a:extLst>
              <a:ext uri="{FF2B5EF4-FFF2-40B4-BE49-F238E27FC236}">
                <a16:creationId xmlns:a16="http://schemas.microsoft.com/office/drawing/2014/main" id="{93577A08-327A-4A8D-8938-B5DD0CAB6090}"/>
              </a:ext>
            </a:extLst>
          </p:cNvPr>
          <p:cNvSpPr txBox="1"/>
          <p:nvPr/>
        </p:nvSpPr>
        <p:spPr>
          <a:xfrm>
            <a:off x="590898" y="5641608"/>
            <a:ext cx="7878054" cy="923330"/>
          </a:xfrm>
          <a:prstGeom prst="rect">
            <a:avLst/>
          </a:prstGeom>
          <a:noFill/>
        </p:spPr>
        <p:txBody>
          <a:bodyPr wrap="none" rtlCol="0">
            <a:spAutoFit/>
          </a:bodyPr>
          <a:lstStyle/>
          <a:p>
            <a:r>
              <a:rPr lang="en-US" dirty="0"/>
              <a:t>Resources: </a:t>
            </a:r>
          </a:p>
          <a:p>
            <a:pPr marL="285750" indent="-285750">
              <a:buFont typeface="Arial" panose="020B0604020202020204" pitchFamily="34" charset="0"/>
              <a:buChar char="•"/>
            </a:pPr>
            <a:r>
              <a:rPr lang="en-US" dirty="0">
                <a:hlinkClick r:id="rId2"/>
              </a:rPr>
              <a:t>https://owasp.org/Top10/A06_2021-Vulnerable_and_Outdated_Components/</a:t>
            </a:r>
            <a:r>
              <a:rPr lang="en-US" dirty="0"/>
              <a:t> </a:t>
            </a:r>
          </a:p>
          <a:p>
            <a:pPr marL="285750" indent="-285750">
              <a:buFont typeface="Arial" panose="020B0604020202020204" pitchFamily="34" charset="0"/>
              <a:buChar char="•"/>
            </a:pPr>
            <a:r>
              <a:rPr lang="en-US" dirty="0">
                <a:hlinkClick r:id="rId3"/>
              </a:rPr>
              <a:t>https://www.nuget.org/</a:t>
            </a:r>
            <a:r>
              <a:rPr lang="en-US" dirty="0"/>
              <a:t> </a:t>
            </a:r>
          </a:p>
        </p:txBody>
      </p:sp>
    </p:spTree>
    <p:extLst>
      <p:ext uri="{BB962C8B-B14F-4D97-AF65-F5344CB8AC3E}">
        <p14:creationId xmlns:p14="http://schemas.microsoft.com/office/powerpoint/2010/main" val="2778160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144000" cy="1325563"/>
          </a:xfrm>
        </p:spPr>
        <p:txBody>
          <a:bodyPr/>
          <a:lstStyle/>
          <a:p>
            <a:pPr algn="ctr"/>
            <a:r>
              <a:rPr lang="en-US" dirty="0"/>
              <a:t>Selected Resources</a:t>
            </a:r>
          </a:p>
        </p:txBody>
      </p:sp>
      <p:sp>
        <p:nvSpPr>
          <p:cNvPr id="3" name="Content Placeholder 2"/>
          <p:cNvSpPr>
            <a:spLocks noGrp="1"/>
          </p:cNvSpPr>
          <p:nvPr>
            <p:ph idx="1"/>
          </p:nvPr>
        </p:nvSpPr>
        <p:spPr/>
        <p:txBody>
          <a:bodyPr>
            <a:normAutofit/>
          </a:bodyPr>
          <a:lstStyle/>
          <a:p>
            <a:r>
              <a:rPr lang="en-US" dirty="0"/>
              <a:t>People – </a:t>
            </a:r>
            <a:r>
              <a:rPr lang="en-US" dirty="0">
                <a:hlinkClick r:id="rId2"/>
              </a:rPr>
              <a:t>IT Division</a:t>
            </a:r>
            <a:r>
              <a:rPr lang="en-US" dirty="0"/>
              <a:t> – Cybersecurity &amp; Privacy Dept.</a:t>
            </a:r>
          </a:p>
          <a:p>
            <a:r>
              <a:rPr lang="en-US" dirty="0"/>
              <a:t>Books – </a:t>
            </a:r>
            <a:r>
              <a:rPr lang="en-US" dirty="0">
                <a:hlinkClick r:id="rId3"/>
              </a:rPr>
              <a:t>CSU Library</a:t>
            </a:r>
            <a:r>
              <a:rPr lang="en-US" dirty="0"/>
              <a:t>, </a:t>
            </a:r>
            <a:r>
              <a:rPr lang="en-US" dirty="0">
                <a:hlinkClick r:id="rId4"/>
              </a:rPr>
              <a:t>Prospector</a:t>
            </a:r>
            <a:endParaRPr lang="en-US" dirty="0"/>
          </a:p>
          <a:p>
            <a:pPr algn="just"/>
            <a:r>
              <a:rPr lang="en-US" dirty="0"/>
              <a:t>Blogs – </a:t>
            </a:r>
            <a:r>
              <a:rPr lang="en-US" dirty="0">
                <a:hlinkClick r:id="rId5"/>
              </a:rPr>
              <a:t>Sophos</a:t>
            </a:r>
            <a:r>
              <a:rPr lang="en-US" dirty="0"/>
              <a:t>, </a:t>
            </a:r>
            <a:r>
              <a:rPr lang="en-US" dirty="0">
                <a:hlinkClick r:id="rId6"/>
              </a:rPr>
              <a:t>Krebs</a:t>
            </a:r>
            <a:r>
              <a:rPr lang="en-US" dirty="0"/>
              <a:t>, </a:t>
            </a:r>
            <a:r>
              <a:rPr lang="en-US" dirty="0">
                <a:hlinkClick r:id="rId7"/>
              </a:rPr>
              <a:t>SANS</a:t>
            </a:r>
            <a:endParaRPr lang="en-US" dirty="0"/>
          </a:p>
          <a:p>
            <a:r>
              <a:rPr lang="en-US" dirty="0"/>
              <a:t>Organizations – </a:t>
            </a:r>
            <a:r>
              <a:rPr lang="en-US" dirty="0">
                <a:hlinkClick r:id="rId8"/>
              </a:rPr>
              <a:t>OWASP Denver, Boulder</a:t>
            </a:r>
            <a:endParaRPr lang="en-US" dirty="0"/>
          </a:p>
          <a:p>
            <a:r>
              <a:rPr lang="en-US" dirty="0"/>
              <a:t>Conferences – </a:t>
            </a:r>
            <a:r>
              <a:rPr lang="en-US" dirty="0">
                <a:hlinkClick r:id="rId9"/>
              </a:rPr>
              <a:t>OWASP Events</a:t>
            </a:r>
            <a:r>
              <a:rPr lang="en-US" dirty="0"/>
              <a:t>, </a:t>
            </a:r>
            <a:r>
              <a:rPr lang="en-US" dirty="0">
                <a:hlinkClick r:id="rId10"/>
              </a:rPr>
              <a:t>RMISC</a:t>
            </a:r>
            <a:endParaRPr lang="en-US" dirty="0"/>
          </a:p>
          <a:p>
            <a:pPr lvl="1"/>
            <a:r>
              <a:rPr lang="en-US" dirty="0"/>
              <a:t>Global AppSec US 2021 - </a:t>
            </a:r>
            <a:r>
              <a:rPr lang="en-US" dirty="0">
                <a:hlinkClick r:id="rId11"/>
              </a:rPr>
              <a:t>YouTube videos</a:t>
            </a:r>
            <a:r>
              <a:rPr lang="en-US" dirty="0"/>
              <a:t>, </a:t>
            </a:r>
            <a:r>
              <a:rPr lang="en-US" dirty="0">
                <a:hlinkClick r:id="rId12"/>
              </a:rPr>
              <a:t>descriptions</a:t>
            </a:r>
            <a:endParaRPr lang="en-US" dirty="0"/>
          </a:p>
          <a:p>
            <a:r>
              <a:rPr lang="en-US" dirty="0"/>
              <a:t>Training – </a:t>
            </a:r>
            <a:r>
              <a:rPr lang="en-US" dirty="0">
                <a:hlinkClick r:id="rId13"/>
              </a:rPr>
              <a:t>OWASP</a:t>
            </a:r>
            <a:r>
              <a:rPr lang="en-US" dirty="0"/>
              <a:t>, </a:t>
            </a:r>
            <a:r>
              <a:rPr lang="en-US" dirty="0">
                <a:hlinkClick r:id="rId14"/>
              </a:rPr>
              <a:t>SANS</a:t>
            </a:r>
            <a:r>
              <a:rPr lang="en-US" dirty="0"/>
              <a:t>, </a:t>
            </a:r>
            <a:r>
              <a:rPr lang="en-US" dirty="0" err="1">
                <a:hlinkClick r:id="rId15"/>
              </a:rPr>
              <a:t>PortSwigger</a:t>
            </a:r>
            <a:r>
              <a:rPr lang="en-US" dirty="0"/>
              <a:t>, </a:t>
            </a:r>
            <a:r>
              <a:rPr lang="en-US" dirty="0">
                <a:hlinkClick r:id="rId16"/>
              </a:rPr>
              <a:t>Udemy</a:t>
            </a:r>
            <a:endParaRPr lang="en-US" dirty="0"/>
          </a:p>
          <a:p>
            <a:r>
              <a:rPr lang="en-US" dirty="0"/>
              <a:t>Courses – </a:t>
            </a:r>
            <a:r>
              <a:rPr lang="en-US" dirty="0">
                <a:hlinkClick r:id="rId17"/>
              </a:rPr>
              <a:t>CSU</a:t>
            </a:r>
            <a:r>
              <a:rPr lang="en-US" dirty="0"/>
              <a:t>, </a:t>
            </a:r>
            <a:r>
              <a:rPr lang="en-US" dirty="0">
                <a:hlinkClick r:id="rId18"/>
              </a:rPr>
              <a:t>CSU Online</a:t>
            </a:r>
            <a:r>
              <a:rPr lang="en-US" dirty="0"/>
              <a:t>, </a:t>
            </a:r>
            <a:r>
              <a:rPr lang="en-US" dirty="0">
                <a:hlinkClick r:id="rId19"/>
              </a:rPr>
              <a:t>CSU Global</a:t>
            </a:r>
            <a:endParaRPr lang="en-US" dirty="0"/>
          </a:p>
        </p:txBody>
      </p:sp>
      <p:sp>
        <p:nvSpPr>
          <p:cNvPr id="6" name="Footer Placeholder 5"/>
          <p:cNvSpPr>
            <a:spLocks noGrp="1"/>
          </p:cNvSpPr>
          <p:nvPr>
            <p:ph type="ftr" sz="quarter" idx="11"/>
          </p:nvPr>
        </p:nvSpPr>
        <p:spPr/>
        <p:txBody>
          <a:bodyPr/>
          <a:lstStyle/>
          <a:p>
            <a:r>
              <a:rPr lang="en-US"/>
              <a:t>Web Application Security</a:t>
            </a:r>
            <a:endParaRPr lang="en-US" dirty="0"/>
          </a:p>
        </p:txBody>
      </p:sp>
    </p:spTree>
    <p:extLst>
      <p:ext uri="{BB962C8B-B14F-4D97-AF65-F5344CB8AC3E}">
        <p14:creationId xmlns:p14="http://schemas.microsoft.com/office/powerpoint/2010/main" val="32509512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144000" cy="1325563"/>
          </a:xfrm>
        </p:spPr>
        <p:txBody>
          <a:bodyPr/>
          <a:lstStyle/>
          <a:p>
            <a:pPr algn="ctr"/>
            <a:r>
              <a:rPr lang="en-US" dirty="0"/>
              <a:t>Parting Recommendations</a:t>
            </a:r>
          </a:p>
        </p:txBody>
      </p:sp>
      <p:sp>
        <p:nvSpPr>
          <p:cNvPr id="3" name="Content Placeholder 2"/>
          <p:cNvSpPr>
            <a:spLocks noGrp="1"/>
          </p:cNvSpPr>
          <p:nvPr>
            <p:ph idx="1"/>
          </p:nvPr>
        </p:nvSpPr>
        <p:spPr/>
        <p:txBody>
          <a:bodyPr>
            <a:normAutofit/>
          </a:bodyPr>
          <a:lstStyle/>
          <a:p>
            <a:r>
              <a:rPr lang="en-US" dirty="0"/>
              <a:t>Learn, use, keep up with and share </a:t>
            </a:r>
            <a:r>
              <a:rPr lang="en-US" dirty="0">
                <a:hlinkClick r:id="rId3"/>
              </a:rPr>
              <a:t>resources</a:t>
            </a:r>
            <a:endParaRPr lang="en-US" dirty="0"/>
          </a:p>
          <a:p>
            <a:pPr lvl="1"/>
            <a:r>
              <a:rPr lang="en-US" dirty="0"/>
              <a:t>concepts, techniques, checklists, tools, people, etc.</a:t>
            </a:r>
          </a:p>
          <a:p>
            <a:r>
              <a:rPr lang="en-US" dirty="0"/>
              <a:t>Develop your </a:t>
            </a:r>
            <a:r>
              <a:rPr lang="en-US" dirty="0">
                <a:hlinkClick r:id="rId4"/>
              </a:rPr>
              <a:t>program</a:t>
            </a:r>
            <a:r>
              <a:rPr lang="en-US" dirty="0"/>
              <a:t>, plans and strategies</a:t>
            </a:r>
          </a:p>
          <a:p>
            <a:pPr lvl="1"/>
            <a:r>
              <a:rPr lang="en-US" dirty="0"/>
              <a:t>Inventory and assess your WAS environment and risks</a:t>
            </a:r>
          </a:p>
          <a:p>
            <a:pPr lvl="1"/>
            <a:r>
              <a:rPr lang="en-US" dirty="0"/>
              <a:t>Add WAS to your Information Security Strategic Plan</a:t>
            </a:r>
          </a:p>
          <a:p>
            <a:pPr lvl="1"/>
            <a:r>
              <a:rPr lang="en-US" dirty="0"/>
              <a:t>Add WAS to your entire software lifecycle</a:t>
            </a:r>
          </a:p>
          <a:p>
            <a:pPr lvl="1"/>
            <a:r>
              <a:rPr lang="en-US" dirty="0"/>
              <a:t>Add WAS to your budget, job duties and metrics</a:t>
            </a:r>
          </a:p>
          <a:p>
            <a:pPr lvl="1"/>
            <a:r>
              <a:rPr lang="en-US" dirty="0"/>
              <a:t>Share ideas and successes with other IT groups at CSU</a:t>
            </a:r>
          </a:p>
        </p:txBody>
      </p:sp>
      <p:sp>
        <p:nvSpPr>
          <p:cNvPr id="6" name="Footer Placeholder 5"/>
          <p:cNvSpPr>
            <a:spLocks noGrp="1"/>
          </p:cNvSpPr>
          <p:nvPr>
            <p:ph type="ftr" sz="quarter" idx="11"/>
          </p:nvPr>
        </p:nvSpPr>
        <p:spPr/>
        <p:txBody>
          <a:bodyPr/>
          <a:lstStyle/>
          <a:p>
            <a:r>
              <a:rPr lang="en-US"/>
              <a:t>Web Application Security</a:t>
            </a:r>
            <a:endParaRPr lang="en-US" dirty="0"/>
          </a:p>
        </p:txBody>
      </p:sp>
    </p:spTree>
    <p:extLst>
      <p:ext uri="{BB962C8B-B14F-4D97-AF65-F5344CB8AC3E}">
        <p14:creationId xmlns:p14="http://schemas.microsoft.com/office/powerpoint/2010/main" val="11772572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E04486-6B81-42BE-A629-D9C934B8F55F}"/>
              </a:ext>
            </a:extLst>
          </p:cNvPr>
          <p:cNvSpPr txBox="1"/>
          <p:nvPr/>
        </p:nvSpPr>
        <p:spPr>
          <a:xfrm>
            <a:off x="715617" y="1097280"/>
            <a:ext cx="1742785" cy="1200329"/>
          </a:xfrm>
          <a:prstGeom prst="rect">
            <a:avLst/>
          </a:prstGeom>
          <a:noFill/>
        </p:spPr>
        <p:txBody>
          <a:bodyPr wrap="none" rtlCol="0">
            <a:spAutoFit/>
          </a:bodyPr>
          <a:lstStyle/>
          <a:p>
            <a:pPr marL="285750" indent="-285750">
              <a:buFont typeface="Arial" panose="020B0604020202020204" pitchFamily="34" charset="0"/>
              <a:buChar char="•"/>
            </a:pPr>
            <a:r>
              <a:rPr lang="en-US" dirty="0">
                <a:solidFill>
                  <a:schemeClr val="bg1"/>
                </a:solidFill>
              </a:rPr>
              <a:t>Questions</a:t>
            </a:r>
          </a:p>
          <a:p>
            <a:pPr marL="285750" indent="-285750">
              <a:buFont typeface="Arial" panose="020B0604020202020204" pitchFamily="34" charset="0"/>
              <a:buChar char="•"/>
            </a:pPr>
            <a:r>
              <a:rPr lang="en-US" dirty="0">
                <a:solidFill>
                  <a:schemeClr val="bg1"/>
                </a:solidFill>
              </a:rPr>
              <a:t>Comments</a:t>
            </a:r>
          </a:p>
          <a:p>
            <a:pPr marL="285750" indent="-285750">
              <a:buFont typeface="Arial" panose="020B0604020202020204" pitchFamily="34" charset="0"/>
              <a:buChar char="•"/>
            </a:pPr>
            <a:r>
              <a:rPr lang="en-US" dirty="0">
                <a:solidFill>
                  <a:schemeClr val="bg1"/>
                </a:solidFill>
              </a:rPr>
              <a:t>Suggestions</a:t>
            </a:r>
          </a:p>
          <a:p>
            <a:pPr marL="285750" indent="-285750">
              <a:buFont typeface="Arial" panose="020B0604020202020204" pitchFamily="34" charset="0"/>
              <a:buChar char="•"/>
            </a:pPr>
            <a:r>
              <a:rPr lang="en-US" dirty="0">
                <a:solidFill>
                  <a:schemeClr val="bg1"/>
                </a:solidFill>
              </a:rPr>
              <a:t>PDI Survey</a:t>
            </a:r>
          </a:p>
        </p:txBody>
      </p:sp>
    </p:spTree>
    <p:extLst>
      <p:ext uri="{BB962C8B-B14F-4D97-AF65-F5344CB8AC3E}">
        <p14:creationId xmlns:p14="http://schemas.microsoft.com/office/powerpoint/2010/main" val="41828482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1" name="Object 70" hidden="1"/>
          <p:cNvGraphicFramePr>
            <a:graphicFrameLocks/>
          </p:cNvGraphicFramePr>
          <p:nvPr>
            <p:custDataLst>
              <p:tags r:id="rId2"/>
            </p:custDataLst>
          </p:nvPr>
        </p:nvGraphicFramePr>
        <p:xfrm>
          <a:off x="1143000" y="857250"/>
          <a:ext cx="119063" cy="119063"/>
        </p:xfrm>
        <a:graphic>
          <a:graphicData uri="http://schemas.openxmlformats.org/presentationml/2006/ole">
            <mc:AlternateContent xmlns:mc="http://schemas.openxmlformats.org/markup-compatibility/2006">
              <mc:Choice xmlns:v="urn:schemas-microsoft-com:vml" Requires="v">
                <p:oleObj spid="_x0000_s1286" name="think-cell Slide" r:id="rId37" imgW="0" imgH="0" progId="TCLayout.ActiveDocument.1">
                  <p:embed/>
                </p:oleObj>
              </mc:Choice>
              <mc:Fallback>
                <p:oleObj name="think-cell Slide" r:id="rId37"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143000" y="857250"/>
                        <a:ext cx="119063"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 name="Rectangle 48"/>
          <p:cNvSpPr/>
          <p:nvPr>
            <p:custDataLst>
              <p:tags r:id="rId3"/>
            </p:custDataLst>
          </p:nvPr>
        </p:nvSpPr>
        <p:spPr>
          <a:xfrm>
            <a:off x="1481139" y="3878154"/>
            <a:ext cx="64294" cy="128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0"/>
            <a:endParaRPr lang="en-GB" sz="1350" dirty="0">
              <a:solidFill>
                <a:srgbClr val="FFFFFF"/>
              </a:solidFill>
            </a:endParaRPr>
          </a:p>
        </p:txBody>
      </p:sp>
      <p:sp>
        <p:nvSpPr>
          <p:cNvPr id="56" name="Rectangle 55"/>
          <p:cNvSpPr/>
          <p:nvPr>
            <p:custDataLst>
              <p:tags r:id="rId4"/>
            </p:custDataLst>
          </p:nvPr>
        </p:nvSpPr>
        <p:spPr>
          <a:xfrm>
            <a:off x="3233739" y="3309036"/>
            <a:ext cx="117872" cy="107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0"/>
            <a:endParaRPr lang="en-GB" sz="1350" dirty="0">
              <a:solidFill>
                <a:srgbClr val="FFFFFF"/>
              </a:solidFill>
            </a:endParaRPr>
          </a:p>
        </p:txBody>
      </p:sp>
      <p:sp>
        <p:nvSpPr>
          <p:cNvPr id="57" name="Rectangle 56"/>
          <p:cNvSpPr/>
          <p:nvPr>
            <p:custDataLst>
              <p:tags r:id="rId5"/>
            </p:custDataLst>
          </p:nvPr>
        </p:nvSpPr>
        <p:spPr>
          <a:xfrm>
            <a:off x="3233739" y="2813736"/>
            <a:ext cx="117872" cy="107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0"/>
            <a:endParaRPr lang="en-GB" sz="1350" dirty="0">
              <a:solidFill>
                <a:srgbClr val="FFFFFF"/>
              </a:solidFill>
            </a:endParaRPr>
          </a:p>
        </p:txBody>
      </p:sp>
      <p:sp>
        <p:nvSpPr>
          <p:cNvPr id="61" name="Rectangle 60"/>
          <p:cNvSpPr/>
          <p:nvPr>
            <p:custDataLst>
              <p:tags r:id="rId6"/>
            </p:custDataLst>
          </p:nvPr>
        </p:nvSpPr>
        <p:spPr>
          <a:xfrm>
            <a:off x="5257801" y="3309037"/>
            <a:ext cx="117872" cy="107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0"/>
            <a:endParaRPr lang="en-GB" sz="1350" dirty="0">
              <a:solidFill>
                <a:srgbClr val="FFFFFF"/>
              </a:solidFill>
            </a:endParaRPr>
          </a:p>
        </p:txBody>
      </p:sp>
      <p:sp>
        <p:nvSpPr>
          <p:cNvPr id="62" name="Rectangle 61"/>
          <p:cNvSpPr/>
          <p:nvPr>
            <p:custDataLst>
              <p:tags r:id="rId7"/>
            </p:custDataLst>
          </p:nvPr>
        </p:nvSpPr>
        <p:spPr>
          <a:xfrm>
            <a:off x="5257801" y="2813737"/>
            <a:ext cx="117872" cy="107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0"/>
            <a:endParaRPr lang="en-GB" sz="1350" dirty="0">
              <a:solidFill>
                <a:srgbClr val="FFFFFF"/>
              </a:solidFill>
            </a:endParaRPr>
          </a:p>
        </p:txBody>
      </p:sp>
      <p:sp>
        <p:nvSpPr>
          <p:cNvPr id="74" name="Rectangle 73"/>
          <p:cNvSpPr/>
          <p:nvPr>
            <p:custDataLst>
              <p:tags r:id="rId8"/>
            </p:custDataLst>
          </p:nvPr>
        </p:nvSpPr>
        <p:spPr>
          <a:xfrm>
            <a:off x="4938735" y="4781245"/>
            <a:ext cx="117872" cy="107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0"/>
            <a:endParaRPr lang="en-GB" sz="1350" dirty="0">
              <a:solidFill>
                <a:srgbClr val="FFFFFF"/>
              </a:solidFill>
            </a:endParaRPr>
          </a:p>
        </p:txBody>
      </p:sp>
      <p:sp>
        <p:nvSpPr>
          <p:cNvPr id="75" name="Rectangle 74"/>
          <p:cNvSpPr/>
          <p:nvPr>
            <p:custDataLst>
              <p:tags r:id="rId9"/>
            </p:custDataLst>
          </p:nvPr>
        </p:nvSpPr>
        <p:spPr>
          <a:xfrm>
            <a:off x="7013871" y="4781245"/>
            <a:ext cx="117872" cy="107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0"/>
            <a:endParaRPr lang="en-GB" sz="1350" dirty="0">
              <a:solidFill>
                <a:srgbClr val="FFFFFF"/>
              </a:solidFill>
            </a:endParaRPr>
          </a:p>
        </p:txBody>
      </p:sp>
      <p:cxnSp>
        <p:nvCxnSpPr>
          <p:cNvPr id="45" name="Straight Arrow Connector 44"/>
          <p:cNvCxnSpPr>
            <a:stCxn id="49" idx="3"/>
            <a:endCxn id="9" idx="1"/>
          </p:cNvCxnSpPr>
          <p:nvPr>
            <p:custDataLst>
              <p:tags r:id="rId10"/>
            </p:custDataLst>
          </p:nvPr>
        </p:nvCxnSpPr>
        <p:spPr>
          <a:xfrm>
            <a:off x="1545433" y="3942448"/>
            <a:ext cx="845015" cy="1191"/>
          </a:xfrm>
          <a:prstGeom prst="straightConnector1">
            <a:avLst/>
          </a:prstGeom>
          <a:ln w="28575">
            <a:solidFill>
              <a:srgbClr val="3366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Rectangle 249"/>
          <p:cNvSpPr>
            <a:spLocks noChangeArrowheads="1"/>
          </p:cNvSpPr>
          <p:nvPr>
            <p:custDataLst>
              <p:tags r:id="rId11"/>
            </p:custDataLst>
          </p:nvPr>
        </p:nvSpPr>
        <p:spPr bwMode="auto">
          <a:xfrm>
            <a:off x="6487510" y="3229858"/>
            <a:ext cx="1170590" cy="1425179"/>
          </a:xfrm>
          <a:prstGeom prst="rect">
            <a:avLst/>
          </a:prstGeom>
          <a:solidFill>
            <a:schemeClr val="bg2">
              <a:lumMod val="40000"/>
              <a:lumOff val="60000"/>
            </a:schemeClr>
          </a:solidFill>
          <a:ln w="9525" algn="ctr">
            <a:noFill/>
            <a:miter lim="800000"/>
            <a:headEnd/>
            <a:tailEnd/>
          </a:ln>
          <a:effectLst/>
        </p:spPr>
        <p:txBody>
          <a:bodyPr wrap="none" lIns="61593" tIns="30796" rIns="61593" bIns="30796" anchor="ctr"/>
          <a:lstStyle/>
          <a:p>
            <a:pPr defTabSz="685730"/>
            <a:endParaRPr lang="en-IE" sz="1050" dirty="0">
              <a:solidFill>
                <a:srgbClr val="000000"/>
              </a:solidFill>
            </a:endParaRPr>
          </a:p>
        </p:txBody>
      </p:sp>
      <p:sp>
        <p:nvSpPr>
          <p:cNvPr id="9" name="Rectangle 205"/>
          <p:cNvSpPr>
            <a:spLocks noChangeArrowheads="1"/>
          </p:cNvSpPr>
          <p:nvPr>
            <p:custDataLst>
              <p:tags r:id="rId12"/>
            </p:custDataLst>
          </p:nvPr>
        </p:nvSpPr>
        <p:spPr bwMode="auto">
          <a:xfrm>
            <a:off x="2390446" y="3229858"/>
            <a:ext cx="1170590" cy="1425179"/>
          </a:xfrm>
          <a:prstGeom prst="rect">
            <a:avLst/>
          </a:prstGeom>
          <a:solidFill>
            <a:schemeClr val="bg2">
              <a:lumMod val="40000"/>
              <a:lumOff val="60000"/>
            </a:schemeClr>
          </a:solidFill>
          <a:ln w="9525" algn="ctr">
            <a:noFill/>
            <a:miter lim="800000"/>
            <a:headEnd/>
            <a:tailEnd/>
          </a:ln>
          <a:effectLst/>
        </p:spPr>
        <p:txBody>
          <a:bodyPr wrap="none" lIns="61593" tIns="30796" rIns="61593" bIns="30796" anchor="ctr"/>
          <a:lstStyle/>
          <a:p>
            <a:pPr defTabSz="685730"/>
            <a:endParaRPr lang="en-IE" sz="1050" dirty="0">
              <a:solidFill>
                <a:srgbClr val="000000"/>
              </a:solidFill>
            </a:endParaRPr>
          </a:p>
        </p:txBody>
      </p:sp>
      <p:sp>
        <p:nvSpPr>
          <p:cNvPr id="10" name="Rectangle 206"/>
          <p:cNvSpPr>
            <a:spLocks noChangeArrowheads="1"/>
          </p:cNvSpPr>
          <p:nvPr>
            <p:custDataLst>
              <p:tags r:id="rId13"/>
            </p:custDataLst>
          </p:nvPr>
        </p:nvSpPr>
        <p:spPr bwMode="auto">
          <a:xfrm>
            <a:off x="2550074" y="3995233"/>
            <a:ext cx="851338" cy="580628"/>
          </a:xfrm>
          <a:prstGeom prst="rect">
            <a:avLst/>
          </a:prstGeom>
          <a:solidFill>
            <a:schemeClr val="accent1"/>
          </a:solidFill>
          <a:ln w="9525" algn="ctr">
            <a:noFill/>
            <a:miter lim="800000"/>
            <a:headEnd/>
            <a:tailEnd/>
          </a:ln>
          <a:effectLst/>
        </p:spPr>
        <p:txBody>
          <a:bodyPr wrap="none" lIns="54000" tIns="54000" rIns="54000" bIns="62100" anchor="ctr"/>
          <a:lstStyle/>
          <a:p>
            <a:pPr algn="ctr" defTabSz="610791"/>
            <a:r>
              <a:rPr lang="en-US" sz="1050" dirty="0">
                <a:solidFill>
                  <a:srgbClr val="000000"/>
                </a:solidFill>
              </a:rPr>
              <a:t>H</a:t>
            </a:r>
            <a:r>
              <a:rPr lang="en-US" sz="1050">
                <a:solidFill>
                  <a:srgbClr val="000000"/>
                </a:solidFill>
              </a:rPr>
              <a:t>ost</a:t>
            </a:r>
            <a:endParaRPr lang="en-US" sz="1050" dirty="0">
              <a:solidFill>
                <a:srgbClr val="000000"/>
              </a:solidFill>
            </a:endParaRPr>
          </a:p>
        </p:txBody>
      </p:sp>
      <p:sp>
        <p:nvSpPr>
          <p:cNvPr id="11" name="Rectangle 207"/>
          <p:cNvSpPr>
            <a:spLocks noChangeArrowheads="1"/>
          </p:cNvSpPr>
          <p:nvPr>
            <p:custDataLst>
              <p:tags r:id="rId14"/>
            </p:custDataLst>
          </p:nvPr>
        </p:nvSpPr>
        <p:spPr bwMode="auto">
          <a:xfrm>
            <a:off x="2550074" y="3309036"/>
            <a:ext cx="851338" cy="580628"/>
          </a:xfrm>
          <a:prstGeom prst="rect">
            <a:avLst/>
          </a:prstGeom>
          <a:solidFill>
            <a:schemeClr val="accent1"/>
          </a:solidFill>
          <a:ln w="9525" algn="ctr">
            <a:noFill/>
            <a:miter lim="800000"/>
            <a:headEnd/>
            <a:tailEnd/>
          </a:ln>
          <a:effectLst/>
        </p:spPr>
        <p:txBody>
          <a:bodyPr wrap="none" lIns="54000" tIns="54000" rIns="54000" bIns="62100" anchor="ctr"/>
          <a:lstStyle/>
          <a:p>
            <a:pPr algn="ctr" defTabSz="610791"/>
            <a:r>
              <a:rPr lang="en-US" sz="1050" dirty="0">
                <a:solidFill>
                  <a:srgbClr val="000000"/>
                </a:solidFill>
              </a:rPr>
              <a:t>Apps</a:t>
            </a:r>
          </a:p>
        </p:txBody>
      </p:sp>
      <p:sp>
        <p:nvSpPr>
          <p:cNvPr id="12" name="Rectangle 208"/>
          <p:cNvSpPr>
            <a:spLocks noChangeArrowheads="1"/>
          </p:cNvSpPr>
          <p:nvPr>
            <p:custDataLst>
              <p:tags r:id="rId15"/>
            </p:custDataLst>
          </p:nvPr>
        </p:nvSpPr>
        <p:spPr bwMode="auto">
          <a:xfrm rot="10800000">
            <a:off x="1768571" y="3229858"/>
            <a:ext cx="409041" cy="1425179"/>
          </a:xfrm>
          <a:prstGeom prst="rect">
            <a:avLst/>
          </a:prstGeom>
          <a:solidFill>
            <a:srgbClr val="808080"/>
          </a:solidFill>
          <a:ln w="9525" algn="ctr">
            <a:noFill/>
            <a:miter lim="800000"/>
            <a:headEnd/>
            <a:tailEnd/>
          </a:ln>
          <a:effectLst/>
        </p:spPr>
        <p:txBody>
          <a:bodyPr vert="eaVert" wrap="none" lIns="54000" tIns="54000" rIns="54000" bIns="54000" anchor="ctr"/>
          <a:lstStyle/>
          <a:p>
            <a:pPr algn="ctr" defTabSz="610791"/>
            <a:r>
              <a:rPr lang="en-US" sz="1050" b="1" dirty="0">
                <a:solidFill>
                  <a:srgbClr val="FFFFFF"/>
                </a:solidFill>
              </a:rPr>
              <a:t>Firewall</a:t>
            </a:r>
          </a:p>
        </p:txBody>
      </p:sp>
      <p:sp>
        <p:nvSpPr>
          <p:cNvPr id="13" name="Rectangle 246"/>
          <p:cNvSpPr>
            <a:spLocks noChangeArrowheads="1"/>
          </p:cNvSpPr>
          <p:nvPr>
            <p:custDataLst>
              <p:tags r:id="rId16"/>
            </p:custDataLst>
          </p:nvPr>
        </p:nvSpPr>
        <p:spPr bwMode="auto">
          <a:xfrm>
            <a:off x="4412374" y="3229858"/>
            <a:ext cx="1170590" cy="1425179"/>
          </a:xfrm>
          <a:prstGeom prst="rect">
            <a:avLst/>
          </a:prstGeom>
          <a:solidFill>
            <a:schemeClr val="bg2">
              <a:lumMod val="40000"/>
              <a:lumOff val="60000"/>
            </a:schemeClr>
          </a:solidFill>
          <a:ln w="9525" algn="ctr">
            <a:noFill/>
            <a:miter lim="800000"/>
            <a:headEnd/>
            <a:tailEnd/>
          </a:ln>
          <a:effectLst/>
        </p:spPr>
        <p:txBody>
          <a:bodyPr wrap="none" lIns="61593" tIns="30796" rIns="61593" bIns="30796" anchor="ctr"/>
          <a:lstStyle/>
          <a:p>
            <a:pPr defTabSz="685730"/>
            <a:endParaRPr lang="en-IE" sz="1050" dirty="0">
              <a:solidFill>
                <a:srgbClr val="000000"/>
              </a:solidFill>
            </a:endParaRPr>
          </a:p>
        </p:txBody>
      </p:sp>
      <p:sp>
        <p:nvSpPr>
          <p:cNvPr id="14" name="Rectangle 247"/>
          <p:cNvSpPr>
            <a:spLocks noChangeArrowheads="1"/>
          </p:cNvSpPr>
          <p:nvPr>
            <p:custDataLst>
              <p:tags r:id="rId17"/>
            </p:custDataLst>
          </p:nvPr>
        </p:nvSpPr>
        <p:spPr bwMode="auto">
          <a:xfrm>
            <a:off x="4572002" y="3995233"/>
            <a:ext cx="851338" cy="580628"/>
          </a:xfrm>
          <a:prstGeom prst="rect">
            <a:avLst/>
          </a:prstGeom>
          <a:solidFill>
            <a:schemeClr val="accent1"/>
          </a:solidFill>
          <a:ln w="9525" algn="ctr">
            <a:noFill/>
            <a:miter lim="800000"/>
            <a:headEnd/>
            <a:tailEnd/>
          </a:ln>
          <a:effectLst/>
        </p:spPr>
        <p:txBody>
          <a:bodyPr wrap="none" lIns="54000" tIns="54000" rIns="54000" bIns="62100" anchor="ctr"/>
          <a:lstStyle/>
          <a:p>
            <a:pPr algn="ctr" defTabSz="610791"/>
            <a:r>
              <a:rPr lang="en-US" sz="1050" dirty="0">
                <a:solidFill>
                  <a:srgbClr val="000000"/>
                </a:solidFill>
              </a:rPr>
              <a:t>Host</a:t>
            </a:r>
          </a:p>
        </p:txBody>
      </p:sp>
      <p:sp>
        <p:nvSpPr>
          <p:cNvPr id="15" name="Rectangle 248"/>
          <p:cNvSpPr>
            <a:spLocks noChangeArrowheads="1"/>
          </p:cNvSpPr>
          <p:nvPr>
            <p:custDataLst>
              <p:tags r:id="rId18"/>
            </p:custDataLst>
          </p:nvPr>
        </p:nvSpPr>
        <p:spPr bwMode="auto">
          <a:xfrm>
            <a:off x="4572002" y="3309036"/>
            <a:ext cx="851338" cy="580628"/>
          </a:xfrm>
          <a:prstGeom prst="rect">
            <a:avLst/>
          </a:prstGeom>
          <a:solidFill>
            <a:schemeClr val="accent1"/>
          </a:solidFill>
          <a:ln w="9525" algn="ctr">
            <a:noFill/>
            <a:miter lim="800000"/>
            <a:headEnd/>
            <a:tailEnd/>
          </a:ln>
          <a:effectLst/>
        </p:spPr>
        <p:txBody>
          <a:bodyPr wrap="none" lIns="54000" tIns="54000" rIns="54000" bIns="62100" anchor="ctr"/>
          <a:lstStyle/>
          <a:p>
            <a:pPr algn="ctr" defTabSz="610791"/>
            <a:r>
              <a:rPr lang="en-US" sz="1050" dirty="0">
                <a:solidFill>
                  <a:srgbClr val="000000"/>
                </a:solidFill>
              </a:rPr>
              <a:t>Apps</a:t>
            </a:r>
          </a:p>
        </p:txBody>
      </p:sp>
      <p:sp>
        <p:nvSpPr>
          <p:cNvPr id="7" name="AutoShape 6"/>
          <p:cNvSpPr>
            <a:spLocks noChangeArrowheads="1"/>
          </p:cNvSpPr>
          <p:nvPr>
            <p:custDataLst>
              <p:tags r:id="rId19"/>
            </p:custDataLst>
          </p:nvPr>
        </p:nvSpPr>
        <p:spPr bwMode="auto">
          <a:xfrm>
            <a:off x="6647138" y="3335428"/>
            <a:ext cx="851338" cy="475060"/>
          </a:xfrm>
          <a:prstGeom prst="can">
            <a:avLst>
              <a:gd name="adj" fmla="val 25000"/>
            </a:avLst>
          </a:prstGeom>
          <a:solidFill>
            <a:schemeClr val="accent1"/>
          </a:solidFill>
          <a:ln w="9525">
            <a:noFill/>
            <a:round/>
            <a:headEnd/>
            <a:tailEnd/>
          </a:ln>
          <a:effectLst/>
        </p:spPr>
        <p:txBody>
          <a:bodyPr wrap="none" lIns="54769" tIns="27384" rIns="54769" bIns="27384" anchor="ctr"/>
          <a:lstStyle/>
          <a:p>
            <a:pPr algn="ctr" defTabSz="685730"/>
            <a:r>
              <a:rPr lang="en-US" sz="1050" dirty="0">
                <a:solidFill>
                  <a:srgbClr val="000000"/>
                </a:solidFill>
              </a:rPr>
              <a:t>Database</a:t>
            </a:r>
          </a:p>
        </p:txBody>
      </p:sp>
      <p:sp>
        <p:nvSpPr>
          <p:cNvPr id="16" name="Rectangle 250"/>
          <p:cNvSpPr>
            <a:spLocks noChangeArrowheads="1"/>
          </p:cNvSpPr>
          <p:nvPr>
            <p:custDataLst>
              <p:tags r:id="rId20"/>
            </p:custDataLst>
          </p:nvPr>
        </p:nvSpPr>
        <p:spPr bwMode="auto">
          <a:xfrm>
            <a:off x="6647138" y="3968841"/>
            <a:ext cx="851338" cy="580628"/>
          </a:xfrm>
          <a:prstGeom prst="rect">
            <a:avLst/>
          </a:prstGeom>
          <a:solidFill>
            <a:schemeClr val="accent1"/>
          </a:solidFill>
          <a:ln w="9525" algn="ctr">
            <a:noFill/>
            <a:miter lim="800000"/>
            <a:headEnd/>
            <a:tailEnd/>
          </a:ln>
          <a:effectLst/>
        </p:spPr>
        <p:txBody>
          <a:bodyPr wrap="none" lIns="54000" tIns="54000" rIns="54000" bIns="62100" anchor="ctr"/>
          <a:lstStyle/>
          <a:p>
            <a:pPr algn="ctr" defTabSz="610791"/>
            <a:r>
              <a:rPr lang="en-US" sz="1050">
                <a:solidFill>
                  <a:srgbClr val="000000"/>
                </a:solidFill>
              </a:rPr>
              <a:t>Host</a:t>
            </a:r>
            <a:endParaRPr lang="en-US" sz="1050" dirty="0">
              <a:solidFill>
                <a:srgbClr val="000000"/>
              </a:solidFill>
            </a:endParaRPr>
          </a:p>
        </p:txBody>
      </p:sp>
      <p:sp>
        <p:nvSpPr>
          <p:cNvPr id="17" name="Text Box 251"/>
          <p:cNvSpPr txBox="1">
            <a:spLocks noChangeArrowheads="1"/>
          </p:cNvSpPr>
          <p:nvPr>
            <p:custDataLst>
              <p:tags r:id="rId21"/>
            </p:custDataLst>
          </p:nvPr>
        </p:nvSpPr>
        <p:spPr bwMode="auto">
          <a:xfrm>
            <a:off x="2390447" y="3044974"/>
            <a:ext cx="641201" cy="161583"/>
          </a:xfrm>
          <a:prstGeom prst="rect">
            <a:avLst/>
          </a:prstGeom>
          <a:noFill/>
          <a:ln w="9525" algn="ctr">
            <a:noFill/>
            <a:miter lim="800000"/>
            <a:headEnd/>
            <a:tailEnd/>
          </a:ln>
          <a:effectLst/>
        </p:spPr>
        <p:txBody>
          <a:bodyPr wrap="none" lIns="0" tIns="0" rIns="0" bIns="0" anchor="b" anchorCtr="0">
            <a:spAutoFit/>
          </a:bodyPr>
          <a:lstStyle/>
          <a:p>
            <a:pPr defTabSz="610791"/>
            <a:r>
              <a:rPr lang="en-US" sz="1050" b="1" dirty="0">
                <a:solidFill>
                  <a:srgbClr val="000000"/>
                </a:solidFill>
              </a:rPr>
              <a:t>Web server</a:t>
            </a:r>
          </a:p>
        </p:txBody>
      </p:sp>
      <p:sp>
        <p:nvSpPr>
          <p:cNvPr id="18" name="Text Box 252"/>
          <p:cNvSpPr txBox="1">
            <a:spLocks noChangeArrowheads="1"/>
          </p:cNvSpPr>
          <p:nvPr>
            <p:custDataLst>
              <p:tags r:id="rId22"/>
            </p:custDataLst>
          </p:nvPr>
        </p:nvSpPr>
        <p:spPr bwMode="auto">
          <a:xfrm>
            <a:off x="4412375" y="3044974"/>
            <a:ext cx="605935" cy="161583"/>
          </a:xfrm>
          <a:prstGeom prst="rect">
            <a:avLst/>
          </a:prstGeom>
          <a:noFill/>
          <a:ln w="9525" algn="ctr">
            <a:noFill/>
            <a:miter lim="800000"/>
            <a:headEnd/>
            <a:tailEnd/>
          </a:ln>
          <a:effectLst/>
        </p:spPr>
        <p:txBody>
          <a:bodyPr wrap="none" lIns="0" tIns="0" rIns="0" bIns="0" anchor="b" anchorCtr="0">
            <a:spAutoFit/>
          </a:bodyPr>
          <a:lstStyle/>
          <a:p>
            <a:pPr defTabSz="610791"/>
            <a:r>
              <a:rPr lang="en-US" sz="1050" b="1" dirty="0">
                <a:solidFill>
                  <a:srgbClr val="000000"/>
                </a:solidFill>
              </a:rPr>
              <a:t>App server</a:t>
            </a:r>
          </a:p>
        </p:txBody>
      </p:sp>
      <p:sp>
        <p:nvSpPr>
          <p:cNvPr id="19" name="Text Box 253"/>
          <p:cNvSpPr txBox="1">
            <a:spLocks noChangeArrowheads="1"/>
          </p:cNvSpPr>
          <p:nvPr>
            <p:custDataLst>
              <p:tags r:id="rId23"/>
            </p:custDataLst>
          </p:nvPr>
        </p:nvSpPr>
        <p:spPr bwMode="auto">
          <a:xfrm>
            <a:off x="6487511" y="3044974"/>
            <a:ext cx="540212" cy="161583"/>
          </a:xfrm>
          <a:prstGeom prst="rect">
            <a:avLst/>
          </a:prstGeom>
          <a:noFill/>
          <a:ln w="9525" algn="ctr">
            <a:noFill/>
            <a:miter lim="800000"/>
            <a:headEnd/>
            <a:tailEnd/>
          </a:ln>
          <a:effectLst/>
        </p:spPr>
        <p:txBody>
          <a:bodyPr wrap="none" lIns="0" tIns="0" rIns="0" bIns="0" anchor="b" anchorCtr="0">
            <a:spAutoFit/>
          </a:bodyPr>
          <a:lstStyle/>
          <a:p>
            <a:pPr defTabSz="610791"/>
            <a:r>
              <a:rPr lang="en-US" sz="1050" b="1" dirty="0">
                <a:solidFill>
                  <a:srgbClr val="000000"/>
                </a:solidFill>
              </a:rPr>
              <a:t>DB server</a:t>
            </a:r>
          </a:p>
        </p:txBody>
      </p:sp>
      <p:graphicFrame>
        <p:nvGraphicFramePr>
          <p:cNvPr id="37" name="Group 54"/>
          <p:cNvGraphicFramePr>
            <a:graphicFrameLocks noGrp="1"/>
          </p:cNvGraphicFramePr>
          <p:nvPr>
            <p:custDataLst>
              <p:tags r:id="rId24"/>
            </p:custDataLst>
          </p:nvPr>
        </p:nvGraphicFramePr>
        <p:xfrm>
          <a:off x="2911080" y="2077641"/>
          <a:ext cx="3321844" cy="886560"/>
        </p:xfrm>
        <a:graphic>
          <a:graphicData uri="http://schemas.openxmlformats.org/drawingml/2006/table">
            <a:tbl>
              <a:tblPr/>
              <a:tblGrid>
                <a:gridCol w="1118007">
                  <a:extLst>
                    <a:ext uri="{9D8B030D-6E8A-4147-A177-3AD203B41FA5}">
                      <a16:colId xmlns:a16="http://schemas.microsoft.com/office/drawing/2014/main" val="20000"/>
                    </a:ext>
                  </a:extLst>
                </a:gridCol>
                <a:gridCol w="1163933">
                  <a:extLst>
                    <a:ext uri="{9D8B030D-6E8A-4147-A177-3AD203B41FA5}">
                      <a16:colId xmlns:a16="http://schemas.microsoft.com/office/drawing/2014/main" val="20001"/>
                    </a:ext>
                  </a:extLst>
                </a:gridCol>
                <a:gridCol w="1039904">
                  <a:extLst>
                    <a:ext uri="{9D8B030D-6E8A-4147-A177-3AD203B41FA5}">
                      <a16:colId xmlns:a16="http://schemas.microsoft.com/office/drawing/2014/main" val="20002"/>
                    </a:ext>
                  </a:extLst>
                </a:gridCol>
              </a:tblGrid>
              <a:tr h="214020">
                <a:tc gridSpan="3">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pitchFamily="34" charset="0"/>
                        <a:buNone/>
                        <a:tabLst/>
                      </a:pPr>
                      <a:r>
                        <a:rPr kumimoji="0" lang="en-IE" sz="1100" b="1" i="0" u="none" strike="noStrike" cap="none" normalizeH="0" baseline="0" dirty="0">
                          <a:ln>
                            <a:noFill/>
                          </a:ln>
                          <a:solidFill>
                            <a:schemeClr val="bg1"/>
                          </a:solidFill>
                          <a:effectLst/>
                          <a:latin typeface="+mn-lt"/>
                        </a:rPr>
                        <a:t>Securing the application</a:t>
                      </a:r>
                    </a:p>
                  </a:txBody>
                  <a:tcPr marL="54000" marR="54000" marT="27000" marB="27000"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336699"/>
                    </a:solidFill>
                  </a:tcPr>
                </a:tc>
                <a:tc hMerge="1">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pitchFamily="34" charset="0"/>
                        <a:buNone/>
                        <a:tabLst/>
                      </a:pPr>
                      <a:endParaRPr kumimoji="0" lang="en-IE" sz="1800" b="1" i="0" u="none" strike="noStrike" cap="none" normalizeH="0" baseline="0" dirty="0">
                        <a:ln>
                          <a:noFill/>
                        </a:ln>
                        <a:solidFill>
                          <a:schemeClr val="bg1"/>
                        </a:solidFill>
                        <a:effectLst/>
                        <a:latin typeface="+mn-lt"/>
                      </a:endParaRPr>
                    </a:p>
                  </a:txBody>
                  <a:tcPr marL="72000" marR="72000" marT="72000" marB="72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336699"/>
                    </a:solidFill>
                  </a:tcPr>
                </a:tc>
                <a:tc hMerge="1">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pitchFamily="34" charset="0"/>
                        <a:buNone/>
                        <a:tabLst/>
                      </a:pPr>
                      <a:endParaRPr kumimoji="0" lang="en-IE" sz="1800" b="1" i="0" u="none" strike="noStrike" cap="none" normalizeH="0" baseline="0" dirty="0">
                        <a:ln>
                          <a:noFill/>
                        </a:ln>
                        <a:solidFill>
                          <a:schemeClr val="bg1"/>
                        </a:solidFill>
                        <a:effectLst/>
                        <a:latin typeface="+mn-lt"/>
                      </a:endParaRPr>
                    </a:p>
                  </a:txBody>
                  <a:tcPr marL="72000" marR="72000" marT="72000" marB="72000" anchor="ctr" horzOverflow="overflow">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336699"/>
                    </a:solidFill>
                  </a:tcPr>
                </a:tc>
                <a:extLst>
                  <a:ext uri="{0D108BD9-81ED-4DB2-BD59-A6C34878D82A}">
                    <a16:rowId xmlns:a16="http://schemas.microsoft.com/office/drawing/2014/main" val="10000"/>
                  </a:ext>
                </a:extLst>
              </a:tr>
              <a:tr h="214020">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pitchFamily="34" charset="0"/>
                        <a:buNone/>
                        <a:tabLst/>
                      </a:pPr>
                      <a:r>
                        <a:rPr kumimoji="0" lang="en-IE" sz="1100" b="0" i="0" u="none" strike="noStrike" cap="none" normalizeH="0" baseline="0" dirty="0">
                          <a:ln>
                            <a:noFill/>
                          </a:ln>
                          <a:solidFill>
                            <a:schemeClr val="tx1"/>
                          </a:solidFill>
                          <a:effectLst/>
                          <a:latin typeface="+mn-lt"/>
                        </a:rPr>
                        <a:t>Input validation</a:t>
                      </a:r>
                    </a:p>
                  </a:txBody>
                  <a:tcPr marL="54000" marR="54000" marT="27000" marB="27000" anchor="ctr" horzOverflow="overflow">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pitchFamily="34" charset="0"/>
                        <a:buNone/>
                        <a:tabLst/>
                      </a:pPr>
                      <a:r>
                        <a:rPr kumimoji="0" lang="en-IE" sz="1100" b="0" i="0" u="none" strike="noStrike" cap="none" normalizeH="0" baseline="0" dirty="0">
                          <a:ln>
                            <a:noFill/>
                          </a:ln>
                          <a:solidFill>
                            <a:schemeClr val="tx1"/>
                          </a:solidFill>
                          <a:effectLst/>
                          <a:latin typeface="+mn-lt"/>
                        </a:rPr>
                        <a:t>Session mgmt</a:t>
                      </a:r>
                    </a:p>
                  </a:txBody>
                  <a:tcPr marL="54000" marR="54000" marT="27000" marB="27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pitchFamily="34" charset="0"/>
                        <a:buNone/>
                        <a:tabLst/>
                      </a:pPr>
                      <a:r>
                        <a:rPr kumimoji="0" lang="en-IE" sz="1100" b="0" i="0" u="none" strike="noStrike" cap="none" normalizeH="0" baseline="0" dirty="0">
                          <a:ln>
                            <a:noFill/>
                          </a:ln>
                          <a:solidFill>
                            <a:schemeClr val="tx1"/>
                          </a:solidFill>
                          <a:effectLst/>
                          <a:latin typeface="+mn-lt"/>
                        </a:rPr>
                        <a:t>Authentication</a:t>
                      </a:r>
                    </a:p>
                  </a:txBody>
                  <a:tcPr marL="54000" marR="54000" marT="27000" marB="27000" anchor="ctr" horzOverflow="overflow">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1"/>
                  </a:ext>
                </a:extLst>
              </a:tr>
              <a:tr h="214020">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pitchFamily="34" charset="0"/>
                        <a:buNone/>
                        <a:tabLst/>
                      </a:pPr>
                      <a:r>
                        <a:rPr kumimoji="0" lang="en-IE" sz="1100" b="0" i="0" u="none" strike="noStrike" cap="none" normalizeH="0" baseline="0" dirty="0">
                          <a:ln>
                            <a:noFill/>
                          </a:ln>
                          <a:solidFill>
                            <a:schemeClr val="tx1"/>
                          </a:solidFill>
                          <a:effectLst/>
                          <a:latin typeface="+mn-lt"/>
                        </a:rPr>
                        <a:t>Authorization</a:t>
                      </a:r>
                    </a:p>
                  </a:txBody>
                  <a:tcPr marL="54000" marR="54000" marT="27000" marB="27000" anchor="ctr" horzOverflow="overflow">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pitchFamily="34" charset="0"/>
                        <a:buNone/>
                        <a:tabLst/>
                      </a:pPr>
                      <a:r>
                        <a:rPr kumimoji="0" lang="en-IE" sz="1100" b="0" i="0" u="none" strike="noStrike" cap="none" normalizeH="0" baseline="0" dirty="0">
                          <a:ln>
                            <a:noFill/>
                          </a:ln>
                          <a:solidFill>
                            <a:schemeClr val="tx1"/>
                          </a:solidFill>
                          <a:effectLst/>
                          <a:latin typeface="+mn-lt"/>
                        </a:rPr>
                        <a:t>Config mgmt</a:t>
                      </a:r>
                    </a:p>
                  </a:txBody>
                  <a:tcPr marL="54000" marR="54000" marT="27000" marB="27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pitchFamily="34" charset="0"/>
                        <a:buNone/>
                        <a:tabLst/>
                      </a:pPr>
                      <a:r>
                        <a:rPr kumimoji="0" lang="en-IE" sz="1100" b="0" i="0" u="none" strike="noStrike" cap="none" normalizeH="0" baseline="0" dirty="0">
                          <a:ln>
                            <a:noFill/>
                          </a:ln>
                          <a:solidFill>
                            <a:schemeClr val="tx1"/>
                          </a:solidFill>
                          <a:effectLst/>
                          <a:latin typeface="+mn-lt"/>
                        </a:rPr>
                        <a:t>Error handling</a:t>
                      </a:r>
                    </a:p>
                  </a:txBody>
                  <a:tcPr marL="54000" marR="54000" marT="27000" marB="27000" anchor="ctr" horzOverflow="overflow">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214020">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pitchFamily="34" charset="0"/>
                        <a:buNone/>
                        <a:tabLst/>
                      </a:pPr>
                      <a:r>
                        <a:rPr kumimoji="0" lang="en-IE" sz="1100" b="0" i="0" u="none" strike="noStrike" cap="none" normalizeH="0" baseline="0" dirty="0">
                          <a:ln>
                            <a:noFill/>
                          </a:ln>
                          <a:solidFill>
                            <a:schemeClr val="tx1"/>
                          </a:solidFill>
                          <a:effectLst/>
                          <a:latin typeface="+mn-lt"/>
                        </a:rPr>
                        <a:t>Secure storage</a:t>
                      </a:r>
                    </a:p>
                  </a:txBody>
                  <a:tcPr marL="54000" marR="54000" marT="27000" marB="27000" anchor="ctr" horzOverflow="overflow">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pitchFamily="34" charset="0"/>
                        <a:buNone/>
                        <a:tabLst/>
                      </a:pPr>
                      <a:r>
                        <a:rPr kumimoji="0" lang="en-IE" sz="1100" b="0" i="0" u="none" strike="noStrike" kern="1200" cap="none" normalizeH="0" baseline="0" dirty="0">
                          <a:ln>
                            <a:noFill/>
                          </a:ln>
                          <a:solidFill>
                            <a:schemeClr val="tx1"/>
                          </a:solidFill>
                          <a:effectLst/>
                          <a:latin typeface="+mn-lt"/>
                          <a:ea typeface="+mn-ea"/>
                          <a:cs typeface="+mn-cs"/>
                        </a:rPr>
                        <a:t>Auditing/logging</a:t>
                      </a:r>
                    </a:p>
                  </a:txBody>
                  <a:tcPr marL="54000" marR="54000" marT="27000" marB="27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pitchFamily="34" charset="0"/>
                        <a:buNone/>
                        <a:tabLst/>
                      </a:pPr>
                      <a:endParaRPr kumimoji="0" lang="en-IE" sz="1100" b="0" i="0" u="none" strike="noStrike" kern="1200" cap="none" normalizeH="0" baseline="0" dirty="0">
                        <a:ln>
                          <a:noFill/>
                        </a:ln>
                        <a:solidFill>
                          <a:schemeClr val="tx1"/>
                        </a:solidFill>
                        <a:effectLst/>
                        <a:latin typeface="+mn-lt"/>
                        <a:ea typeface="+mn-ea"/>
                        <a:cs typeface="+mn-cs"/>
                      </a:endParaRPr>
                    </a:p>
                  </a:txBody>
                  <a:tcPr marL="54000" marR="54000" marT="27000" marB="27000" anchor="ctr" horzOverflow="overflow">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38" name="Group 54"/>
          <p:cNvGraphicFramePr>
            <a:graphicFrameLocks noGrp="1"/>
          </p:cNvGraphicFramePr>
          <p:nvPr>
            <p:custDataLst>
              <p:tags r:id="rId25"/>
            </p:custDataLst>
          </p:nvPr>
        </p:nvGraphicFramePr>
        <p:xfrm>
          <a:off x="1485901" y="4766290"/>
          <a:ext cx="1575197" cy="886560"/>
        </p:xfrm>
        <a:graphic>
          <a:graphicData uri="http://schemas.openxmlformats.org/drawingml/2006/table">
            <a:tbl>
              <a:tblPr/>
              <a:tblGrid>
                <a:gridCol w="1575197">
                  <a:extLst>
                    <a:ext uri="{9D8B030D-6E8A-4147-A177-3AD203B41FA5}">
                      <a16:colId xmlns:a16="http://schemas.microsoft.com/office/drawing/2014/main" val="20000"/>
                    </a:ext>
                  </a:extLst>
                </a:gridCol>
              </a:tblGrid>
              <a:tr h="214020">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pitchFamily="34" charset="0"/>
                        <a:buNone/>
                        <a:tabLst/>
                      </a:pPr>
                      <a:r>
                        <a:rPr kumimoji="0" lang="en-IE" sz="1100" b="1" i="0" u="none" strike="noStrike" cap="none" normalizeH="0" baseline="0" dirty="0">
                          <a:ln>
                            <a:noFill/>
                          </a:ln>
                          <a:solidFill>
                            <a:schemeClr val="bg1"/>
                          </a:solidFill>
                          <a:effectLst/>
                          <a:latin typeface="+mn-lt"/>
                        </a:rPr>
                        <a:t>Securing the network</a:t>
                      </a:r>
                    </a:p>
                  </a:txBody>
                  <a:tcPr marL="54000" marR="54000" marT="27000" marB="27000"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336699"/>
                    </a:solidFill>
                  </a:tcPr>
                </a:tc>
                <a:extLst>
                  <a:ext uri="{0D108BD9-81ED-4DB2-BD59-A6C34878D82A}">
                    <a16:rowId xmlns:a16="http://schemas.microsoft.com/office/drawing/2014/main" val="10000"/>
                  </a:ext>
                </a:extLst>
              </a:tr>
              <a:tr h="214020">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pitchFamily="34" charset="0"/>
                        <a:buNone/>
                        <a:tabLst/>
                      </a:pPr>
                      <a:r>
                        <a:rPr kumimoji="0" lang="en-IE" sz="1100" b="0" i="0" u="none" strike="noStrike" cap="none" normalizeH="0" baseline="0" dirty="0">
                          <a:ln>
                            <a:noFill/>
                          </a:ln>
                          <a:solidFill>
                            <a:schemeClr val="tx1"/>
                          </a:solidFill>
                          <a:effectLst/>
                          <a:latin typeface="+mn-lt"/>
                        </a:rPr>
                        <a:t>Router</a:t>
                      </a:r>
                    </a:p>
                  </a:txBody>
                  <a:tcPr marL="54000" marR="54000" marT="27000" marB="27000" anchor="ctr" horzOverflow="overflow">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1"/>
                  </a:ext>
                </a:extLst>
              </a:tr>
              <a:tr h="214020">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pitchFamily="34" charset="0"/>
                        <a:buNone/>
                        <a:tabLst/>
                      </a:pPr>
                      <a:r>
                        <a:rPr kumimoji="0" lang="en-IE" sz="1100" b="0" i="0" u="none" strike="noStrike" cap="none" normalizeH="0" baseline="0" dirty="0">
                          <a:ln>
                            <a:noFill/>
                          </a:ln>
                          <a:solidFill>
                            <a:schemeClr val="tx1"/>
                          </a:solidFill>
                          <a:effectLst/>
                          <a:latin typeface="+mn-lt"/>
                        </a:rPr>
                        <a:t>Firewall</a:t>
                      </a:r>
                    </a:p>
                  </a:txBody>
                  <a:tcPr marL="54000" marR="54000" marT="27000" marB="27000" anchor="ctr" horzOverflow="overflow">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214020">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pitchFamily="34" charset="0"/>
                        <a:buNone/>
                        <a:tabLst/>
                      </a:pPr>
                      <a:r>
                        <a:rPr kumimoji="0" lang="en-IE" sz="1100" b="0" i="0" u="none" strike="noStrike" cap="none" normalizeH="0" baseline="0" dirty="0">
                          <a:ln>
                            <a:noFill/>
                          </a:ln>
                          <a:solidFill>
                            <a:schemeClr val="tx1"/>
                          </a:solidFill>
                          <a:effectLst/>
                          <a:latin typeface="+mn-lt"/>
                        </a:rPr>
                        <a:t>Switch</a:t>
                      </a:r>
                    </a:p>
                  </a:txBody>
                  <a:tcPr marL="54000" marR="54000" marT="27000" marB="27000" anchor="ctr" horzOverflow="overflow">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39" name="Group 54"/>
          <p:cNvGraphicFramePr>
            <a:graphicFrameLocks noGrp="1"/>
          </p:cNvGraphicFramePr>
          <p:nvPr>
            <p:custDataLst>
              <p:tags r:id="rId26"/>
            </p:custDataLst>
          </p:nvPr>
        </p:nvGraphicFramePr>
        <p:xfrm>
          <a:off x="4116746" y="4766290"/>
          <a:ext cx="3541355" cy="886560"/>
        </p:xfrm>
        <a:graphic>
          <a:graphicData uri="http://schemas.openxmlformats.org/drawingml/2006/table">
            <a:tbl>
              <a:tblPr/>
              <a:tblGrid>
                <a:gridCol w="1184539">
                  <a:extLst>
                    <a:ext uri="{9D8B030D-6E8A-4147-A177-3AD203B41FA5}">
                      <a16:colId xmlns:a16="http://schemas.microsoft.com/office/drawing/2014/main" val="20000"/>
                    </a:ext>
                  </a:extLst>
                </a:gridCol>
                <a:gridCol w="1178408">
                  <a:extLst>
                    <a:ext uri="{9D8B030D-6E8A-4147-A177-3AD203B41FA5}">
                      <a16:colId xmlns:a16="http://schemas.microsoft.com/office/drawing/2014/main" val="20001"/>
                    </a:ext>
                  </a:extLst>
                </a:gridCol>
                <a:gridCol w="1178408">
                  <a:extLst>
                    <a:ext uri="{9D8B030D-6E8A-4147-A177-3AD203B41FA5}">
                      <a16:colId xmlns:a16="http://schemas.microsoft.com/office/drawing/2014/main" val="20002"/>
                    </a:ext>
                  </a:extLst>
                </a:gridCol>
              </a:tblGrid>
              <a:tr h="214020">
                <a:tc gridSpan="3">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pitchFamily="34" charset="0"/>
                        <a:buNone/>
                        <a:tabLst/>
                      </a:pPr>
                      <a:r>
                        <a:rPr kumimoji="0" lang="en-IE" sz="1100" b="1" i="0" u="none" strike="noStrike" cap="none" normalizeH="0" baseline="0" dirty="0">
                          <a:ln>
                            <a:noFill/>
                          </a:ln>
                          <a:solidFill>
                            <a:schemeClr val="bg1"/>
                          </a:solidFill>
                          <a:effectLst/>
                          <a:latin typeface="+mn-lt"/>
                        </a:rPr>
                        <a:t>Securing the host</a:t>
                      </a:r>
                    </a:p>
                  </a:txBody>
                  <a:tcPr marL="54000" marR="54000" marT="27000" marB="27000"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336699"/>
                    </a:solidFill>
                  </a:tcPr>
                </a:tc>
                <a:tc hMerge="1">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pitchFamily="34" charset="0"/>
                        <a:buNone/>
                        <a:tabLst/>
                      </a:pPr>
                      <a:endParaRPr kumimoji="0" lang="en-IE" sz="1800" b="1" i="0" u="none" strike="noStrike" cap="none" normalizeH="0" baseline="0" dirty="0">
                        <a:ln>
                          <a:noFill/>
                        </a:ln>
                        <a:solidFill>
                          <a:schemeClr val="bg1"/>
                        </a:solidFill>
                        <a:effectLst/>
                        <a:latin typeface="+mn-lt"/>
                      </a:endParaRPr>
                    </a:p>
                  </a:txBody>
                  <a:tcPr marL="72000" marR="72000" marT="72000" marB="72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336699"/>
                    </a:solidFill>
                  </a:tcPr>
                </a:tc>
                <a:tc hMerge="1">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pitchFamily="34" charset="0"/>
                        <a:buNone/>
                        <a:tabLst/>
                      </a:pPr>
                      <a:endParaRPr kumimoji="0" lang="en-IE" sz="1800" b="1" i="0" u="none" strike="noStrike" cap="none" normalizeH="0" baseline="0" dirty="0">
                        <a:ln>
                          <a:noFill/>
                        </a:ln>
                        <a:solidFill>
                          <a:schemeClr val="bg1"/>
                        </a:solidFill>
                        <a:effectLst/>
                        <a:latin typeface="+mn-lt"/>
                      </a:endParaRPr>
                    </a:p>
                  </a:txBody>
                  <a:tcPr marL="72000" marR="72000" marT="72000" marB="72000" anchor="ctr" horzOverflow="overflow">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336699"/>
                    </a:solidFill>
                  </a:tcPr>
                </a:tc>
                <a:extLst>
                  <a:ext uri="{0D108BD9-81ED-4DB2-BD59-A6C34878D82A}">
                    <a16:rowId xmlns:a16="http://schemas.microsoft.com/office/drawing/2014/main" val="10000"/>
                  </a:ext>
                </a:extLst>
              </a:tr>
              <a:tr h="214020">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pitchFamily="34" charset="0"/>
                        <a:buNone/>
                        <a:tabLst/>
                      </a:pPr>
                      <a:r>
                        <a:rPr kumimoji="0" lang="en-IE" sz="1100" b="0" i="0" u="none" strike="noStrike" cap="none" normalizeH="0" baseline="0" dirty="0">
                          <a:ln>
                            <a:noFill/>
                          </a:ln>
                          <a:solidFill>
                            <a:schemeClr val="tx1"/>
                          </a:solidFill>
                          <a:effectLst/>
                          <a:latin typeface="+mn-lt"/>
                        </a:rPr>
                        <a:t>Patches/updates</a:t>
                      </a:r>
                    </a:p>
                  </a:txBody>
                  <a:tcPr marL="54000" marR="54000" marT="27000" marB="27000" anchor="ctr" horzOverflow="overflow">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pitchFamily="34" charset="0"/>
                        <a:buNone/>
                        <a:tabLst/>
                      </a:pPr>
                      <a:r>
                        <a:rPr kumimoji="0" lang="en-IE" sz="1100" b="0" i="0" u="none" strike="noStrike" cap="none" normalizeH="0" baseline="0" dirty="0">
                          <a:ln>
                            <a:noFill/>
                          </a:ln>
                          <a:solidFill>
                            <a:schemeClr val="tx1"/>
                          </a:solidFill>
                          <a:effectLst/>
                          <a:latin typeface="+mn-lt"/>
                        </a:rPr>
                        <a:t>Accounts</a:t>
                      </a:r>
                    </a:p>
                  </a:txBody>
                  <a:tcPr marL="54000" marR="54000" marT="27000" marB="27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pitchFamily="34" charset="0"/>
                        <a:buNone/>
                        <a:tabLst/>
                      </a:pPr>
                      <a:r>
                        <a:rPr kumimoji="0" lang="en-IE" sz="1100" b="0" i="0" u="none" strike="noStrike" cap="none" normalizeH="0" baseline="0" dirty="0">
                          <a:ln>
                            <a:noFill/>
                          </a:ln>
                          <a:solidFill>
                            <a:schemeClr val="tx1"/>
                          </a:solidFill>
                          <a:effectLst/>
                          <a:latin typeface="+mn-lt"/>
                        </a:rPr>
                        <a:t>Ports</a:t>
                      </a:r>
                    </a:p>
                  </a:txBody>
                  <a:tcPr marL="54000" marR="54000" marT="27000" marB="27000" anchor="ctr" horzOverflow="overflow">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1"/>
                  </a:ext>
                </a:extLst>
              </a:tr>
              <a:tr h="214020">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pitchFamily="34" charset="0"/>
                        <a:buNone/>
                        <a:tabLst/>
                      </a:pPr>
                      <a:r>
                        <a:rPr kumimoji="0" lang="en-IE" sz="1100" b="0" i="0" u="none" strike="noStrike" cap="none" normalizeH="0" baseline="0" dirty="0">
                          <a:ln>
                            <a:noFill/>
                          </a:ln>
                          <a:solidFill>
                            <a:schemeClr val="tx1"/>
                          </a:solidFill>
                          <a:effectLst/>
                          <a:latin typeface="+mn-lt"/>
                        </a:rPr>
                        <a:t>Services</a:t>
                      </a:r>
                    </a:p>
                  </a:txBody>
                  <a:tcPr marL="54000" marR="54000" marT="27000" marB="27000" anchor="ctr" horzOverflow="overflow">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pitchFamily="34" charset="0"/>
                        <a:buNone/>
                        <a:tabLst/>
                      </a:pPr>
                      <a:r>
                        <a:rPr kumimoji="0" lang="en-IE" sz="1100" b="0" i="0" u="none" strike="noStrike" cap="none" normalizeH="0" baseline="0" dirty="0">
                          <a:ln>
                            <a:noFill/>
                          </a:ln>
                          <a:solidFill>
                            <a:schemeClr val="tx1"/>
                          </a:solidFill>
                          <a:effectLst/>
                          <a:latin typeface="+mn-lt"/>
                        </a:rPr>
                        <a:t>Files/directories</a:t>
                      </a:r>
                    </a:p>
                  </a:txBody>
                  <a:tcPr marL="54000" marR="54000" marT="27000" marB="27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pitchFamily="34" charset="0"/>
                        <a:buNone/>
                        <a:tabLst/>
                      </a:pPr>
                      <a:r>
                        <a:rPr kumimoji="0" lang="en-IE" sz="1100" b="0" i="0" u="none" strike="noStrike" cap="none" normalizeH="0" baseline="0" dirty="0">
                          <a:ln>
                            <a:noFill/>
                          </a:ln>
                          <a:solidFill>
                            <a:schemeClr val="tx1"/>
                          </a:solidFill>
                          <a:effectLst/>
                          <a:latin typeface="+mn-lt"/>
                        </a:rPr>
                        <a:t>Registry</a:t>
                      </a:r>
                    </a:p>
                  </a:txBody>
                  <a:tcPr marL="54000" marR="54000" marT="27000" marB="27000" anchor="ctr" horzOverflow="overflow">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214020">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pitchFamily="34" charset="0"/>
                        <a:buNone/>
                        <a:tabLst/>
                      </a:pPr>
                      <a:r>
                        <a:rPr kumimoji="0" lang="en-IE" sz="1100" b="0" i="0" u="none" strike="noStrike" cap="none" normalizeH="0" baseline="0" dirty="0">
                          <a:ln>
                            <a:noFill/>
                          </a:ln>
                          <a:solidFill>
                            <a:schemeClr val="tx1"/>
                          </a:solidFill>
                          <a:effectLst/>
                          <a:latin typeface="+mn-lt"/>
                        </a:rPr>
                        <a:t>Protocols</a:t>
                      </a:r>
                    </a:p>
                  </a:txBody>
                  <a:tcPr marL="54000" marR="54000" marT="27000" marB="27000" anchor="ctr" horzOverflow="overflow">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pitchFamily="34" charset="0"/>
                        <a:buNone/>
                        <a:tabLst/>
                      </a:pPr>
                      <a:r>
                        <a:rPr kumimoji="0" lang="en-IE" sz="1100" b="0" i="0" u="none" strike="noStrike" kern="1200" cap="none" normalizeH="0" baseline="0" dirty="0">
                          <a:ln>
                            <a:noFill/>
                          </a:ln>
                          <a:solidFill>
                            <a:schemeClr val="tx1"/>
                          </a:solidFill>
                          <a:effectLst/>
                          <a:latin typeface="+mn-lt"/>
                          <a:ea typeface="+mn-ea"/>
                          <a:cs typeface="+mn-cs"/>
                        </a:rPr>
                        <a:t>Shares</a:t>
                      </a:r>
                    </a:p>
                  </a:txBody>
                  <a:tcPr marL="54000" marR="54000" marT="27000" marB="27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pitchFamily="34" charset="0"/>
                        <a:buNone/>
                        <a:tabLst/>
                      </a:pPr>
                      <a:r>
                        <a:rPr kumimoji="0" lang="en-IE" sz="1100" b="0" i="0" u="none" strike="noStrike" kern="1200" cap="none" normalizeH="0" baseline="0" dirty="0">
                          <a:ln>
                            <a:noFill/>
                          </a:ln>
                          <a:solidFill>
                            <a:schemeClr val="tx1"/>
                          </a:solidFill>
                          <a:effectLst/>
                          <a:latin typeface="+mn-lt"/>
                          <a:ea typeface="+mn-ea"/>
                          <a:cs typeface="+mn-cs"/>
                        </a:rPr>
                        <a:t>Auditing/logging</a:t>
                      </a:r>
                    </a:p>
                  </a:txBody>
                  <a:tcPr marL="54000" marR="54000" marT="27000" marB="27000" anchor="ctr" horzOverflow="overflow">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3"/>
                  </a:ext>
                </a:extLst>
              </a:tr>
            </a:tbl>
          </a:graphicData>
        </a:graphic>
      </p:graphicFrame>
      <p:cxnSp>
        <p:nvCxnSpPr>
          <p:cNvPr id="51" name="Straight Arrow Connector 50"/>
          <p:cNvCxnSpPr>
            <a:stCxn id="57" idx="2"/>
            <a:endCxn id="56" idx="0"/>
          </p:cNvCxnSpPr>
          <p:nvPr>
            <p:custDataLst>
              <p:tags r:id="rId27"/>
            </p:custDataLst>
          </p:nvPr>
        </p:nvCxnSpPr>
        <p:spPr>
          <a:xfrm rot="5400000">
            <a:off x="3098604" y="3114962"/>
            <a:ext cx="388144" cy="1191"/>
          </a:xfrm>
          <a:prstGeom prst="straightConnector1">
            <a:avLst/>
          </a:prstGeom>
          <a:ln w="28575">
            <a:solidFill>
              <a:srgbClr val="3366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62" idx="2"/>
            <a:endCxn id="61" idx="0"/>
          </p:cNvCxnSpPr>
          <p:nvPr>
            <p:custDataLst>
              <p:tags r:id="rId28"/>
            </p:custDataLst>
          </p:nvPr>
        </p:nvCxnSpPr>
        <p:spPr>
          <a:xfrm rot="5400000">
            <a:off x="5122666" y="3114964"/>
            <a:ext cx="388144" cy="1191"/>
          </a:xfrm>
          <a:prstGeom prst="straightConnector1">
            <a:avLst/>
          </a:prstGeom>
          <a:ln w="28575">
            <a:solidFill>
              <a:srgbClr val="3366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13" idx="3"/>
            <a:endCxn id="6" idx="1"/>
          </p:cNvCxnSpPr>
          <p:nvPr>
            <p:custDataLst>
              <p:tags r:id="rId29"/>
            </p:custDataLst>
          </p:nvPr>
        </p:nvCxnSpPr>
        <p:spPr>
          <a:xfrm>
            <a:off x="5582964" y="3942448"/>
            <a:ext cx="904547" cy="1191"/>
          </a:xfrm>
          <a:prstGeom prst="straightConnector1">
            <a:avLst/>
          </a:prstGeom>
          <a:ln w="28575">
            <a:solidFill>
              <a:srgbClr val="3366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9" idx="3"/>
            <a:endCxn id="13" idx="1"/>
          </p:cNvCxnSpPr>
          <p:nvPr>
            <p:custDataLst>
              <p:tags r:id="rId30"/>
            </p:custDataLst>
          </p:nvPr>
        </p:nvCxnSpPr>
        <p:spPr>
          <a:xfrm>
            <a:off x="3561036" y="3942448"/>
            <a:ext cx="851339" cy="1191"/>
          </a:xfrm>
          <a:prstGeom prst="straightConnector1">
            <a:avLst/>
          </a:prstGeom>
          <a:ln w="28575">
            <a:solidFill>
              <a:srgbClr val="3366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Rectangle 16"/>
          <p:cNvSpPr>
            <a:spLocks noChangeArrowheads="1"/>
          </p:cNvSpPr>
          <p:nvPr>
            <p:custDataLst>
              <p:tags r:id="rId31"/>
            </p:custDataLst>
          </p:nvPr>
        </p:nvSpPr>
        <p:spPr bwMode="auto">
          <a:xfrm rot="10800000">
            <a:off x="3880289" y="3229858"/>
            <a:ext cx="409042" cy="1425179"/>
          </a:xfrm>
          <a:prstGeom prst="rect">
            <a:avLst/>
          </a:prstGeom>
          <a:solidFill>
            <a:srgbClr val="808080"/>
          </a:solidFill>
          <a:ln w="9525" algn="ctr">
            <a:noFill/>
            <a:miter lim="800000"/>
            <a:headEnd/>
            <a:tailEnd/>
          </a:ln>
          <a:effectLst/>
        </p:spPr>
        <p:txBody>
          <a:bodyPr vert="eaVert" wrap="none" lIns="54000" tIns="54000" rIns="54000" bIns="54000" anchor="ctr"/>
          <a:lstStyle/>
          <a:p>
            <a:pPr algn="ctr" defTabSz="610791"/>
            <a:r>
              <a:rPr lang="en-US" sz="1050" b="1" dirty="0">
                <a:solidFill>
                  <a:srgbClr val="FFFFFF"/>
                </a:solidFill>
              </a:rPr>
              <a:t>Firewall</a:t>
            </a:r>
          </a:p>
        </p:txBody>
      </p:sp>
      <p:cxnSp>
        <p:nvCxnSpPr>
          <p:cNvPr id="76" name="Straight Arrow Connector 75"/>
          <p:cNvCxnSpPr>
            <a:stCxn id="14" idx="2"/>
            <a:endCxn id="74" idx="0"/>
          </p:cNvCxnSpPr>
          <p:nvPr>
            <p:custDataLst>
              <p:tags r:id="rId32"/>
            </p:custDataLst>
          </p:nvPr>
        </p:nvCxnSpPr>
        <p:spPr>
          <a:xfrm rot="5400000">
            <a:off x="4894979" y="4678552"/>
            <a:ext cx="205383" cy="1191"/>
          </a:xfrm>
          <a:prstGeom prst="straightConnector1">
            <a:avLst/>
          </a:prstGeom>
          <a:ln w="28575">
            <a:solidFill>
              <a:srgbClr val="336699"/>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16" idx="2"/>
            <a:endCxn id="75" idx="0"/>
          </p:cNvCxnSpPr>
          <p:nvPr>
            <p:custDataLst>
              <p:tags r:id="rId33"/>
            </p:custDataLst>
          </p:nvPr>
        </p:nvCxnSpPr>
        <p:spPr>
          <a:xfrm rot="5400000">
            <a:off x="6956918" y="4665356"/>
            <a:ext cx="231776" cy="1191"/>
          </a:xfrm>
          <a:prstGeom prst="straightConnector1">
            <a:avLst/>
          </a:prstGeom>
          <a:ln w="28575">
            <a:solidFill>
              <a:srgbClr val="336699"/>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custDataLst>
              <p:tags r:id="rId34"/>
            </p:custDataLst>
          </p:nvPr>
        </p:nvCxnSpPr>
        <p:spPr>
          <a:xfrm>
            <a:off x="3557590" y="4655346"/>
            <a:ext cx="550067" cy="107154"/>
          </a:xfrm>
          <a:prstGeom prst="straightConnector1">
            <a:avLst/>
          </a:prstGeom>
          <a:ln w="28575">
            <a:solidFill>
              <a:srgbClr val="336699"/>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US" dirty="0"/>
              <a:t>Securing the Components</a:t>
            </a:r>
          </a:p>
        </p:txBody>
      </p:sp>
      <p:sp>
        <p:nvSpPr>
          <p:cNvPr id="36" name="TextBox 35"/>
          <p:cNvSpPr txBox="1"/>
          <p:nvPr/>
        </p:nvSpPr>
        <p:spPr>
          <a:xfrm>
            <a:off x="1168924" y="6154439"/>
            <a:ext cx="6860917" cy="369332"/>
          </a:xfrm>
          <a:prstGeom prst="rect">
            <a:avLst/>
          </a:prstGeom>
          <a:noFill/>
        </p:spPr>
        <p:txBody>
          <a:bodyPr wrap="none" rtlCol="0">
            <a:spAutoFit/>
          </a:bodyPr>
          <a:lstStyle/>
          <a:p>
            <a:r>
              <a:rPr lang="en-US" dirty="0"/>
              <a:t>Source: </a:t>
            </a:r>
            <a:r>
              <a:rPr lang="en-US" dirty="0">
                <a:hlinkClick r:id="rId38"/>
              </a:rPr>
              <a:t>https://owasp.org/www-pdf-archive/OWASP-SF-2014.pdf</a:t>
            </a:r>
            <a:r>
              <a:rPr lang="en-US" dirty="0"/>
              <a:t> p. 25</a:t>
            </a:r>
          </a:p>
        </p:txBody>
      </p:sp>
      <p:sp>
        <p:nvSpPr>
          <p:cNvPr id="40" name="Rectangle 39"/>
          <p:cNvSpPr/>
          <p:nvPr/>
        </p:nvSpPr>
        <p:spPr>
          <a:xfrm>
            <a:off x="2914601" y="2086107"/>
            <a:ext cx="3314077" cy="8931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a:t>Web Application Security</a:t>
            </a:r>
            <a:endParaRPr lang="en-US" dirty="0"/>
          </a:p>
        </p:txBody>
      </p:sp>
    </p:spTree>
    <p:extLst>
      <p:ext uri="{BB962C8B-B14F-4D97-AF65-F5344CB8AC3E}">
        <p14:creationId xmlns:p14="http://schemas.microsoft.com/office/powerpoint/2010/main" val="6659188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1jYpOrgn80ehyNeJns413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_sh2faE4Yk.oaiQCJJ3Hg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Gi0SbYN9k0mqZlsyTBo3H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kxZCyektyUOFEQEBzXb7C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ihK8iv8UGk2NF5JWVrpxC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Y9XIgK1KYEiHf8Z_HrCZW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nz4mmyKqkmTLOQfCfIX9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obZMwYIEGEmoNikv8UIuO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lB8elk7G6EO3._J2xmgM8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7BWiUNpFw0.fHHeOv.vfO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hpU__fc3Y0aA4D4W.nXkW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rOLYsu09.Uaf42ArSnDDl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KzbZ9WR80mnfKQ3J8bUN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SvySX5Z2c0u0ALyRno0gM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tXorGhFJnkmo858edAMjj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wjAB.K_k9UOFMM0GC6NOy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jeIOy5GWGE6QVxDEIuwJt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QfvChV6RMESFz7z_tNGN7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o4.nqB1pYkmlWhuSUG1YA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E6RWM9uPI0.d7I_hDOkhV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TLSovVSQc0uX7zMBr.137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s2XqS2cjkEm_IeNq10fwc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sWy_UpUsjU6zT4lAqnCxm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LJTJJ4zBhU.HHdnY3fSs6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AnuBBwC3TkipbtaOZsG2S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MzzNuAPKAE6xFmdw5S2Jh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cZeSepZcN0qCzlcU3fhOi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MxuD4F3k.0GQ83WZ8lxJt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gfscSg4QhE.VhxHHn3sst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7OP3aLhBxkiAq680Kwr_B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6zslM7Cc7Ey8NHilWRSB9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ZvKGDWPbTUqDZuREHB_LMQ"/>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SU Palette 2016">
      <a:dk1>
        <a:srgbClr val="59595B"/>
      </a:dk1>
      <a:lt1>
        <a:srgbClr val="FFFFFF"/>
      </a:lt1>
      <a:dk2>
        <a:srgbClr val="1E4D2B"/>
      </a:dk2>
      <a:lt2>
        <a:srgbClr val="C8C371"/>
      </a:lt2>
      <a:accent1>
        <a:srgbClr val="D9782C"/>
      </a:accent1>
      <a:accent2>
        <a:srgbClr val="C9D845"/>
      </a:accent2>
      <a:accent3>
        <a:srgbClr val="CC5430"/>
      </a:accent3>
      <a:accent4>
        <a:srgbClr val="105456"/>
      </a:accent4>
      <a:accent5>
        <a:srgbClr val="12A3B6"/>
      </a:accent5>
      <a:accent6>
        <a:srgbClr val="ECC530"/>
      </a:accent6>
      <a:hlink>
        <a:srgbClr val="3246A4"/>
      </a:hlink>
      <a:folHlink>
        <a:srgbClr val="6B15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CSU Palette 2016">
      <a:dk1>
        <a:srgbClr val="59595B"/>
      </a:dk1>
      <a:lt1>
        <a:srgbClr val="FFFFFF"/>
      </a:lt1>
      <a:dk2>
        <a:srgbClr val="1E4D2B"/>
      </a:dk2>
      <a:lt2>
        <a:srgbClr val="C8C371"/>
      </a:lt2>
      <a:accent1>
        <a:srgbClr val="D9782C"/>
      </a:accent1>
      <a:accent2>
        <a:srgbClr val="C9D845"/>
      </a:accent2>
      <a:accent3>
        <a:srgbClr val="CC5430"/>
      </a:accent3>
      <a:accent4>
        <a:srgbClr val="105456"/>
      </a:accent4>
      <a:accent5>
        <a:srgbClr val="12A3B6"/>
      </a:accent5>
      <a:accent6>
        <a:srgbClr val="ECC530"/>
      </a:accent6>
      <a:hlink>
        <a:srgbClr val="3246A4"/>
      </a:hlink>
      <a:folHlink>
        <a:srgbClr val="6B15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lIns="274320" tIns="182880" rIns="274320" bIns="182880" rtlCol="0" anchor="ctr"/>
      <a:lstStyle>
        <a:defPPr>
          <a:defRPr dirty="0" smtClean="0">
            <a:latin typeface="Proxima Nova" charset="0"/>
            <a:ea typeface="Proxima Nova" charset="0"/>
            <a:cs typeface="Proxima Nova"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84843</TotalTime>
  <Words>8870</Words>
  <Application>Microsoft Office PowerPoint</Application>
  <PresentationFormat>On-screen Show (4:3)</PresentationFormat>
  <Paragraphs>1127</Paragraphs>
  <Slides>83</Slides>
  <Notes>45</Notes>
  <HiddenSlides>17</HiddenSlides>
  <MMClips>0</MMClips>
  <ScaleCrop>false</ScaleCrop>
  <HeadingPairs>
    <vt:vector size="8" baseType="variant">
      <vt:variant>
        <vt:lpstr>Fonts Used</vt:lpstr>
      </vt:variant>
      <vt:variant>
        <vt:i4>13</vt:i4>
      </vt:variant>
      <vt:variant>
        <vt:lpstr>Theme</vt:lpstr>
      </vt:variant>
      <vt:variant>
        <vt:i4>4</vt:i4>
      </vt:variant>
      <vt:variant>
        <vt:lpstr>Embedded OLE Servers</vt:lpstr>
      </vt:variant>
      <vt:variant>
        <vt:i4>2</vt:i4>
      </vt:variant>
      <vt:variant>
        <vt:lpstr>Slide Titles</vt:lpstr>
      </vt:variant>
      <vt:variant>
        <vt:i4>83</vt:i4>
      </vt:variant>
    </vt:vector>
  </HeadingPairs>
  <TitlesOfParts>
    <vt:vector size="102" baseType="lpstr">
      <vt:lpstr>-apple-system</vt:lpstr>
      <vt:lpstr>Arial</vt:lpstr>
      <vt:lpstr>Calibri</vt:lpstr>
      <vt:lpstr>Calibri Light</vt:lpstr>
      <vt:lpstr>Cascadia Mono</vt:lpstr>
      <vt:lpstr>Consolas</vt:lpstr>
      <vt:lpstr>Franklin Gothic Book</vt:lpstr>
      <vt:lpstr>inherit</vt:lpstr>
      <vt:lpstr>Proxima Nova</vt:lpstr>
      <vt:lpstr>Segoe UI</vt:lpstr>
      <vt:lpstr>SFMono-Regular</vt:lpstr>
      <vt:lpstr>Verdana</vt:lpstr>
      <vt:lpstr>Vitesse Light</vt:lpstr>
      <vt:lpstr>Office Theme</vt:lpstr>
      <vt:lpstr>1_Office Theme</vt:lpstr>
      <vt:lpstr>2_Office Theme</vt:lpstr>
      <vt:lpstr>3_Office Theme</vt:lpstr>
      <vt:lpstr>think-cell Slide</vt:lpstr>
      <vt:lpstr>Image</vt:lpstr>
      <vt:lpstr>PowerPoint Presentation</vt:lpstr>
      <vt:lpstr>Overview Part 1</vt:lpstr>
      <vt:lpstr>Other PDIs on Online Security</vt:lpstr>
      <vt:lpstr>Analogy: Home and Office Security</vt:lpstr>
      <vt:lpstr>University Data to Secure</vt:lpstr>
      <vt:lpstr>Security Concepts</vt:lpstr>
      <vt:lpstr>Web Application Ecosystem</vt:lpstr>
      <vt:lpstr>Securing the Components</vt:lpstr>
      <vt:lpstr>Securing the Components</vt:lpstr>
      <vt:lpstr>OWASP Risks</vt:lpstr>
      <vt:lpstr>Attack Vectors</vt:lpstr>
      <vt:lpstr>Attack Types</vt:lpstr>
      <vt:lpstr>Common Web Application Attacks</vt:lpstr>
      <vt:lpstr>Web Application Security Risks OWASP Top 10, 2021</vt:lpstr>
      <vt:lpstr>Mobile App Security Risks  OWASP Top 10, 2016</vt:lpstr>
      <vt:lpstr>Top 25 Most Dangerous Software Weaknesses</vt:lpstr>
      <vt:lpstr>Secure Design Principles</vt:lpstr>
      <vt:lpstr>Security By Design Principles OWASP</vt:lpstr>
      <vt:lpstr>Avoiding software security design flaws IEEE</vt:lpstr>
      <vt:lpstr>Basic Security Practices for Web Applications Microsoft</vt:lpstr>
      <vt:lpstr>Securing Web Application Technologies (SWAT) Checklist SANS</vt:lpstr>
      <vt:lpstr>Mitigating Threats – CIA Pillars</vt:lpstr>
      <vt:lpstr>Mitigating Threats - AAAA</vt:lpstr>
      <vt:lpstr>Risk Management Tasks</vt:lpstr>
      <vt:lpstr>PowerPoint Presentation</vt:lpstr>
      <vt:lpstr>Software Assurance Maturity Model</vt:lpstr>
      <vt:lpstr>Microsoft Security Development Lifecycle</vt:lpstr>
      <vt:lpstr>Gary McGraw’s Seven Touchpoints</vt:lpstr>
      <vt:lpstr>Overview Part 2</vt:lpstr>
      <vt:lpstr>Analysis and Testing Tools</vt:lpstr>
      <vt:lpstr>Cybersecurity and Privacy  Web application scanning services</vt:lpstr>
      <vt:lpstr>PowerPoint Presentation</vt:lpstr>
      <vt:lpstr>PowerPoint Presentation</vt:lpstr>
      <vt:lpstr>Reporting and Mitigation</vt:lpstr>
      <vt:lpstr>PowerPoint Presentation</vt:lpstr>
      <vt:lpstr>Web application scanning requests &amp; FAQ’s</vt:lpstr>
      <vt:lpstr>OWASP ZAP Toolbars and Alerts</vt:lpstr>
      <vt:lpstr>CSU IAM Architecture Diagram</vt:lpstr>
      <vt:lpstr>PowerPoint Presentation</vt:lpstr>
      <vt:lpstr>InCommon SSL Certificates</vt:lpstr>
      <vt:lpstr>Password Management Options</vt:lpstr>
      <vt:lpstr>Password Storage Best Practices</vt:lpstr>
      <vt:lpstr>CSU Password Validation Rules</vt:lpstr>
      <vt:lpstr>CSU Single Sign-on with Shibboleth</vt:lpstr>
      <vt:lpstr>CSU Two-Factor Authentication with Duo</vt:lpstr>
      <vt:lpstr>Role-Based Access Control</vt:lpstr>
      <vt:lpstr>Role-Based Access Control Build it yourself (last resort only)</vt:lpstr>
      <vt:lpstr>Group Management with Grouper</vt:lpstr>
      <vt:lpstr>Authorization with Grouper</vt:lpstr>
      <vt:lpstr>Grouper Groups</vt:lpstr>
      <vt:lpstr>Grouper Group Members</vt:lpstr>
      <vt:lpstr>Grouper Attribute Assignments</vt:lpstr>
      <vt:lpstr>LDAP eduPerson Entitlements </vt:lpstr>
      <vt:lpstr>Application Gets HTTP Headers</vt:lpstr>
      <vt:lpstr>Application Gets Shibboleth Attributes</vt:lpstr>
      <vt:lpstr>Application Checks Entitlements</vt:lpstr>
      <vt:lpstr>Protected Pages Check Roles</vt:lpstr>
      <vt:lpstr>ASP.NET Code Examples</vt:lpstr>
      <vt:lpstr>ASP.NET: Web.config Security HTTP Response Headers</vt:lpstr>
      <vt:lpstr>ASP.NET: Web.config  Content Security Policy Header</vt:lpstr>
      <vt:lpstr>ASP.NET: Web.config NWebSec Library  </vt:lpstr>
      <vt:lpstr>Browser Developer Tools  Example: Google Chrome</vt:lpstr>
      <vt:lpstr>Sensitive Information</vt:lpstr>
      <vt:lpstr>Disallow Directory Browsing</vt:lpstr>
      <vt:lpstr>ASP.NET: Web.config hide web server, disable trace and track</vt:lpstr>
      <vt:lpstr>ASP.NET: Web.config hide errors, debugging; session timeout, require SSL</vt:lpstr>
      <vt:lpstr>Custom Error Page</vt:lpstr>
      <vt:lpstr>ASP.NET: Web.config</vt:lpstr>
      <vt:lpstr>ASP.NET: Web.config test and restrict access to sensitive URLs: e.g. Elmah</vt:lpstr>
      <vt:lpstr>Input Validation</vt:lpstr>
      <vt:lpstr>ASP.NET Input Validation Code</vt:lpstr>
      <vt:lpstr>Prevent Injection</vt:lpstr>
      <vt:lpstr>Prevent Cross-Site Scripting (XSS)</vt:lpstr>
      <vt:lpstr>Prevent Cross-Site Request Forgery</vt:lpstr>
      <vt:lpstr>Prevent Cross-Site Request Forgery Using System.Web.Helpers.AntiForgery</vt:lpstr>
      <vt:lpstr>Prevent Server-Side Request Forgery</vt:lpstr>
      <vt:lpstr>Prevent Click-Jacking</vt:lpstr>
      <vt:lpstr>Protect Data in Transit with TLS 1.2</vt:lpstr>
      <vt:lpstr>Logging, Monitoring, Alerting</vt:lpstr>
      <vt:lpstr>Third-Party Code</vt:lpstr>
      <vt:lpstr>Selected Resources</vt:lpstr>
      <vt:lpstr>Parting Recommendations</vt:lpstr>
      <vt:lpstr>PowerPoint Presentation</vt:lpstr>
    </vt:vector>
  </TitlesOfParts>
  <Company>Colorado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Application Security</dc:title>
  <dc:creator>Vogl,Greg</dc:creator>
  <cp:lastModifiedBy>Vogl,Greg</cp:lastModifiedBy>
  <cp:revision>583</cp:revision>
  <dcterms:created xsi:type="dcterms:W3CDTF">2014-10-17T20:39:42Z</dcterms:created>
  <dcterms:modified xsi:type="dcterms:W3CDTF">2022-01-12T18:48:28Z</dcterms:modified>
</cp:coreProperties>
</file>